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8229600" cx="14630400"/>
  <p:notesSz cx="8229600" cy="14630400"/>
  <p:embeddedFontLst>
    <p:embeddedFont>
      <p:font typeface="Inter"/>
      <p:bold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DjuuRGXQJUWrRqnV5b6vrgAay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Inter-bold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Int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1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1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11.png"/><Relationship Id="rId5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Relationship Id="rId8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8" name="Google Shape;4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"/>
          <p:cNvSpPr/>
          <p:nvPr/>
        </p:nvSpPr>
        <p:spPr>
          <a:xfrm>
            <a:off x="793790" y="2110383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Inter"/>
              <a:buNone/>
            </a:pPr>
            <a:r>
              <a:rPr b="1" i="0" lang="en-US" sz="445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Maridão: Interface do App de Serviços</a:t>
            </a:r>
            <a:endParaRPr b="0" i="0" sz="4450" u="none" cap="none" strike="noStrike"/>
          </a:p>
        </p:txBody>
      </p:sp>
      <p:sp>
        <p:nvSpPr>
          <p:cNvPr id="50" name="Google Shape;50;p1"/>
          <p:cNvSpPr/>
          <p:nvPr/>
        </p:nvSpPr>
        <p:spPr>
          <a:xfrm>
            <a:off x="793790" y="3868103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Conexão segura entre contratantes e prestadores.</a:t>
            </a:r>
            <a:endParaRPr b="0" i="0" sz="1750" u="none" cap="none" strike="noStrike"/>
          </a:p>
        </p:txBody>
      </p:sp>
      <p:sp>
        <p:nvSpPr>
          <p:cNvPr id="51" name="Google Shape;51;p1"/>
          <p:cNvSpPr/>
          <p:nvPr/>
        </p:nvSpPr>
        <p:spPr>
          <a:xfrm>
            <a:off x="793790" y="4486156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Inspirado por apps líderes do mercado brasileiro.</a:t>
            </a:r>
            <a:endParaRPr b="0" i="0" sz="1750" u="none" cap="none" strike="noStrike"/>
          </a:p>
        </p:txBody>
      </p:sp>
      <p:sp>
        <p:nvSpPr>
          <p:cNvPr id="52" name="Google Shape;52;p1"/>
          <p:cNvSpPr/>
          <p:nvPr/>
        </p:nvSpPr>
        <p:spPr>
          <a:xfrm>
            <a:off x="793790" y="5104209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Desenvolvido em Kotlin para Android, com foco em eficiência.</a:t>
            </a:r>
            <a:endParaRPr b="0" i="0" sz="1750" u="none" cap="none" strike="noStrike"/>
          </a:p>
        </p:txBody>
      </p:sp>
      <p:sp>
        <p:nvSpPr>
          <p:cNvPr id="53" name="Google Shape;53;p1"/>
          <p:cNvSpPr/>
          <p:nvPr/>
        </p:nvSpPr>
        <p:spPr>
          <a:xfrm>
            <a:off x="1270040" y="5722263"/>
            <a:ext cx="3752374" cy="396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Inter"/>
              <a:buNone/>
            </a:pPr>
            <a:r>
              <a:t/>
            </a:r>
            <a:endParaRPr b="0" i="0" sz="2200" u="none" cap="none" strike="noStrike"/>
          </a:p>
        </p:txBody>
      </p:sp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35839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/>
          <p:nvPr/>
        </p:nvSpPr>
        <p:spPr>
          <a:xfrm>
            <a:off x="6280190" y="1791772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Inter"/>
              <a:buNone/>
            </a:pPr>
            <a:r>
              <a:rPr b="1" i="0" lang="en-US" sz="445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Objetivo do Projeto</a:t>
            </a:r>
            <a:endParaRPr b="0" i="0" sz="4450" u="none" cap="none" strike="noStrike"/>
          </a:p>
        </p:txBody>
      </p:sp>
      <p:sp>
        <p:nvSpPr>
          <p:cNvPr id="62" name="Google Shape;62;p2"/>
          <p:cNvSpPr/>
          <p:nvPr/>
        </p:nvSpPr>
        <p:spPr>
          <a:xfrm>
            <a:off x="6280190" y="2840712"/>
            <a:ext cx="3664863" cy="2047994"/>
          </a:xfrm>
          <a:prstGeom prst="roundRect">
            <a:avLst>
              <a:gd fmla="val 4652" name="adj"/>
            </a:avLst>
          </a:prstGeom>
          <a:solidFill>
            <a:srgbClr val="110080"/>
          </a:solidFill>
          <a:ln cap="flat" cmpd="sng" w="9525">
            <a:solidFill>
              <a:srgbClr val="2A1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6514624" y="307514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Acesso facilitado</a:t>
            </a:r>
            <a:endParaRPr b="0" i="0" sz="2200" u="none" cap="none" strike="noStrike"/>
          </a:p>
        </p:txBody>
      </p:sp>
      <p:sp>
        <p:nvSpPr>
          <p:cNvPr id="64" name="Google Shape;64;p2"/>
          <p:cNvSpPr/>
          <p:nvPr/>
        </p:nvSpPr>
        <p:spPr>
          <a:xfrm>
            <a:off x="6514624" y="3565565"/>
            <a:ext cx="3195995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Serviços domésticos e manutenção ao alcance do usuário</a:t>
            </a:r>
            <a:endParaRPr b="0" i="0" sz="1750" u="none" cap="none" strike="noStrike"/>
          </a:p>
        </p:txBody>
      </p:sp>
      <p:sp>
        <p:nvSpPr>
          <p:cNvPr id="65" name="Google Shape;65;p2"/>
          <p:cNvSpPr/>
          <p:nvPr/>
        </p:nvSpPr>
        <p:spPr>
          <a:xfrm>
            <a:off x="10171867" y="2840712"/>
            <a:ext cx="3664863" cy="2047994"/>
          </a:xfrm>
          <a:prstGeom prst="roundRect">
            <a:avLst>
              <a:gd fmla="val 4652" name="adj"/>
            </a:avLst>
          </a:prstGeom>
          <a:solidFill>
            <a:srgbClr val="110080"/>
          </a:solidFill>
          <a:ln cap="flat" cmpd="sng" w="9525">
            <a:solidFill>
              <a:srgbClr val="2A1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10406301" y="3075146"/>
            <a:ext cx="2883098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Segurança garantida</a:t>
            </a:r>
            <a:endParaRPr b="0" i="0" sz="2200" u="none" cap="none" strike="noStrike"/>
          </a:p>
        </p:txBody>
      </p:sp>
      <p:sp>
        <p:nvSpPr>
          <p:cNvPr id="67" name="Google Shape;67;p2"/>
          <p:cNvSpPr/>
          <p:nvPr/>
        </p:nvSpPr>
        <p:spPr>
          <a:xfrm>
            <a:off x="10406301" y="3565565"/>
            <a:ext cx="3195995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Confiança total em cada contratação</a:t>
            </a:r>
            <a:endParaRPr b="0" i="0" sz="1750" u="none" cap="none" strike="noStrike"/>
          </a:p>
        </p:txBody>
      </p:sp>
      <p:sp>
        <p:nvSpPr>
          <p:cNvPr id="68" name="Google Shape;68;p2"/>
          <p:cNvSpPr/>
          <p:nvPr/>
        </p:nvSpPr>
        <p:spPr>
          <a:xfrm>
            <a:off x="6280190" y="5115520"/>
            <a:ext cx="7556421" cy="1322189"/>
          </a:xfrm>
          <a:prstGeom prst="roundRect">
            <a:avLst>
              <a:gd fmla="val 7205" name="adj"/>
            </a:avLst>
          </a:prstGeom>
          <a:solidFill>
            <a:srgbClr val="110080"/>
          </a:solidFill>
          <a:ln cap="flat" cmpd="sng" w="9525">
            <a:solidFill>
              <a:srgbClr val="2A1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514624" y="534995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Interface simples</a:t>
            </a:r>
            <a:endParaRPr b="0" i="0" sz="2200" u="none" cap="none" strike="noStrike"/>
          </a:p>
        </p:txBody>
      </p:sp>
      <p:sp>
        <p:nvSpPr>
          <p:cNvPr id="70" name="Google Shape;70;p2"/>
          <p:cNvSpPr/>
          <p:nvPr/>
        </p:nvSpPr>
        <p:spPr>
          <a:xfrm>
            <a:off x="6514624" y="5840373"/>
            <a:ext cx="7087553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Usabilidade intuitiva e rápida</a:t>
            </a:r>
            <a:endParaRPr b="0" i="0" sz="1750" u="none" cap="none" strike="noStrike"/>
          </a:p>
        </p:txBody>
      </p:sp>
      <p:pic>
        <p:nvPicPr>
          <p:cNvPr id="71" name="Google Shape;7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8850" y="7591425"/>
            <a:ext cx="18624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/>
          <p:nvPr/>
        </p:nvSpPr>
        <p:spPr>
          <a:xfrm>
            <a:off x="793790" y="2744152"/>
            <a:ext cx="10873383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Inter"/>
              <a:buNone/>
            </a:pPr>
            <a:r>
              <a:rPr b="1" i="0" lang="en-US" sz="445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Benchmark: Apps de Serviços no Brasil</a:t>
            </a:r>
            <a:endParaRPr b="0" i="0" sz="4450" u="none" cap="none" strike="noStrike"/>
          </a:p>
        </p:txBody>
      </p:sp>
      <p:sp>
        <p:nvSpPr>
          <p:cNvPr id="78" name="Google Shape;78;p3"/>
          <p:cNvSpPr/>
          <p:nvPr/>
        </p:nvSpPr>
        <p:spPr>
          <a:xfrm>
            <a:off x="793790" y="401990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GetNinjas</a:t>
            </a:r>
            <a:endParaRPr b="0" i="0" sz="2200" u="none" cap="none" strike="noStrike"/>
          </a:p>
        </p:txBody>
      </p:sp>
      <p:sp>
        <p:nvSpPr>
          <p:cNvPr id="79" name="Google Shape;79;p3"/>
          <p:cNvSpPr/>
          <p:nvPr/>
        </p:nvSpPr>
        <p:spPr>
          <a:xfrm>
            <a:off x="793790" y="4601051"/>
            <a:ext cx="397811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Char char="•"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Amplo portfólio de serviços</a:t>
            </a:r>
            <a:endParaRPr b="0" i="0" sz="1750" u="none" cap="none" strike="noStrike"/>
          </a:p>
        </p:txBody>
      </p:sp>
      <p:sp>
        <p:nvSpPr>
          <p:cNvPr id="80" name="Google Shape;80;p3"/>
          <p:cNvSpPr/>
          <p:nvPr/>
        </p:nvSpPr>
        <p:spPr>
          <a:xfrm>
            <a:off x="793790" y="5043249"/>
            <a:ext cx="397811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Char char="•"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Perfis verificados</a:t>
            </a:r>
            <a:endParaRPr b="0" i="0" sz="1750" u="none" cap="none" strike="noStrike"/>
          </a:p>
        </p:txBody>
      </p:sp>
      <p:sp>
        <p:nvSpPr>
          <p:cNvPr id="81" name="Google Shape;81;p3"/>
          <p:cNvSpPr/>
          <p:nvPr/>
        </p:nvSpPr>
        <p:spPr>
          <a:xfrm>
            <a:off x="5332928" y="401990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Grifo</a:t>
            </a:r>
            <a:endParaRPr b="0" i="0" sz="2200" u="none" cap="none" strike="noStrike"/>
          </a:p>
        </p:txBody>
      </p:sp>
      <p:sp>
        <p:nvSpPr>
          <p:cNvPr id="82" name="Google Shape;82;p3"/>
          <p:cNvSpPr/>
          <p:nvPr/>
        </p:nvSpPr>
        <p:spPr>
          <a:xfrm>
            <a:off x="5332928" y="4601051"/>
            <a:ext cx="397811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Char char="•"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Foco em manutenção residencial</a:t>
            </a:r>
            <a:endParaRPr b="0" i="0" sz="1750" u="none" cap="none" strike="noStrike"/>
          </a:p>
        </p:txBody>
      </p:sp>
      <p:sp>
        <p:nvSpPr>
          <p:cNvPr id="83" name="Google Shape;83;p3"/>
          <p:cNvSpPr/>
          <p:nvPr/>
        </p:nvSpPr>
        <p:spPr>
          <a:xfrm>
            <a:off x="5332928" y="5043249"/>
            <a:ext cx="397811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Char char="•"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Serviços especializados</a:t>
            </a:r>
            <a:endParaRPr b="0" i="0" sz="1750" u="none" cap="none" strike="noStrike"/>
          </a:p>
        </p:txBody>
      </p:sp>
      <p:sp>
        <p:nvSpPr>
          <p:cNvPr id="84" name="Google Shape;84;p3"/>
          <p:cNvSpPr/>
          <p:nvPr/>
        </p:nvSpPr>
        <p:spPr>
          <a:xfrm>
            <a:off x="9872067" y="401990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Donamaid/Famyle</a:t>
            </a:r>
            <a:endParaRPr b="0" i="0" sz="2200" u="none" cap="none" strike="noStrike"/>
          </a:p>
        </p:txBody>
      </p:sp>
      <p:sp>
        <p:nvSpPr>
          <p:cNvPr id="85" name="Google Shape;85;p3"/>
          <p:cNvSpPr/>
          <p:nvPr/>
        </p:nvSpPr>
        <p:spPr>
          <a:xfrm>
            <a:off x="9872067" y="4601051"/>
            <a:ext cx="397811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Char char="•"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Profissionais avaliados</a:t>
            </a:r>
            <a:endParaRPr b="0" i="0" sz="1750" u="none" cap="none" strike="noStrike"/>
          </a:p>
        </p:txBody>
      </p:sp>
      <p:sp>
        <p:nvSpPr>
          <p:cNvPr id="86" name="Google Shape;86;p3"/>
          <p:cNvSpPr/>
          <p:nvPr/>
        </p:nvSpPr>
        <p:spPr>
          <a:xfrm>
            <a:off x="9872067" y="5043249"/>
            <a:ext cx="397811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Char char="•"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Proteção de dados rigorosa</a:t>
            </a:r>
            <a:endParaRPr b="0" i="0" sz="1750" u="none" cap="none" strike="noStrike"/>
          </a:p>
        </p:txBody>
      </p:sp>
      <p:pic>
        <p:nvPicPr>
          <p:cNvPr id="87" name="Google Shape;8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8850" y="7591425"/>
            <a:ext cx="18624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3" name="Google Shape;9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"/>
          <p:cNvSpPr/>
          <p:nvPr/>
        </p:nvSpPr>
        <p:spPr>
          <a:xfrm>
            <a:off x="793790" y="2045256"/>
            <a:ext cx="6639044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Inter"/>
              <a:buNone/>
            </a:pPr>
            <a:r>
              <a:rPr b="1" i="0" lang="en-US" sz="445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Visão Geral da Interface</a:t>
            </a:r>
            <a:endParaRPr b="0" i="0" sz="4450" u="none" cap="none" strike="noStrike"/>
          </a:p>
        </p:txBody>
      </p:sp>
      <p:pic>
        <p:nvPicPr>
          <p:cNvPr descr="preencoded.png" id="95" name="Google Shape;9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90" y="3094196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"/>
          <p:cNvSpPr/>
          <p:nvPr/>
        </p:nvSpPr>
        <p:spPr>
          <a:xfrm>
            <a:off x="793790" y="3887986"/>
            <a:ext cx="232981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Busca rápida</a:t>
            </a:r>
            <a:endParaRPr b="0" i="0" sz="2200" u="none" cap="none" strike="noStrike"/>
          </a:p>
        </p:txBody>
      </p:sp>
      <p:sp>
        <p:nvSpPr>
          <p:cNvPr id="97" name="Google Shape;97;p4"/>
          <p:cNvSpPr/>
          <p:nvPr/>
        </p:nvSpPr>
        <p:spPr>
          <a:xfrm>
            <a:off x="793790" y="4378404"/>
            <a:ext cx="2329815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Encontre serviços ou profissionais facilmente</a:t>
            </a:r>
            <a:endParaRPr b="0" i="0" sz="1750" u="none" cap="none" strike="noStrike"/>
          </a:p>
        </p:txBody>
      </p:sp>
      <p:pic>
        <p:nvPicPr>
          <p:cNvPr descr="preencoded.png" id="98" name="Google Shape;9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07093" y="3094196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"/>
          <p:cNvSpPr/>
          <p:nvPr/>
        </p:nvSpPr>
        <p:spPr>
          <a:xfrm>
            <a:off x="3407093" y="3887986"/>
            <a:ext cx="2329815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Menu simplificado</a:t>
            </a:r>
            <a:endParaRPr b="0" i="0" sz="2200" u="none" cap="none" strike="noStrike"/>
          </a:p>
        </p:txBody>
      </p:sp>
      <p:sp>
        <p:nvSpPr>
          <p:cNvPr id="100" name="Google Shape;100;p4"/>
          <p:cNvSpPr/>
          <p:nvPr/>
        </p:nvSpPr>
        <p:spPr>
          <a:xfrm>
            <a:off x="3407093" y="4732734"/>
            <a:ext cx="2329815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Categorias, Favoritos, Agendamentos e Perfil</a:t>
            </a:r>
            <a:endParaRPr b="0" i="0" sz="1750" u="none" cap="none" strike="noStrike"/>
          </a:p>
        </p:txBody>
      </p:sp>
      <p:pic>
        <p:nvPicPr>
          <p:cNvPr descr="preencoded.png" id="101" name="Google Shape;10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20395" y="3094196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/>
          <p:nvPr/>
        </p:nvSpPr>
        <p:spPr>
          <a:xfrm>
            <a:off x="6020395" y="3887986"/>
            <a:ext cx="2329815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Notificações claras</a:t>
            </a:r>
            <a:endParaRPr b="0" i="0" sz="2200" u="none" cap="none" strike="noStrike"/>
          </a:p>
        </p:txBody>
      </p:sp>
      <p:sp>
        <p:nvSpPr>
          <p:cNvPr id="103" name="Google Shape;103;p4"/>
          <p:cNvSpPr/>
          <p:nvPr/>
        </p:nvSpPr>
        <p:spPr>
          <a:xfrm>
            <a:off x="6020395" y="4732734"/>
            <a:ext cx="2329815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Comunicações e orçamentos visíveis e organizados</a:t>
            </a:r>
            <a:endParaRPr b="0" i="0" sz="1750" u="none" cap="none" strike="noStrike"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7">
            <a:alphaModFix/>
          </a:blip>
          <a:srcRect b="-20540" l="0" r="0" t="0"/>
          <a:stretch/>
        </p:blipFill>
        <p:spPr>
          <a:xfrm>
            <a:off x="9144000" y="-37237"/>
            <a:ext cx="5486400" cy="991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/>
          <p:nvPr/>
        </p:nvSpPr>
        <p:spPr>
          <a:xfrm>
            <a:off x="793790" y="1430060"/>
            <a:ext cx="612517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Inter"/>
              <a:buNone/>
            </a:pPr>
            <a:r>
              <a:rPr b="1" i="0" lang="en-US" sz="445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Cadastro e Segurança</a:t>
            </a:r>
            <a:endParaRPr b="0" i="0" sz="4450" u="none" cap="none" strike="noStrike"/>
          </a:p>
        </p:txBody>
      </p:sp>
      <p:sp>
        <p:nvSpPr>
          <p:cNvPr id="112" name="Google Shape;112;p5"/>
          <p:cNvSpPr/>
          <p:nvPr/>
        </p:nvSpPr>
        <p:spPr>
          <a:xfrm>
            <a:off x="793790" y="2479000"/>
            <a:ext cx="170021" cy="853321"/>
          </a:xfrm>
          <a:prstGeom prst="roundRect">
            <a:avLst>
              <a:gd fmla="val 56033" name="adj"/>
            </a:avLst>
          </a:prstGeom>
          <a:solidFill>
            <a:srgbClr val="110080"/>
          </a:solidFill>
          <a:ln cap="flat" cmpd="sng" w="9525">
            <a:solidFill>
              <a:srgbClr val="2A1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/>
          <p:nvPr/>
        </p:nvSpPr>
        <p:spPr>
          <a:xfrm>
            <a:off x="1303973" y="247900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Cadastro rápido</a:t>
            </a:r>
            <a:endParaRPr b="0" i="0" sz="2200" u="none" cap="none" strike="noStrike"/>
          </a:p>
        </p:txBody>
      </p:sp>
      <p:sp>
        <p:nvSpPr>
          <p:cNvPr id="114" name="Google Shape;114;p5"/>
          <p:cNvSpPr/>
          <p:nvPr/>
        </p:nvSpPr>
        <p:spPr>
          <a:xfrm>
            <a:off x="1303973" y="2969419"/>
            <a:ext cx="7046238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E-mail ou Google, facilidade no registro</a:t>
            </a:r>
            <a:endParaRPr b="0" i="0" sz="1750" u="none" cap="none" strike="noStrike"/>
          </a:p>
        </p:txBody>
      </p:sp>
      <p:sp>
        <p:nvSpPr>
          <p:cNvPr id="115" name="Google Shape;115;p5"/>
          <p:cNvSpPr/>
          <p:nvPr/>
        </p:nvSpPr>
        <p:spPr>
          <a:xfrm>
            <a:off x="1133951" y="3559135"/>
            <a:ext cx="170021" cy="853321"/>
          </a:xfrm>
          <a:prstGeom prst="roundRect">
            <a:avLst>
              <a:gd fmla="val 56033" name="adj"/>
            </a:avLst>
          </a:prstGeom>
          <a:solidFill>
            <a:srgbClr val="110080"/>
          </a:solidFill>
          <a:ln cap="flat" cmpd="sng" w="9525">
            <a:solidFill>
              <a:srgbClr val="2A1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1644134" y="355913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Verificação rigorosa</a:t>
            </a:r>
            <a:endParaRPr b="0" i="0" sz="2200" u="none" cap="none" strike="noStrike"/>
          </a:p>
        </p:txBody>
      </p:sp>
      <p:sp>
        <p:nvSpPr>
          <p:cNvPr id="117" name="Google Shape;117;p5"/>
          <p:cNvSpPr/>
          <p:nvPr/>
        </p:nvSpPr>
        <p:spPr>
          <a:xfrm>
            <a:off x="1644134" y="4049554"/>
            <a:ext cx="670607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Antecedentes conferidos antes da aceitação</a:t>
            </a:r>
            <a:endParaRPr b="0" i="0" sz="1750" u="none" cap="none" strike="noStrike"/>
          </a:p>
        </p:txBody>
      </p:sp>
      <p:sp>
        <p:nvSpPr>
          <p:cNvPr id="118" name="Google Shape;118;p5"/>
          <p:cNvSpPr/>
          <p:nvPr/>
        </p:nvSpPr>
        <p:spPr>
          <a:xfrm>
            <a:off x="1474232" y="4639270"/>
            <a:ext cx="170021" cy="853321"/>
          </a:xfrm>
          <a:prstGeom prst="roundRect">
            <a:avLst>
              <a:gd fmla="val 56033" name="adj"/>
            </a:avLst>
          </a:prstGeom>
          <a:solidFill>
            <a:srgbClr val="110080"/>
          </a:solidFill>
          <a:ln cap="flat" cmpd="sng" w="9525">
            <a:solidFill>
              <a:srgbClr val="2A1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1984415" y="463927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Avaliações visíveis</a:t>
            </a:r>
            <a:endParaRPr b="0" i="0" sz="2200" u="none" cap="none" strike="noStrike"/>
          </a:p>
        </p:txBody>
      </p:sp>
      <p:sp>
        <p:nvSpPr>
          <p:cNvPr id="120" name="Google Shape;120;p5"/>
          <p:cNvSpPr/>
          <p:nvPr/>
        </p:nvSpPr>
        <p:spPr>
          <a:xfrm>
            <a:off x="1984415" y="5129689"/>
            <a:ext cx="636579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Feedback e recomendações transparentes</a:t>
            </a:r>
            <a:endParaRPr b="0" i="0" sz="1750" u="none" cap="none" strike="noStrike"/>
          </a:p>
        </p:txBody>
      </p:sp>
      <p:sp>
        <p:nvSpPr>
          <p:cNvPr id="121" name="Google Shape;121;p5"/>
          <p:cNvSpPr/>
          <p:nvPr/>
        </p:nvSpPr>
        <p:spPr>
          <a:xfrm>
            <a:off x="1814513" y="5719405"/>
            <a:ext cx="170021" cy="853321"/>
          </a:xfrm>
          <a:prstGeom prst="roundRect">
            <a:avLst>
              <a:gd fmla="val 56033" name="adj"/>
            </a:avLst>
          </a:prstGeom>
          <a:solidFill>
            <a:srgbClr val="110080"/>
          </a:solidFill>
          <a:ln cap="flat" cmpd="sng" w="9525">
            <a:solidFill>
              <a:srgbClr val="2A1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2324695" y="571940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Proteção de dados</a:t>
            </a:r>
            <a:endParaRPr b="0" i="0" sz="2200" u="none" cap="none" strike="noStrike"/>
          </a:p>
        </p:txBody>
      </p:sp>
      <p:sp>
        <p:nvSpPr>
          <p:cNvPr id="123" name="Google Shape;123;p5"/>
          <p:cNvSpPr/>
          <p:nvPr/>
        </p:nvSpPr>
        <p:spPr>
          <a:xfrm>
            <a:off x="2324695" y="6209824"/>
            <a:ext cx="602551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Agendamento de entrevistas com segurança</a:t>
            </a:r>
            <a:endParaRPr b="0" i="0" sz="1750" u="none" cap="none" strike="noStrike"/>
          </a:p>
        </p:txBody>
      </p:sp>
      <p:pic>
        <p:nvPicPr>
          <p:cNvPr id="124" name="Google Shape;12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0" y="0"/>
            <a:ext cx="5486400" cy="822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0" name="Google Shape;1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6"/>
          <p:cNvSpPr/>
          <p:nvPr/>
        </p:nvSpPr>
        <p:spPr>
          <a:xfrm>
            <a:off x="6184490" y="1015637"/>
            <a:ext cx="75489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Inter"/>
              <a:buNone/>
            </a:pPr>
            <a:r>
              <a:rPr b="1" i="0" lang="en-US" sz="445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Experiência do Contratante</a:t>
            </a:r>
            <a:endParaRPr b="0" i="0" sz="4450" u="none" cap="none" strike="noStrike"/>
          </a:p>
        </p:txBody>
      </p:sp>
      <p:sp>
        <p:nvSpPr>
          <p:cNvPr id="132" name="Google Shape;132;p6"/>
          <p:cNvSpPr/>
          <p:nvPr/>
        </p:nvSpPr>
        <p:spPr>
          <a:xfrm>
            <a:off x="6280190" y="2096453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110080"/>
          </a:solidFill>
          <a:ln cap="flat" cmpd="sng" w="9525">
            <a:solidFill>
              <a:srgbClr val="2A1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7017306" y="217431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Pesquisa avançada</a:t>
            </a:r>
            <a:endParaRPr b="0" i="0" sz="2200" u="none" cap="none" strike="noStrike"/>
          </a:p>
        </p:txBody>
      </p:sp>
      <p:sp>
        <p:nvSpPr>
          <p:cNvPr id="134" name="Google Shape;134;p6"/>
          <p:cNvSpPr/>
          <p:nvPr/>
        </p:nvSpPr>
        <p:spPr>
          <a:xfrm>
            <a:off x="7017306" y="2664738"/>
            <a:ext cx="681930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Filtro por serviço, localização e disponibilidade</a:t>
            </a:r>
            <a:endParaRPr b="0" i="0" sz="1750" u="none" cap="none" strike="noStrike"/>
          </a:p>
        </p:txBody>
      </p:sp>
      <p:sp>
        <p:nvSpPr>
          <p:cNvPr id="135" name="Google Shape;135;p6"/>
          <p:cNvSpPr/>
          <p:nvPr/>
        </p:nvSpPr>
        <p:spPr>
          <a:xfrm>
            <a:off x="6280190" y="3481268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110080"/>
          </a:solidFill>
          <a:ln cap="flat" cmpd="sng" w="9525">
            <a:solidFill>
              <a:srgbClr val="2A1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7017306" y="355913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Comparação fácil</a:t>
            </a:r>
            <a:endParaRPr b="0" i="0" sz="2200" u="none" cap="none" strike="noStrike"/>
          </a:p>
        </p:txBody>
      </p:sp>
      <p:sp>
        <p:nvSpPr>
          <p:cNvPr id="137" name="Google Shape;137;p6"/>
          <p:cNvSpPr/>
          <p:nvPr/>
        </p:nvSpPr>
        <p:spPr>
          <a:xfrm>
            <a:off x="7017306" y="4049554"/>
            <a:ext cx="681930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Perfis, preços e avaliações lado a lado</a:t>
            </a:r>
            <a:endParaRPr b="0" i="0" sz="1750" u="none" cap="none" strike="noStrike"/>
          </a:p>
        </p:txBody>
      </p:sp>
      <p:sp>
        <p:nvSpPr>
          <p:cNvPr id="138" name="Google Shape;138;p6"/>
          <p:cNvSpPr/>
          <p:nvPr/>
        </p:nvSpPr>
        <p:spPr>
          <a:xfrm>
            <a:off x="6280190" y="4866084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110080"/>
          </a:solidFill>
          <a:ln cap="flat" cmpd="sng" w="9525">
            <a:solidFill>
              <a:srgbClr val="2A1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017306" y="4943951"/>
            <a:ext cx="3311247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Orçamentos detalhados</a:t>
            </a:r>
            <a:endParaRPr b="0" i="0" sz="2200" u="none" cap="none" strike="noStrike"/>
          </a:p>
        </p:txBody>
      </p:sp>
      <p:sp>
        <p:nvSpPr>
          <p:cNvPr id="140" name="Google Shape;140;p6"/>
          <p:cNvSpPr/>
          <p:nvPr/>
        </p:nvSpPr>
        <p:spPr>
          <a:xfrm>
            <a:off x="7017306" y="5434370"/>
            <a:ext cx="681930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Assistência via chat para dúvidas</a:t>
            </a:r>
            <a:endParaRPr b="0" i="0" sz="1750" u="none" cap="none" strike="noStrike"/>
          </a:p>
        </p:txBody>
      </p:sp>
      <p:sp>
        <p:nvSpPr>
          <p:cNvPr id="141" name="Google Shape;141;p6"/>
          <p:cNvSpPr/>
          <p:nvPr/>
        </p:nvSpPr>
        <p:spPr>
          <a:xfrm>
            <a:off x="6280190" y="6250900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110080"/>
          </a:solidFill>
          <a:ln cap="flat" cmpd="sng" w="9525">
            <a:solidFill>
              <a:srgbClr val="2A1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"/>
          <p:cNvSpPr/>
          <p:nvPr/>
        </p:nvSpPr>
        <p:spPr>
          <a:xfrm>
            <a:off x="7017306" y="6328767"/>
            <a:ext cx="3022521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Agendamento flexível</a:t>
            </a:r>
            <a:endParaRPr b="0" i="0" sz="2200" u="none" cap="none" strike="noStrike"/>
          </a:p>
        </p:txBody>
      </p:sp>
      <p:sp>
        <p:nvSpPr>
          <p:cNvPr id="143" name="Google Shape;143;p6"/>
          <p:cNvSpPr/>
          <p:nvPr/>
        </p:nvSpPr>
        <p:spPr>
          <a:xfrm>
            <a:off x="7017306" y="6819186"/>
            <a:ext cx="681930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Controle total e acompanhamento do serviço</a:t>
            </a:r>
            <a:endParaRPr b="0" i="0" sz="1750" u="none" cap="none" strike="noStrike"/>
          </a:p>
        </p:txBody>
      </p:sp>
      <p:pic>
        <p:nvPicPr>
          <p:cNvPr id="144" name="Google Shape;14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8850" y="7591425"/>
            <a:ext cx="18624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5486400" cy="822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/>
          <p:nvPr/>
        </p:nvSpPr>
        <p:spPr>
          <a:xfrm>
            <a:off x="793790" y="2544247"/>
            <a:ext cx="6951583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Inter"/>
              <a:buNone/>
            </a:pPr>
            <a:r>
              <a:rPr b="1" i="0" lang="en-US" sz="445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Experiência do Prestador</a:t>
            </a:r>
            <a:endParaRPr b="0" i="0" sz="4450" u="none" cap="none" strike="noStrike"/>
          </a:p>
        </p:txBody>
      </p:sp>
      <p:sp>
        <p:nvSpPr>
          <p:cNvPr id="152" name="Google Shape;152;p7"/>
          <p:cNvSpPr/>
          <p:nvPr/>
        </p:nvSpPr>
        <p:spPr>
          <a:xfrm>
            <a:off x="793790" y="3820001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Perfil detalhado</a:t>
            </a:r>
            <a:endParaRPr b="0" i="0" sz="2200" u="none" cap="none" strike="noStrike"/>
          </a:p>
        </p:txBody>
      </p:sp>
      <p:sp>
        <p:nvSpPr>
          <p:cNvPr id="153" name="Google Shape;153;p7"/>
          <p:cNvSpPr/>
          <p:nvPr/>
        </p:nvSpPr>
        <p:spPr>
          <a:xfrm>
            <a:off x="793790" y="4401145"/>
            <a:ext cx="2845594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Certificados, fotos e experiência comprovada</a:t>
            </a:r>
            <a:endParaRPr b="0" i="0" sz="1750" u="none" cap="none" strike="noStrike"/>
          </a:p>
        </p:txBody>
      </p:sp>
      <p:sp>
        <p:nvSpPr>
          <p:cNvPr id="154" name="Google Shape;154;p7"/>
          <p:cNvSpPr/>
          <p:nvPr/>
        </p:nvSpPr>
        <p:spPr>
          <a:xfrm>
            <a:off x="4200406" y="3820001"/>
            <a:ext cx="2845594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Propostas relevantes</a:t>
            </a:r>
            <a:endParaRPr b="0" i="0" sz="2200" u="none" cap="none" strike="noStrike"/>
          </a:p>
        </p:txBody>
      </p:sp>
      <p:sp>
        <p:nvSpPr>
          <p:cNvPr id="155" name="Google Shape;155;p7"/>
          <p:cNvSpPr/>
          <p:nvPr/>
        </p:nvSpPr>
        <p:spPr>
          <a:xfrm>
            <a:off x="4200406" y="4755475"/>
            <a:ext cx="2845594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Ofertas alinhadas ao perfil e região</a:t>
            </a:r>
            <a:endParaRPr b="0" i="0" sz="1750" u="none" cap="none" strike="noStrike"/>
          </a:p>
        </p:txBody>
      </p:sp>
      <p:sp>
        <p:nvSpPr>
          <p:cNvPr id="156" name="Google Shape;156;p7"/>
          <p:cNvSpPr/>
          <p:nvPr/>
        </p:nvSpPr>
        <p:spPr>
          <a:xfrm>
            <a:off x="7607022" y="3820001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Agenda organizada</a:t>
            </a:r>
            <a:endParaRPr b="0" i="0" sz="2200" u="none" cap="none" strike="noStrike"/>
          </a:p>
        </p:txBody>
      </p:sp>
      <p:sp>
        <p:nvSpPr>
          <p:cNvPr id="157" name="Google Shape;157;p7"/>
          <p:cNvSpPr/>
          <p:nvPr/>
        </p:nvSpPr>
        <p:spPr>
          <a:xfrm>
            <a:off x="7607022" y="4401145"/>
            <a:ext cx="2845594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Histórico e planejamento de serviços</a:t>
            </a:r>
            <a:endParaRPr b="0" i="0" sz="1750" u="none" cap="none" strike="noStrike"/>
          </a:p>
        </p:txBody>
      </p:sp>
      <p:sp>
        <p:nvSpPr>
          <p:cNvPr id="158" name="Google Shape;158;p7"/>
          <p:cNvSpPr/>
          <p:nvPr/>
        </p:nvSpPr>
        <p:spPr>
          <a:xfrm>
            <a:off x="11013638" y="3820001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Avaliação contínua</a:t>
            </a:r>
            <a:endParaRPr b="0" i="0" sz="2200" u="none" cap="none" strike="noStrike"/>
          </a:p>
        </p:txBody>
      </p:sp>
      <p:sp>
        <p:nvSpPr>
          <p:cNvPr id="159" name="Google Shape;159;p7"/>
          <p:cNvSpPr/>
          <p:nvPr/>
        </p:nvSpPr>
        <p:spPr>
          <a:xfrm>
            <a:off x="11013638" y="4401145"/>
            <a:ext cx="2845594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Manter reputação e confiança</a:t>
            </a:r>
            <a:endParaRPr b="0" i="0" sz="1750" u="none" cap="none" strike="noStrike"/>
          </a:p>
        </p:txBody>
      </p:sp>
      <p:pic>
        <p:nvPicPr>
          <p:cNvPr id="160" name="Google Shape;16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8850" y="7591425"/>
            <a:ext cx="18624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6" name="Google Shape;1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/>
          <p:nvPr/>
        </p:nvSpPr>
        <p:spPr>
          <a:xfrm>
            <a:off x="793790" y="868561"/>
            <a:ext cx="687074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Inter"/>
              <a:buNone/>
            </a:pPr>
            <a:r>
              <a:rPr b="1" i="0" lang="en-US" sz="445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Diferenciais e Conclusão</a:t>
            </a:r>
            <a:endParaRPr b="0" i="0" sz="4450" u="none" cap="none" strike="noStrike"/>
          </a:p>
        </p:txBody>
      </p:sp>
      <p:pic>
        <p:nvPicPr>
          <p:cNvPr descr="preencoded.png" id="168" name="Google Shape;16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90" y="1917502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8"/>
          <p:cNvSpPr/>
          <p:nvPr/>
        </p:nvSpPr>
        <p:spPr>
          <a:xfrm>
            <a:off x="2268022" y="2144316"/>
            <a:ext cx="3284101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Desenvolvimento Kotlin</a:t>
            </a:r>
            <a:endParaRPr b="0" i="0" sz="2200" u="none" cap="none" strike="noStrike"/>
          </a:p>
        </p:txBody>
      </p:sp>
      <p:sp>
        <p:nvSpPr>
          <p:cNvPr id="170" name="Google Shape;170;p8"/>
          <p:cNvSpPr/>
          <p:nvPr/>
        </p:nvSpPr>
        <p:spPr>
          <a:xfrm>
            <a:off x="2268022" y="2634734"/>
            <a:ext cx="60821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Agilidade e segurança no Android</a:t>
            </a:r>
            <a:endParaRPr b="0" i="0" sz="1750" u="none" cap="none" strike="noStrike"/>
          </a:p>
        </p:txBody>
      </p:sp>
      <p:pic>
        <p:nvPicPr>
          <p:cNvPr descr="preencoded.png" id="171" name="Google Shape;17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790" y="3278386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/>
          <p:nvPr/>
        </p:nvSpPr>
        <p:spPr>
          <a:xfrm>
            <a:off x="2268022" y="3505200"/>
            <a:ext cx="3520321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Avaliações transparentes</a:t>
            </a:r>
            <a:endParaRPr b="0" i="0" sz="2200" u="none" cap="none" strike="noStrike"/>
          </a:p>
        </p:txBody>
      </p:sp>
      <p:sp>
        <p:nvSpPr>
          <p:cNvPr id="173" name="Google Shape;173;p8"/>
          <p:cNvSpPr/>
          <p:nvPr/>
        </p:nvSpPr>
        <p:spPr>
          <a:xfrm>
            <a:off x="2268022" y="3995618"/>
            <a:ext cx="60821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Confiança mútua entre usuários</a:t>
            </a:r>
            <a:endParaRPr b="0" i="0" sz="1750" u="none" cap="none" strike="noStrike"/>
          </a:p>
        </p:txBody>
      </p:sp>
      <p:pic>
        <p:nvPicPr>
          <p:cNvPr descr="preencoded.png" id="174" name="Google Shape;174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3790" y="4639270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/>
          <p:nvPr/>
        </p:nvSpPr>
        <p:spPr>
          <a:xfrm>
            <a:off x="2268022" y="486608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Interface simples</a:t>
            </a:r>
            <a:endParaRPr b="0" i="0" sz="2200" u="none" cap="none" strike="noStrike"/>
          </a:p>
        </p:txBody>
      </p:sp>
      <p:sp>
        <p:nvSpPr>
          <p:cNvPr id="176" name="Google Shape;176;p8"/>
          <p:cNvSpPr/>
          <p:nvPr/>
        </p:nvSpPr>
        <p:spPr>
          <a:xfrm>
            <a:off x="2268022" y="5356503"/>
            <a:ext cx="60821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Foco em usabilidade e proteção de dados</a:t>
            </a:r>
            <a:endParaRPr b="0" i="0" sz="1750" u="none" cap="none" strike="noStrike"/>
          </a:p>
        </p:txBody>
      </p:sp>
      <p:pic>
        <p:nvPicPr>
          <p:cNvPr descr="preencoded.png" id="177" name="Google Shape;177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3790" y="6000155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/>
          <p:nvPr/>
        </p:nvSpPr>
        <p:spPr>
          <a:xfrm>
            <a:off x="2268022" y="6226969"/>
            <a:ext cx="2879646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Inclusão no mercado</a:t>
            </a:r>
            <a:endParaRPr b="0" i="0" sz="2200" u="none" cap="none" strike="noStrike"/>
          </a:p>
        </p:txBody>
      </p:sp>
      <p:sp>
        <p:nvSpPr>
          <p:cNvPr id="179" name="Google Shape;179;p8"/>
          <p:cNvSpPr/>
          <p:nvPr/>
        </p:nvSpPr>
        <p:spPr>
          <a:xfrm>
            <a:off x="2268022" y="6717387"/>
            <a:ext cx="60821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Ampliação do acesso a serviços domésticos</a:t>
            </a:r>
            <a:endParaRPr b="0" i="0" sz="1750" u="none" cap="none" strike="noStrike"/>
          </a:p>
        </p:txBody>
      </p:sp>
      <p:pic>
        <p:nvPicPr>
          <p:cNvPr id="180" name="Google Shape;180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44000" y="0"/>
            <a:ext cx="5486400" cy="822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2025-05-19T14:01:29Z</dcterms:created>
  <dc:creator>PptxGenJS</dc:creator>
</cp:coreProperties>
</file>