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05547D-A04F-4740-A32E-552C1780A619}">
  <a:tblStyle styleId="{3505547D-A04F-4740-A32E-552C1780A6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99490fe0b_0_1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99490fe0b_0_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45325" y="2201000"/>
            <a:ext cx="1963800" cy="250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INICIAR VENDAS</a:t>
            </a:r>
            <a:endParaRPr b="1"/>
          </a:p>
        </p:txBody>
      </p:sp>
      <p:sp>
        <p:nvSpPr>
          <p:cNvPr id="55" name="Google Shape;55;p13"/>
          <p:cNvSpPr/>
          <p:nvPr/>
        </p:nvSpPr>
        <p:spPr>
          <a:xfrm>
            <a:off x="2263125" y="2201044"/>
            <a:ext cx="1963800" cy="250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TRACIONAR</a:t>
            </a:r>
            <a:endParaRPr b="1"/>
          </a:p>
        </p:txBody>
      </p:sp>
      <p:sp>
        <p:nvSpPr>
          <p:cNvPr id="56" name="Google Shape;56;p13"/>
          <p:cNvSpPr/>
          <p:nvPr/>
        </p:nvSpPr>
        <p:spPr>
          <a:xfrm>
            <a:off x="158175" y="2201050"/>
            <a:ext cx="1989300" cy="2845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ESCALAR</a:t>
            </a:r>
            <a:endParaRPr b="1"/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18000" y="1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{3505547D-A04F-4740-A32E-552C1780A619}</a:tableStyleId>
              </a:tblPr>
              <a:tblGrid>
                <a:gridCol w="1858100"/>
                <a:gridCol w="1858100"/>
              </a:tblGrid>
              <a:tr h="3349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</a:rPr>
                        <a:t>Autoavaliação da Maturidade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58" name="Google Shape;58;p13"/>
          <p:cNvGraphicFramePr/>
          <p:nvPr/>
        </p:nvGraphicFramePr>
        <p:xfrm>
          <a:off x="6915600" y="1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{3505547D-A04F-4740-A32E-552C1780A619}</a:tableStyleId>
              </a:tblPr>
              <a:tblGrid>
                <a:gridCol w="2210675"/>
              </a:tblGrid>
              <a:tr h="33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FFFFFF"/>
                          </a:solidFill>
                        </a:rPr>
                        <a:t>[nome da startup]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3D2C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[data do questionário]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3D2C">
                        <a:alpha val="4424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9" name="Google Shape;59;p13"/>
          <p:cNvSpPr txBox="1"/>
          <p:nvPr/>
        </p:nvSpPr>
        <p:spPr>
          <a:xfrm>
            <a:off x="2307519" y="3297685"/>
            <a:ext cx="16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15 </a:t>
            </a:r>
            <a:r>
              <a:rPr lang="pt-BR" sz="1100">
                <a:solidFill>
                  <a:schemeClr val="dk1"/>
                </a:solidFill>
              </a:rPr>
              <a:t>operacional pronto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?</a:t>
            </a:r>
            <a:endParaRPr sz="1200"/>
          </a:p>
        </p:txBody>
      </p:sp>
      <p:sp>
        <p:nvSpPr>
          <p:cNvPr id="60" name="Google Shape;60;p13"/>
          <p:cNvSpPr txBox="1"/>
          <p:nvPr/>
        </p:nvSpPr>
        <p:spPr>
          <a:xfrm>
            <a:off x="2307519" y="3644125"/>
            <a:ext cx="16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16 </a:t>
            </a:r>
            <a:r>
              <a:rPr lang="pt-BR" sz="1100">
                <a:solidFill>
                  <a:schemeClr val="dk1"/>
                </a:solidFill>
              </a:rPr>
              <a:t>equipe suficiente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?</a:t>
            </a:r>
            <a:endParaRPr sz="1200"/>
          </a:p>
        </p:txBody>
      </p:sp>
      <p:sp>
        <p:nvSpPr>
          <p:cNvPr id="61" name="Google Shape;61;p13"/>
          <p:cNvSpPr txBox="1"/>
          <p:nvPr/>
        </p:nvSpPr>
        <p:spPr>
          <a:xfrm>
            <a:off x="2173111" y="3990575"/>
            <a:ext cx="17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17 </a:t>
            </a:r>
            <a:r>
              <a:rPr lang="pt-BR" sz="1100">
                <a:solidFill>
                  <a:schemeClr val="dk1"/>
                </a:solidFill>
              </a:rPr>
              <a:t>governança suficiente</a:t>
            </a:r>
            <a:r>
              <a:rPr lang="pt-BR" sz="1200">
                <a:solidFill>
                  <a:srgbClr val="202124"/>
                </a:solidFill>
                <a:highlight>
                  <a:srgbClr val="F8F9FA"/>
                </a:highlight>
              </a:rPr>
              <a:t>?</a:t>
            </a:r>
            <a:endParaRPr sz="1200"/>
          </a:p>
        </p:txBody>
      </p:sp>
      <p:sp>
        <p:nvSpPr>
          <p:cNvPr id="62" name="Google Shape;62;p13"/>
          <p:cNvSpPr/>
          <p:nvPr/>
        </p:nvSpPr>
        <p:spPr>
          <a:xfrm>
            <a:off x="3957981" y="4085218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957981" y="3739320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957981" y="3393421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3"/>
          <p:cNvCxnSpPr>
            <a:stCxn id="64" idx="4"/>
            <a:endCxn id="63" idx="0"/>
          </p:cNvCxnSpPr>
          <p:nvPr/>
        </p:nvCxnSpPr>
        <p:spPr>
          <a:xfrm>
            <a:off x="4047981" y="3573421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>
            <a:stCxn id="63" idx="4"/>
            <a:endCxn id="62" idx="0"/>
          </p:cNvCxnSpPr>
          <p:nvPr/>
        </p:nvCxnSpPr>
        <p:spPr>
          <a:xfrm>
            <a:off x="4047981" y="3919320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/>
          <p:nvPr/>
        </p:nvSpPr>
        <p:spPr>
          <a:xfrm>
            <a:off x="5986905" y="4093814"/>
            <a:ext cx="180000" cy="180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986905" y="3747915"/>
            <a:ext cx="180000" cy="180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986905" y="3402017"/>
            <a:ext cx="180000" cy="180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3"/>
          <p:cNvCxnSpPr>
            <a:stCxn id="69" idx="4"/>
            <a:endCxn id="68" idx="0"/>
          </p:cNvCxnSpPr>
          <p:nvPr/>
        </p:nvCxnSpPr>
        <p:spPr>
          <a:xfrm>
            <a:off x="6076905" y="3582017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68" idx="4"/>
            <a:endCxn id="67" idx="0"/>
          </p:cNvCxnSpPr>
          <p:nvPr/>
        </p:nvCxnSpPr>
        <p:spPr>
          <a:xfrm>
            <a:off x="6076905" y="3927915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3"/>
          <p:cNvSpPr txBox="1"/>
          <p:nvPr/>
        </p:nvSpPr>
        <p:spPr>
          <a:xfrm>
            <a:off x="4506110" y="3305739"/>
            <a:ext cx="14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23 </a:t>
            </a:r>
            <a:r>
              <a:rPr lang="pt-BR" sz="1100">
                <a:solidFill>
                  <a:schemeClr val="dk1"/>
                </a:solidFill>
              </a:rPr>
              <a:t>comercial pronto</a:t>
            </a:r>
            <a:r>
              <a:rPr lang="pt-BR" sz="1200">
                <a:solidFill>
                  <a:srgbClr val="202124"/>
                </a:solidFill>
                <a:highlight>
                  <a:srgbClr val="F8F9FA"/>
                </a:highlight>
              </a:rPr>
              <a:t>?</a:t>
            </a:r>
            <a:endParaRPr sz="1200"/>
          </a:p>
        </p:txBody>
      </p:sp>
      <p:sp>
        <p:nvSpPr>
          <p:cNvPr id="73" name="Google Shape;73;p13"/>
          <p:cNvSpPr txBox="1"/>
          <p:nvPr/>
        </p:nvSpPr>
        <p:spPr>
          <a:xfrm>
            <a:off x="4344699" y="3652175"/>
            <a:ext cx="16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24 </a:t>
            </a:r>
            <a:r>
              <a:rPr lang="pt-BR" sz="1100">
                <a:solidFill>
                  <a:schemeClr val="dk1"/>
                </a:solidFill>
              </a:rPr>
              <a:t>operacional pronto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?</a:t>
            </a:r>
            <a:endParaRPr sz="1200"/>
          </a:p>
        </p:txBody>
      </p:sp>
      <p:sp>
        <p:nvSpPr>
          <p:cNvPr id="74" name="Google Shape;74;p13"/>
          <p:cNvSpPr txBox="1"/>
          <p:nvPr/>
        </p:nvSpPr>
        <p:spPr>
          <a:xfrm>
            <a:off x="4506110" y="3998619"/>
            <a:ext cx="14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25 </a:t>
            </a:r>
            <a:r>
              <a:rPr lang="pt-BR" sz="1100">
                <a:solidFill>
                  <a:schemeClr val="dk1"/>
                </a:solidFill>
              </a:rPr>
              <a:t>equipe suficiente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?</a:t>
            </a:r>
            <a:endParaRPr sz="1200"/>
          </a:p>
        </p:txBody>
      </p:sp>
      <p:sp>
        <p:nvSpPr>
          <p:cNvPr id="75" name="Google Shape;75;p13"/>
          <p:cNvSpPr txBox="1"/>
          <p:nvPr/>
        </p:nvSpPr>
        <p:spPr>
          <a:xfrm>
            <a:off x="208138" y="3297685"/>
            <a:ext cx="16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8 </a:t>
            </a:r>
            <a:r>
              <a:rPr lang="pt-BR" sz="1100">
                <a:solidFill>
                  <a:schemeClr val="dk1"/>
                </a:solidFill>
              </a:rPr>
              <a:t>operacional pronto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?</a:t>
            </a:r>
            <a:endParaRPr sz="1200"/>
          </a:p>
        </p:txBody>
      </p:sp>
      <p:sp>
        <p:nvSpPr>
          <p:cNvPr id="76" name="Google Shape;76;p13"/>
          <p:cNvSpPr txBox="1"/>
          <p:nvPr/>
        </p:nvSpPr>
        <p:spPr>
          <a:xfrm>
            <a:off x="208138" y="3644125"/>
            <a:ext cx="16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9 </a:t>
            </a:r>
            <a:r>
              <a:rPr lang="pt-BR" sz="1100">
                <a:solidFill>
                  <a:schemeClr val="dk1"/>
                </a:solidFill>
              </a:rPr>
              <a:t>equipe suficiente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?</a:t>
            </a:r>
            <a:endParaRPr sz="1200"/>
          </a:p>
        </p:txBody>
      </p:sp>
      <p:sp>
        <p:nvSpPr>
          <p:cNvPr id="77" name="Google Shape;77;p13"/>
          <p:cNvSpPr txBox="1"/>
          <p:nvPr/>
        </p:nvSpPr>
        <p:spPr>
          <a:xfrm>
            <a:off x="-109548" y="3990575"/>
            <a:ext cx="196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10 </a:t>
            </a:r>
            <a:r>
              <a:rPr lang="pt-BR" sz="1100">
                <a:solidFill>
                  <a:schemeClr val="dk1"/>
                </a:solidFill>
              </a:rPr>
              <a:t>governança suficiente</a:t>
            </a:r>
            <a:r>
              <a:rPr lang="pt-BR" sz="1200">
                <a:solidFill>
                  <a:srgbClr val="202124"/>
                </a:solidFill>
                <a:highlight>
                  <a:srgbClr val="F8F9FA"/>
                </a:highlight>
              </a:rPr>
              <a:t>?</a:t>
            </a:r>
            <a:endParaRPr sz="1200"/>
          </a:p>
        </p:txBody>
      </p:sp>
      <p:sp>
        <p:nvSpPr>
          <p:cNvPr id="78" name="Google Shape;78;p13"/>
          <p:cNvSpPr/>
          <p:nvPr/>
        </p:nvSpPr>
        <p:spPr>
          <a:xfrm>
            <a:off x="1858600" y="4085218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858600" y="3739320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858600" y="3393421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3"/>
          <p:cNvCxnSpPr>
            <a:stCxn id="80" idx="4"/>
            <a:endCxn id="79" idx="0"/>
          </p:cNvCxnSpPr>
          <p:nvPr/>
        </p:nvCxnSpPr>
        <p:spPr>
          <a:xfrm>
            <a:off x="1948600" y="3573421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>
            <a:stCxn id="79" idx="4"/>
            <a:endCxn id="78" idx="0"/>
          </p:cNvCxnSpPr>
          <p:nvPr/>
        </p:nvCxnSpPr>
        <p:spPr>
          <a:xfrm>
            <a:off x="1948600" y="3919320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 txBox="1"/>
          <p:nvPr/>
        </p:nvSpPr>
        <p:spPr>
          <a:xfrm>
            <a:off x="208138" y="4333795"/>
            <a:ext cx="16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11 </a:t>
            </a:r>
            <a:r>
              <a:rPr lang="pt-BR" sz="1100">
                <a:solidFill>
                  <a:schemeClr val="dk1"/>
                </a:solidFill>
              </a:rPr>
              <a:t>modelo lucrativo</a:t>
            </a:r>
            <a:r>
              <a:rPr lang="pt-BR" sz="1200">
                <a:solidFill>
                  <a:srgbClr val="202124"/>
                </a:solidFill>
                <a:highlight>
                  <a:srgbClr val="F8F9FA"/>
                </a:highlight>
              </a:rPr>
              <a:t>?</a:t>
            </a:r>
            <a:endParaRPr sz="1200"/>
          </a:p>
        </p:txBody>
      </p:sp>
      <p:sp>
        <p:nvSpPr>
          <p:cNvPr id="84" name="Google Shape;84;p13"/>
          <p:cNvSpPr/>
          <p:nvPr/>
        </p:nvSpPr>
        <p:spPr>
          <a:xfrm>
            <a:off x="1858600" y="4431118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3"/>
          <p:cNvCxnSpPr>
            <a:endCxn id="84" idx="0"/>
          </p:cNvCxnSpPr>
          <p:nvPr/>
        </p:nvCxnSpPr>
        <p:spPr>
          <a:xfrm>
            <a:off x="1948600" y="4265218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3"/>
          <p:cNvSpPr txBox="1"/>
          <p:nvPr/>
        </p:nvSpPr>
        <p:spPr>
          <a:xfrm>
            <a:off x="4207800" y="41843"/>
            <a:ext cx="72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rgbClr val="FFFFFF"/>
                </a:highlight>
              </a:rPr>
              <a:t>1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tem</a:t>
            </a:r>
            <a:b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receita?</a:t>
            </a:r>
            <a:endParaRPr sz="1200"/>
          </a:p>
        </p:txBody>
      </p:sp>
      <p:sp>
        <p:nvSpPr>
          <p:cNvPr id="87" name="Google Shape;87;p13"/>
          <p:cNvSpPr txBox="1"/>
          <p:nvPr/>
        </p:nvSpPr>
        <p:spPr>
          <a:xfrm>
            <a:off x="652702" y="1076520"/>
            <a:ext cx="27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2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na proposta de valor?</a:t>
            </a:r>
            <a:endParaRPr sz="1200"/>
          </a:p>
        </p:txBody>
      </p:sp>
      <p:sp>
        <p:nvSpPr>
          <p:cNvPr id="88" name="Google Shape;88;p13"/>
          <p:cNvSpPr txBox="1"/>
          <p:nvPr/>
        </p:nvSpPr>
        <p:spPr>
          <a:xfrm>
            <a:off x="178953" y="1404290"/>
            <a:ext cx="27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3 </a:t>
            </a:r>
            <a:r>
              <a:rPr lang="pt-BR" sz="1200">
                <a:solidFill>
                  <a:srgbClr val="202124"/>
                </a:solidFill>
              </a:rPr>
              <a:t>recorrente 4 meses?</a:t>
            </a:r>
            <a:endParaRPr sz="1200"/>
          </a:p>
        </p:txBody>
      </p:sp>
      <p:sp>
        <p:nvSpPr>
          <p:cNvPr id="89" name="Google Shape;89;p13"/>
          <p:cNvSpPr txBox="1"/>
          <p:nvPr/>
        </p:nvSpPr>
        <p:spPr>
          <a:xfrm>
            <a:off x="2307519" y="2258365"/>
            <a:ext cx="16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12 </a:t>
            </a:r>
            <a:r>
              <a:rPr lang="pt-BR" sz="1100">
                <a:solidFill>
                  <a:schemeClr val="dk1"/>
                </a:solidFill>
              </a:rPr>
              <a:t>controla tecnologia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?</a:t>
            </a:r>
            <a:endParaRPr sz="1200"/>
          </a:p>
        </p:txBody>
      </p:sp>
      <p:sp>
        <p:nvSpPr>
          <p:cNvPr id="90" name="Google Shape;90;p13"/>
          <p:cNvSpPr txBox="1"/>
          <p:nvPr/>
        </p:nvSpPr>
        <p:spPr>
          <a:xfrm>
            <a:off x="2307519" y="2604805"/>
            <a:ext cx="16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13 </a:t>
            </a:r>
            <a:r>
              <a:rPr lang="pt-BR" sz="1100">
                <a:solidFill>
                  <a:schemeClr val="dk1"/>
                </a:solidFill>
              </a:rPr>
              <a:t>produto pronto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?</a:t>
            </a:r>
            <a:endParaRPr sz="1200"/>
          </a:p>
        </p:txBody>
      </p:sp>
      <p:sp>
        <p:nvSpPr>
          <p:cNvPr id="91" name="Google Shape;91;p13"/>
          <p:cNvSpPr txBox="1"/>
          <p:nvPr/>
        </p:nvSpPr>
        <p:spPr>
          <a:xfrm>
            <a:off x="2307519" y="2951245"/>
            <a:ext cx="16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14 </a:t>
            </a:r>
            <a:r>
              <a:rPr lang="pt-BR" sz="1100">
                <a:solidFill>
                  <a:schemeClr val="dk1"/>
                </a:solidFill>
              </a:rPr>
              <a:t>comercial pronto</a:t>
            </a:r>
            <a:r>
              <a:rPr lang="pt-BR" sz="1200">
                <a:solidFill>
                  <a:srgbClr val="202124"/>
                </a:solidFill>
                <a:highlight>
                  <a:srgbClr val="F8F9FA"/>
                </a:highlight>
              </a:rPr>
              <a:t>?</a:t>
            </a:r>
            <a:endParaRPr sz="1200"/>
          </a:p>
        </p:txBody>
      </p:sp>
      <p:sp>
        <p:nvSpPr>
          <p:cNvPr id="92" name="Google Shape;92;p13"/>
          <p:cNvSpPr/>
          <p:nvPr/>
        </p:nvSpPr>
        <p:spPr>
          <a:xfrm>
            <a:off x="4482000" y="548411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3433425" y="1171170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2898320" y="1498940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3957981" y="2355726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3957981" y="2701625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3957981" y="3047523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6546479" y="117117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6446675" y="2201050"/>
            <a:ext cx="1780500" cy="171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DESENVOLVER PRODUTO</a:t>
            </a:r>
            <a:endParaRPr b="1"/>
          </a:p>
        </p:txBody>
      </p:sp>
      <p:sp>
        <p:nvSpPr>
          <p:cNvPr id="100" name="Google Shape;100;p13"/>
          <p:cNvSpPr/>
          <p:nvPr/>
        </p:nvSpPr>
        <p:spPr>
          <a:xfrm>
            <a:off x="7626509" y="179244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706540" y="2353687"/>
            <a:ext cx="180000" cy="180000"/>
          </a:xfrm>
          <a:prstGeom prst="ellipse">
            <a:avLst/>
          </a:prstGeom>
          <a:solidFill>
            <a:srgbClr val="00FF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3"/>
          <p:cNvCxnSpPr>
            <a:stCxn id="92" idx="4"/>
            <a:endCxn id="93" idx="6"/>
          </p:cNvCxnSpPr>
          <p:nvPr/>
        </p:nvCxnSpPr>
        <p:spPr>
          <a:xfrm flipH="1">
            <a:off x="3613500" y="728411"/>
            <a:ext cx="958500" cy="53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>
            <a:stCxn id="93" idx="3"/>
            <a:endCxn id="94" idx="7"/>
          </p:cNvCxnSpPr>
          <p:nvPr/>
        </p:nvCxnSpPr>
        <p:spPr>
          <a:xfrm flipH="1">
            <a:off x="3052086" y="1324809"/>
            <a:ext cx="407700" cy="20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>
            <a:stCxn id="94" idx="4"/>
            <a:endCxn id="95" idx="0"/>
          </p:cNvCxnSpPr>
          <p:nvPr/>
        </p:nvCxnSpPr>
        <p:spPr>
          <a:xfrm>
            <a:off x="2988320" y="1678940"/>
            <a:ext cx="1059600" cy="6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>
            <a:stCxn id="95" idx="4"/>
            <a:endCxn id="96" idx="0"/>
          </p:cNvCxnSpPr>
          <p:nvPr/>
        </p:nvCxnSpPr>
        <p:spPr>
          <a:xfrm>
            <a:off x="4047981" y="2535726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>
            <a:stCxn id="96" idx="4"/>
            <a:endCxn id="97" idx="0"/>
          </p:cNvCxnSpPr>
          <p:nvPr/>
        </p:nvCxnSpPr>
        <p:spPr>
          <a:xfrm>
            <a:off x="4047981" y="2881625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>
            <a:stCxn id="97" idx="4"/>
          </p:cNvCxnSpPr>
          <p:nvPr/>
        </p:nvCxnSpPr>
        <p:spPr>
          <a:xfrm>
            <a:off x="4047981" y="3227523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3"/>
          <p:cNvSpPr txBox="1"/>
          <p:nvPr/>
        </p:nvSpPr>
        <p:spPr>
          <a:xfrm>
            <a:off x="7826904" y="1599350"/>
            <a:ext cx="271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26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tem</a:t>
            </a:r>
            <a:b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protótipo?</a:t>
            </a:r>
            <a:endParaRPr sz="1200"/>
          </a:p>
        </p:txBody>
      </p:sp>
      <p:sp>
        <p:nvSpPr>
          <p:cNvPr id="109" name="Google Shape;109;p13"/>
          <p:cNvSpPr txBox="1"/>
          <p:nvPr/>
        </p:nvSpPr>
        <p:spPr>
          <a:xfrm>
            <a:off x="8414451" y="2453225"/>
            <a:ext cx="69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30 </a:t>
            </a:r>
            <a:r>
              <a:rPr lang="pt-BR" sz="1200">
                <a:solidFill>
                  <a:srgbClr val="202124"/>
                </a:solidFill>
              </a:rPr>
              <a:t>ideia clara?</a:t>
            </a:r>
            <a:endParaRPr sz="1200"/>
          </a:p>
        </p:txBody>
      </p:sp>
      <p:cxnSp>
        <p:nvCxnSpPr>
          <p:cNvPr id="110" name="Google Shape;110;p13"/>
          <p:cNvCxnSpPr>
            <a:stCxn id="98" idx="4"/>
            <a:endCxn id="100" idx="2"/>
          </p:cNvCxnSpPr>
          <p:nvPr/>
        </p:nvCxnSpPr>
        <p:spPr>
          <a:xfrm>
            <a:off x="6636479" y="1351170"/>
            <a:ext cx="990000" cy="53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3"/>
          <p:cNvCxnSpPr>
            <a:stCxn id="100" idx="4"/>
            <a:endCxn id="101" idx="2"/>
          </p:cNvCxnSpPr>
          <p:nvPr/>
        </p:nvCxnSpPr>
        <p:spPr>
          <a:xfrm>
            <a:off x="7716509" y="1972440"/>
            <a:ext cx="990000" cy="47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3"/>
          <p:cNvCxnSpPr>
            <a:stCxn id="92" idx="4"/>
            <a:endCxn id="98" idx="2"/>
          </p:cNvCxnSpPr>
          <p:nvPr/>
        </p:nvCxnSpPr>
        <p:spPr>
          <a:xfrm>
            <a:off x="4572000" y="728411"/>
            <a:ext cx="1974600" cy="53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3"/>
          <p:cNvSpPr/>
          <p:nvPr/>
        </p:nvSpPr>
        <p:spPr>
          <a:xfrm>
            <a:off x="4513456" y="1171170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3"/>
          <p:cNvCxnSpPr>
            <a:stCxn id="113" idx="2"/>
            <a:endCxn id="93" idx="6"/>
          </p:cNvCxnSpPr>
          <p:nvPr/>
        </p:nvCxnSpPr>
        <p:spPr>
          <a:xfrm rot="10800000">
            <a:off x="3613456" y="1261170"/>
            <a:ext cx="90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3"/>
          <p:cNvSpPr/>
          <p:nvPr/>
        </p:nvSpPr>
        <p:spPr>
          <a:xfrm>
            <a:off x="5986905" y="2710220"/>
            <a:ext cx="180000" cy="180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5986905" y="3056119"/>
            <a:ext cx="180000" cy="180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3"/>
          <p:cNvCxnSpPr>
            <a:stCxn id="113" idx="6"/>
            <a:endCxn id="98" idx="2"/>
          </p:cNvCxnSpPr>
          <p:nvPr/>
        </p:nvCxnSpPr>
        <p:spPr>
          <a:xfrm>
            <a:off x="4693456" y="1261170"/>
            <a:ext cx="185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3"/>
          <p:cNvCxnSpPr>
            <a:stCxn id="115" idx="4"/>
            <a:endCxn id="116" idx="0"/>
          </p:cNvCxnSpPr>
          <p:nvPr/>
        </p:nvCxnSpPr>
        <p:spPr>
          <a:xfrm>
            <a:off x="6076905" y="2890220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3"/>
          <p:cNvCxnSpPr>
            <a:stCxn id="116" idx="4"/>
          </p:cNvCxnSpPr>
          <p:nvPr/>
        </p:nvCxnSpPr>
        <p:spPr>
          <a:xfrm>
            <a:off x="6076905" y="3236119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3"/>
          <p:cNvSpPr/>
          <p:nvPr/>
        </p:nvSpPr>
        <p:spPr>
          <a:xfrm>
            <a:off x="5986905" y="2337434"/>
            <a:ext cx="180000" cy="180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4931203" y="2242775"/>
            <a:ext cx="10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20 </a:t>
            </a:r>
            <a:r>
              <a:rPr lang="pt-BR" sz="1200">
                <a:solidFill>
                  <a:srgbClr val="202124"/>
                </a:solidFill>
              </a:rPr>
              <a:t>validado?</a:t>
            </a:r>
            <a:endParaRPr sz="1200"/>
          </a:p>
        </p:txBody>
      </p:sp>
      <p:cxnSp>
        <p:nvCxnSpPr>
          <p:cNvPr id="122" name="Google Shape;122;p13"/>
          <p:cNvCxnSpPr>
            <a:stCxn id="120" idx="4"/>
            <a:endCxn id="115" idx="0"/>
          </p:cNvCxnSpPr>
          <p:nvPr/>
        </p:nvCxnSpPr>
        <p:spPr>
          <a:xfrm>
            <a:off x="6076905" y="2517434"/>
            <a:ext cx="0" cy="19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3"/>
          <p:cNvSpPr txBox="1"/>
          <p:nvPr/>
        </p:nvSpPr>
        <p:spPr>
          <a:xfrm>
            <a:off x="4344699" y="2612850"/>
            <a:ext cx="16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21 </a:t>
            </a:r>
            <a:r>
              <a:rPr lang="pt-BR" sz="1100">
                <a:solidFill>
                  <a:schemeClr val="dk1"/>
                </a:solidFill>
              </a:rPr>
              <a:t>controla tecnologia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?</a:t>
            </a:r>
            <a:endParaRPr sz="1200"/>
          </a:p>
        </p:txBody>
      </p:sp>
      <p:sp>
        <p:nvSpPr>
          <p:cNvPr id="124" name="Google Shape;124;p13"/>
          <p:cNvSpPr txBox="1"/>
          <p:nvPr/>
        </p:nvSpPr>
        <p:spPr>
          <a:xfrm>
            <a:off x="4506110" y="2959299"/>
            <a:ext cx="14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22 </a:t>
            </a:r>
            <a:r>
              <a:rPr lang="pt-BR" sz="1100">
                <a:solidFill>
                  <a:schemeClr val="dk1"/>
                </a:solidFill>
              </a:rPr>
              <a:t>produto pronto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?</a:t>
            </a:r>
            <a:endParaRPr sz="1200"/>
          </a:p>
        </p:txBody>
      </p:sp>
      <p:cxnSp>
        <p:nvCxnSpPr>
          <p:cNvPr id="125" name="Google Shape;125;p13"/>
          <p:cNvCxnSpPr>
            <a:stCxn id="98" idx="4"/>
            <a:endCxn id="120" idx="0"/>
          </p:cNvCxnSpPr>
          <p:nvPr/>
        </p:nvCxnSpPr>
        <p:spPr>
          <a:xfrm flipH="1">
            <a:off x="6076979" y="1351170"/>
            <a:ext cx="559500" cy="98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3"/>
          <p:cNvSpPr/>
          <p:nvPr/>
        </p:nvSpPr>
        <p:spPr>
          <a:xfrm>
            <a:off x="6546479" y="2702955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6546479" y="3041745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3"/>
          <p:cNvCxnSpPr>
            <a:stCxn id="126" idx="4"/>
            <a:endCxn id="127" idx="0"/>
          </p:cNvCxnSpPr>
          <p:nvPr/>
        </p:nvCxnSpPr>
        <p:spPr>
          <a:xfrm>
            <a:off x="6636479" y="2882955"/>
            <a:ext cx="0" cy="1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3"/>
          <p:cNvSpPr/>
          <p:nvPr/>
        </p:nvSpPr>
        <p:spPr>
          <a:xfrm>
            <a:off x="6546479" y="2341080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6759270" y="2246450"/>
            <a:ext cx="124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27 </a:t>
            </a:r>
            <a:r>
              <a:rPr lang="pt-BR" sz="1200">
                <a:solidFill>
                  <a:srgbClr val="202124"/>
                </a:solidFill>
              </a:rPr>
              <a:t>validado?</a:t>
            </a:r>
            <a:endParaRPr sz="1200"/>
          </a:p>
        </p:txBody>
      </p:sp>
      <p:cxnSp>
        <p:nvCxnSpPr>
          <p:cNvPr id="131" name="Google Shape;131;p13"/>
          <p:cNvCxnSpPr>
            <a:stCxn id="129" idx="4"/>
            <a:endCxn id="126" idx="0"/>
          </p:cNvCxnSpPr>
          <p:nvPr/>
        </p:nvCxnSpPr>
        <p:spPr>
          <a:xfrm>
            <a:off x="6636479" y="2521080"/>
            <a:ext cx="0" cy="18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3"/>
          <p:cNvSpPr txBox="1"/>
          <p:nvPr/>
        </p:nvSpPr>
        <p:spPr>
          <a:xfrm>
            <a:off x="6759274" y="2608300"/>
            <a:ext cx="16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28 </a:t>
            </a:r>
            <a:r>
              <a:rPr lang="pt-BR" sz="1100">
                <a:solidFill>
                  <a:schemeClr val="dk1"/>
                </a:solidFill>
              </a:rPr>
              <a:t>controla tecnologia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?</a:t>
            </a:r>
            <a:endParaRPr sz="1200"/>
          </a:p>
        </p:txBody>
      </p:sp>
      <p:sp>
        <p:nvSpPr>
          <p:cNvPr id="133" name="Google Shape;133;p13"/>
          <p:cNvSpPr txBox="1"/>
          <p:nvPr/>
        </p:nvSpPr>
        <p:spPr>
          <a:xfrm>
            <a:off x="6759280" y="2954745"/>
            <a:ext cx="14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29 </a:t>
            </a:r>
            <a:r>
              <a:rPr lang="pt-BR" sz="1100">
                <a:solidFill>
                  <a:schemeClr val="dk1"/>
                </a:solidFill>
              </a:rPr>
              <a:t>equipe suficiente?</a:t>
            </a:r>
            <a:endParaRPr sz="1200"/>
          </a:p>
        </p:txBody>
      </p:sp>
      <p:cxnSp>
        <p:nvCxnSpPr>
          <p:cNvPr id="134" name="Google Shape;134;p13"/>
          <p:cNvCxnSpPr>
            <a:stCxn id="100" idx="4"/>
            <a:endCxn id="129" idx="0"/>
          </p:cNvCxnSpPr>
          <p:nvPr/>
        </p:nvCxnSpPr>
        <p:spPr>
          <a:xfrm flipH="1">
            <a:off x="6636509" y="1972440"/>
            <a:ext cx="1080000" cy="36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3"/>
          <p:cNvSpPr txBox="1"/>
          <p:nvPr/>
        </p:nvSpPr>
        <p:spPr>
          <a:xfrm>
            <a:off x="3828209" y="1270475"/>
            <a:ext cx="155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18 </a:t>
            </a:r>
            <a:r>
              <a:rPr lang="pt-BR" sz="1200">
                <a:solidFill>
                  <a:srgbClr val="202124"/>
                </a:solidFill>
              </a:rPr>
              <a:t>contribui para financiar a startup?</a:t>
            </a:r>
            <a:endParaRPr sz="1200"/>
          </a:p>
        </p:txBody>
      </p:sp>
      <p:sp>
        <p:nvSpPr>
          <p:cNvPr id="136" name="Google Shape;136;p13"/>
          <p:cNvSpPr txBox="1"/>
          <p:nvPr/>
        </p:nvSpPr>
        <p:spPr>
          <a:xfrm>
            <a:off x="6747797" y="983913"/>
            <a:ext cx="271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19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tem</a:t>
            </a:r>
            <a:b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produto?</a:t>
            </a:r>
            <a:endParaRPr sz="1200"/>
          </a:p>
        </p:txBody>
      </p:sp>
      <p:sp>
        <p:nvSpPr>
          <p:cNvPr id="137" name="Google Shape;137;p13"/>
          <p:cNvSpPr txBox="1"/>
          <p:nvPr/>
        </p:nvSpPr>
        <p:spPr>
          <a:xfrm>
            <a:off x="73750" y="1802675"/>
            <a:ext cx="17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4 </a:t>
            </a:r>
            <a:r>
              <a:rPr lang="pt-BR" sz="1200">
                <a:solidFill>
                  <a:srgbClr val="202124"/>
                </a:solidFill>
              </a:rPr>
              <a:t>recorrente 1 ano?</a:t>
            </a:r>
            <a:endParaRPr sz="1200"/>
          </a:p>
        </p:txBody>
      </p:sp>
      <p:sp>
        <p:nvSpPr>
          <p:cNvPr id="138" name="Google Shape;138;p13"/>
          <p:cNvSpPr/>
          <p:nvPr/>
        </p:nvSpPr>
        <p:spPr>
          <a:xfrm>
            <a:off x="1858595" y="1897325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3"/>
          <p:cNvCxnSpPr>
            <a:stCxn id="94" idx="4"/>
            <a:endCxn id="138" idx="6"/>
          </p:cNvCxnSpPr>
          <p:nvPr/>
        </p:nvCxnSpPr>
        <p:spPr>
          <a:xfrm flipH="1">
            <a:off x="2038520" y="1678940"/>
            <a:ext cx="949800" cy="30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3"/>
          <p:cNvSpPr txBox="1"/>
          <p:nvPr/>
        </p:nvSpPr>
        <p:spPr>
          <a:xfrm>
            <a:off x="208138" y="2258365"/>
            <a:ext cx="16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5 </a:t>
            </a:r>
            <a:r>
              <a:rPr lang="pt-BR" sz="1100">
                <a:solidFill>
                  <a:schemeClr val="dk1"/>
                </a:solidFill>
              </a:rPr>
              <a:t>controla tecnologia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?</a:t>
            </a:r>
            <a:endParaRPr sz="1200"/>
          </a:p>
        </p:txBody>
      </p:sp>
      <p:sp>
        <p:nvSpPr>
          <p:cNvPr id="141" name="Google Shape;141;p13"/>
          <p:cNvSpPr txBox="1"/>
          <p:nvPr/>
        </p:nvSpPr>
        <p:spPr>
          <a:xfrm>
            <a:off x="208138" y="2604805"/>
            <a:ext cx="16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6 </a:t>
            </a:r>
            <a:r>
              <a:rPr lang="pt-BR" sz="1100">
                <a:solidFill>
                  <a:schemeClr val="dk1"/>
                </a:solidFill>
              </a:rPr>
              <a:t>produto pronto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</a:rPr>
              <a:t>?</a:t>
            </a:r>
            <a:endParaRPr sz="1200"/>
          </a:p>
        </p:txBody>
      </p:sp>
      <p:sp>
        <p:nvSpPr>
          <p:cNvPr id="142" name="Google Shape;142;p13"/>
          <p:cNvSpPr txBox="1"/>
          <p:nvPr/>
        </p:nvSpPr>
        <p:spPr>
          <a:xfrm>
            <a:off x="208138" y="2951245"/>
            <a:ext cx="16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t-BR" sz="1200">
                <a:solidFill>
                  <a:srgbClr val="FF0000"/>
                </a:solidFill>
                <a:highlight>
                  <a:schemeClr val="lt1"/>
                </a:highlight>
              </a:rPr>
              <a:t>7 </a:t>
            </a:r>
            <a:r>
              <a:rPr lang="pt-BR" sz="1100">
                <a:solidFill>
                  <a:schemeClr val="dk1"/>
                </a:solidFill>
              </a:rPr>
              <a:t>comercial pronto</a:t>
            </a:r>
            <a:r>
              <a:rPr lang="pt-BR" sz="1200">
                <a:solidFill>
                  <a:srgbClr val="202124"/>
                </a:solidFill>
                <a:highlight>
                  <a:srgbClr val="F8F9FA"/>
                </a:highlight>
              </a:rPr>
              <a:t>?</a:t>
            </a:r>
            <a:endParaRPr sz="1200"/>
          </a:p>
        </p:txBody>
      </p:sp>
      <p:sp>
        <p:nvSpPr>
          <p:cNvPr id="143" name="Google Shape;143;p13"/>
          <p:cNvSpPr/>
          <p:nvPr/>
        </p:nvSpPr>
        <p:spPr>
          <a:xfrm>
            <a:off x="1858595" y="2355726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1858600" y="2701625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1858600" y="3047523"/>
            <a:ext cx="180000" cy="18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3"/>
          <p:cNvCxnSpPr>
            <a:stCxn id="143" idx="4"/>
            <a:endCxn id="144" idx="0"/>
          </p:cNvCxnSpPr>
          <p:nvPr/>
        </p:nvCxnSpPr>
        <p:spPr>
          <a:xfrm>
            <a:off x="1948595" y="2535726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3"/>
          <p:cNvCxnSpPr>
            <a:stCxn id="144" idx="4"/>
            <a:endCxn id="145" idx="0"/>
          </p:cNvCxnSpPr>
          <p:nvPr/>
        </p:nvCxnSpPr>
        <p:spPr>
          <a:xfrm>
            <a:off x="1948600" y="2881625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3"/>
          <p:cNvCxnSpPr>
            <a:stCxn id="145" idx="4"/>
          </p:cNvCxnSpPr>
          <p:nvPr/>
        </p:nvCxnSpPr>
        <p:spPr>
          <a:xfrm>
            <a:off x="1948600" y="3227523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3"/>
          <p:cNvCxnSpPr>
            <a:stCxn id="138" idx="4"/>
            <a:endCxn id="143" idx="0"/>
          </p:cNvCxnSpPr>
          <p:nvPr/>
        </p:nvCxnSpPr>
        <p:spPr>
          <a:xfrm>
            <a:off x="1948595" y="2077325"/>
            <a:ext cx="0" cy="27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3"/>
          <p:cNvCxnSpPr>
            <a:stCxn id="138" idx="6"/>
            <a:endCxn id="95" idx="0"/>
          </p:cNvCxnSpPr>
          <p:nvPr/>
        </p:nvCxnSpPr>
        <p:spPr>
          <a:xfrm>
            <a:off x="2038595" y="1987325"/>
            <a:ext cx="2009400" cy="36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3"/>
          <p:cNvSpPr/>
          <p:nvPr/>
        </p:nvSpPr>
        <p:spPr>
          <a:xfrm>
            <a:off x="6636500" y="4333800"/>
            <a:ext cx="2497500" cy="8085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13"/>
          <p:cNvCxnSpPr>
            <a:stCxn id="153" idx="4"/>
            <a:endCxn id="154" idx="6"/>
          </p:cNvCxnSpPr>
          <p:nvPr/>
        </p:nvCxnSpPr>
        <p:spPr>
          <a:xfrm flipH="1">
            <a:off x="7356050" y="4669071"/>
            <a:ext cx="529200" cy="2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3"/>
          <p:cNvCxnSpPr>
            <a:stCxn id="153" idx="4"/>
            <a:endCxn id="156" idx="2"/>
          </p:cNvCxnSpPr>
          <p:nvPr/>
        </p:nvCxnSpPr>
        <p:spPr>
          <a:xfrm>
            <a:off x="7885250" y="4669071"/>
            <a:ext cx="529200" cy="2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3"/>
          <p:cNvSpPr txBox="1"/>
          <p:nvPr/>
        </p:nvSpPr>
        <p:spPr>
          <a:xfrm>
            <a:off x="6821264" y="4471448"/>
            <a:ext cx="72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à direita</a:t>
            </a:r>
            <a:endParaRPr sz="1000"/>
          </a:p>
        </p:txBody>
      </p:sp>
      <p:sp>
        <p:nvSpPr>
          <p:cNvPr id="158" name="Google Shape;158;p13"/>
          <p:cNvSpPr txBox="1"/>
          <p:nvPr/>
        </p:nvSpPr>
        <p:spPr>
          <a:xfrm>
            <a:off x="8270194" y="4471448"/>
            <a:ext cx="94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à esquerda</a:t>
            </a:r>
            <a:endParaRPr sz="1000"/>
          </a:p>
        </p:txBody>
      </p:sp>
      <p:grpSp>
        <p:nvGrpSpPr>
          <p:cNvPr id="159" name="Google Shape;159;p13"/>
          <p:cNvGrpSpPr/>
          <p:nvPr/>
        </p:nvGrpSpPr>
        <p:grpSpPr>
          <a:xfrm>
            <a:off x="7175921" y="4489071"/>
            <a:ext cx="1418659" cy="497958"/>
            <a:chOff x="7183936" y="4423884"/>
            <a:chExt cx="1418659" cy="497958"/>
          </a:xfrm>
        </p:grpSpPr>
        <p:sp>
          <p:nvSpPr>
            <p:cNvPr id="153" name="Google Shape;153;p13"/>
            <p:cNvSpPr/>
            <p:nvPr/>
          </p:nvSpPr>
          <p:spPr>
            <a:xfrm>
              <a:off x="7803265" y="4423884"/>
              <a:ext cx="180000" cy="1800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183936" y="4741843"/>
              <a:ext cx="180000" cy="180000"/>
            </a:xfrm>
            <a:prstGeom prst="ellipse">
              <a:avLst/>
            </a:prstGeom>
            <a:solidFill>
              <a:srgbClr val="00FF0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422594" y="4741843"/>
              <a:ext cx="180000" cy="180000"/>
            </a:xfrm>
            <a:prstGeom prst="ellipse">
              <a:avLst/>
            </a:prstGeom>
            <a:solidFill>
              <a:srgbClr val="FF000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3"/>
          <p:cNvSpPr txBox="1"/>
          <p:nvPr/>
        </p:nvSpPr>
        <p:spPr>
          <a:xfrm>
            <a:off x="6746236" y="4873206"/>
            <a:ext cx="5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sim</a:t>
            </a:r>
            <a:endParaRPr sz="1000"/>
          </a:p>
        </p:txBody>
      </p:sp>
      <p:sp>
        <p:nvSpPr>
          <p:cNvPr id="161" name="Google Shape;161;p13"/>
          <p:cNvSpPr txBox="1"/>
          <p:nvPr/>
        </p:nvSpPr>
        <p:spPr>
          <a:xfrm>
            <a:off x="8498794" y="4873206"/>
            <a:ext cx="5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não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