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MP9d7cAPOEFWRNlI55NEgzcxv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B6879E-1C3E-4B35-A857-C65832BD7A13}">
  <a:tblStyle styleId="{3BB6879E-1C3E-4B35-A857-C65832BD7A1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>
            <p:ph type="ctrTitle"/>
          </p:nvPr>
        </p:nvSpPr>
        <p:spPr>
          <a:xfrm>
            <a:off x="640080" y="320040"/>
            <a:ext cx="6692827" cy="3892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s-CL" sz="6600"/>
              <a:t>Presentación Portafolio Título</a:t>
            </a:r>
            <a:br>
              <a:rPr lang="es-CL" sz="6600"/>
            </a:br>
            <a:r>
              <a:rPr lang="es-CL" sz="6600"/>
              <a:t>“SúperLocaliza”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640080" y="4631161"/>
            <a:ext cx="6692827" cy="1569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1900"/>
              <a:t>Ingeniería Informática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900"/>
              <a:t>Escuela de Informática y Telecomunicaciones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900"/>
              <a:t>Sede Puente Alto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900"/>
              <a:t>2025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900"/>
          </a:p>
        </p:txBody>
      </p:sp>
      <p:sp>
        <p:nvSpPr>
          <p:cNvPr id="98" name="Google Shape;98;p1"/>
          <p:cNvSpPr/>
          <p:nvPr/>
        </p:nvSpPr>
        <p:spPr>
          <a:xfrm>
            <a:off x="714562" y="4409267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" title="SuperLocaliza_Logo-removebg-preview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1544" y="1267079"/>
            <a:ext cx="4087368" cy="4087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1755" y="87611"/>
            <a:ext cx="4087369" cy="67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/>
          <p:nvPr>
            <p:ph type="title"/>
          </p:nvPr>
        </p:nvSpPr>
        <p:spPr>
          <a:xfrm>
            <a:off x="641252" y="1068511"/>
            <a:ext cx="10515600" cy="5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sp>
        <p:nvSpPr>
          <p:cNvPr id="219" name="Google Shape;219;p9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6472" y="2047445"/>
            <a:ext cx="5207268" cy="4216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237" y="1980766"/>
            <a:ext cx="5162815" cy="434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/>
          <p:nvPr/>
        </p:nvSpPr>
        <p:spPr>
          <a:xfrm flipH="1" rot="-5588041">
            <a:off x="548353" y="3147190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 txBox="1"/>
          <p:nvPr>
            <p:ph type="title"/>
          </p:nvPr>
        </p:nvSpPr>
        <p:spPr>
          <a:xfrm>
            <a:off x="874815" y="2322864"/>
            <a:ext cx="549109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s-CL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Hitos Importantes </a:t>
            </a:r>
            <a:endParaRPr/>
          </a:p>
        </p:txBody>
      </p:sp>
      <p:sp>
        <p:nvSpPr>
          <p:cNvPr id="229" name="Google Shape;229;p10"/>
          <p:cNvSpPr/>
          <p:nvPr/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cap="flat" cmpd="sng" w="1270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0" name="Google Shape;230;p10"/>
          <p:cNvGraphicFramePr/>
          <p:nvPr/>
        </p:nvGraphicFramePr>
        <p:xfrm>
          <a:off x="5250285" y="1512975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AB4EC"/>
                    </a:gs>
                    <a:gs pos="50000">
                      <a:srgbClr val="8DA8E2"/>
                    </a:gs>
                    <a:gs pos="100000">
                      <a:srgbClr val="789BE3"/>
                    </a:gs>
                  </a:gsLst>
                  <a:lin ang="5400000" scaled="0"/>
                </a:gradFill>
                <a:tableStyleId>{3BB6879E-1C3E-4B35-A857-C65832BD7A13}</a:tableStyleId>
              </a:tblPr>
              <a:tblGrid>
                <a:gridCol w="3256900"/>
                <a:gridCol w="3265550"/>
              </a:tblGrid>
              <a:tr h="61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s-CL" sz="3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Fase</a:t>
                      </a:r>
                      <a:endParaRPr/>
                    </a:p>
                  </a:txBody>
                  <a:tcPr marT="82500" marB="82500" marR="165000" marL="165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s-CL" sz="3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Fechas</a:t>
                      </a:r>
                      <a:endParaRPr/>
                    </a:p>
                  </a:txBody>
                  <a:tcPr marT="82500" marB="82500" marR="165000" marL="165000" anchor="ctr"/>
                </a:tc>
              </a:tr>
              <a:tr h="75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 del Proyecto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2500" marB="82500" marR="165000" marL="165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de agosto 2025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23725" marL="123725"/>
                </a:tc>
              </a:tr>
              <a:tr h="75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 de Requerimientos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2500" marB="82500" marR="165000" marL="165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– 18 de agosto 2025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23725" marL="123725"/>
                </a:tc>
              </a:tr>
              <a:tr h="75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de Mockups y Prototipo Inicial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2500" marB="82500" marR="165000" marL="165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– 24 de agosto 2025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23725" marL="123725"/>
                </a:tc>
              </a:tr>
              <a:tr h="75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Planificación y Asignación de Tareas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2500" marB="82500" marR="165000" marL="165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 – 28 de agosto 2025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23725" marL="123725"/>
                </a:tc>
              </a:tr>
              <a:tr h="75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Revisión y Ajustes del Proyecto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2500" marB="82500" marR="165000" marL="165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 de agosto – 4 de septiembre 2025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23725" marL="123725"/>
                </a:tc>
              </a:tr>
            </a:tbl>
          </a:graphicData>
        </a:graphic>
      </p:graphicFrame>
      <p:pic>
        <p:nvPicPr>
          <p:cNvPr id="231" name="Google Shape;2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1755" y="87611"/>
            <a:ext cx="4087369" cy="67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>
            <p:ph type="title"/>
          </p:nvPr>
        </p:nvSpPr>
        <p:spPr>
          <a:xfrm>
            <a:off x="706567" y="901597"/>
            <a:ext cx="10515600" cy="586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Costos por Fase </a:t>
            </a:r>
            <a:endParaRPr/>
          </a:p>
        </p:txBody>
      </p:sp>
      <p:sp>
        <p:nvSpPr>
          <p:cNvPr id="237" name="Google Shape;237;p11"/>
          <p:cNvSpPr/>
          <p:nvPr/>
        </p:nvSpPr>
        <p:spPr>
          <a:xfrm>
            <a:off x="706567" y="1681842"/>
            <a:ext cx="10323383" cy="46229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1162050" y="1780451"/>
            <a:ext cx="943239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del Proyecto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(14 – 15 de agosto)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Actividades: definición de idea, conformación del equipo, planificación inicial.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estimado: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$1.000.000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 Requerimientos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 – 18 de agosto)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Actividades: levantamiento de requerimientos, documentación inicial.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estimado: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$2.000.000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 Mockups y Prototipo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(19 – 24 de agosto)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Actividades: creación de mockups, prototipo visual, revisión interna.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estimado: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$4.000.000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y Prueba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(25 de agosto – 2 de septiembre)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Actividades: programación, configuración de servidor y base de datos, pruebas técnicas.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estimado: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$13.000.000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Implementación y Ajustes Finales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 – 4 de septiembre)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Actividades: integración de licencias/servicios externos, despliegue, corrección de errores finales.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estimado: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$2.000.000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 txBox="1"/>
          <p:nvPr>
            <p:ph type="title"/>
          </p:nvPr>
        </p:nvSpPr>
        <p:spPr>
          <a:xfrm>
            <a:off x="5634887" y="1138036"/>
            <a:ext cx="5543653" cy="140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del Desarrollo</a:t>
            </a:r>
            <a:endParaRPr/>
          </a:p>
        </p:txBody>
      </p:sp>
      <p:sp>
        <p:nvSpPr>
          <p:cNvPr id="244" name="Google Shape;244;p12"/>
          <p:cNvSpPr/>
          <p:nvPr/>
        </p:nvSpPr>
        <p:spPr>
          <a:xfrm>
            <a:off x="0" y="0"/>
            <a:ext cx="4998720" cy="6858000"/>
          </a:xfrm>
          <a:prstGeom prst="rect">
            <a:avLst/>
          </a:prstGeom>
          <a:solidFill>
            <a:srgbClr val="F2F2F2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12"/>
          <p:cNvCxnSpPr/>
          <p:nvPr/>
        </p:nvCxnSpPr>
        <p:spPr>
          <a:xfrm>
            <a:off x="5738027" y="871146"/>
            <a:ext cx="736939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erson watching empty phone" id="246" name="Google Shape;246;p12"/>
          <p:cNvPicPr preferRelativeResize="0"/>
          <p:nvPr/>
        </p:nvPicPr>
        <p:blipFill rotWithShape="1">
          <a:blip r:embed="rId3">
            <a:alphaModFix/>
          </a:blip>
          <a:srcRect b="-2" l="39250" r="8091" t="0"/>
          <a:stretch/>
        </p:blipFill>
        <p:spPr>
          <a:xfrm>
            <a:off x="622801" y="1065533"/>
            <a:ext cx="3418407" cy="472693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2"/>
          <p:cNvSpPr txBox="1"/>
          <p:nvPr/>
        </p:nvSpPr>
        <p:spPr>
          <a:xfrm>
            <a:off x="5634887" y="2551176"/>
            <a:ext cx="5543653" cy="3591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desarrollo del proyecto se realizó con </a:t>
            </a:r>
            <a:r>
              <a:rPr b="1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Python-Django 4.x</a:t>
            </a: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la aplicación web, destinada a gestionar mantenedores de productos, categorías, clientes, proveedores, promociones y pedidos; </a:t>
            </a:r>
            <a:r>
              <a:rPr b="1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Flutter 3.x</a:t>
            </a: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la aplicación móvil, enfocada en la localización de productos en el supermercado y el envío de notificaciones de promociones; y una base de datos </a:t>
            </a:r>
            <a:r>
              <a:rPr b="1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(PostgreSQL 15 / MySQL 8)</a:t>
            </a: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centralizar inventario, ventas, usuarios y promociones.</a:t>
            </a:r>
            <a:endParaRPr/>
          </a:p>
        </p:txBody>
      </p:sp>
      <p:pic>
        <p:nvPicPr>
          <p:cNvPr id="248" name="Google Shape;24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1755" y="87611"/>
            <a:ext cx="4087369" cy="67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3"/>
          <p:cNvSpPr txBox="1"/>
          <p:nvPr/>
        </p:nvSpPr>
        <p:spPr>
          <a:xfrm>
            <a:off x="3570393" y="1094960"/>
            <a:ext cx="3024717" cy="642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i="0" lang="es-CL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Conclusión 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estro" id="255" name="Google Shape;2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67" y="2751168"/>
            <a:ext cx="1580802" cy="158080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3"/>
          <p:cNvSpPr/>
          <p:nvPr/>
        </p:nvSpPr>
        <p:spPr>
          <a:xfrm>
            <a:off x="2187363" y="1923204"/>
            <a:ext cx="5790778" cy="2820246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Nuestro proyecto combina aplicaciones web y móvil con una base de datos centralizada, permitiendo una gestión eficiente de productos, clientes y promociones, y mejorando significativamente la experiencia de los usuarios del supermercado.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estro" id="257" name="Google Shape;257;p13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6641431" y="816337"/>
            <a:ext cx="5225327" cy="522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1755" y="87611"/>
            <a:ext cx="4087369" cy="679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3" title="SuperLocaliza_Logo-removebg-preview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5834" y="1232789"/>
            <a:ext cx="3557016" cy="335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211073" y="430086"/>
            <a:ext cx="3830573" cy="5457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es-CL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2"/>
          <p:cNvGrpSpPr/>
          <p:nvPr/>
        </p:nvGrpSpPr>
        <p:grpSpPr>
          <a:xfrm>
            <a:off x="4041648" y="1175292"/>
            <a:ext cx="7696962" cy="4299678"/>
            <a:chOff x="0" y="0"/>
            <a:chExt cx="6781017" cy="3415981"/>
          </a:xfrm>
        </p:grpSpPr>
        <p:sp>
          <p:nvSpPr>
            <p:cNvPr id="110" name="Google Shape;110;p2"/>
            <p:cNvSpPr/>
            <p:nvPr/>
          </p:nvSpPr>
          <p:spPr>
            <a:xfrm>
              <a:off x="0" y="0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97005" y="0"/>
              <a:ext cx="6684012" cy="106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CL" sz="1806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Benjamín Canales</a:t>
              </a:r>
              <a:endParaRPr b="1" i="0" sz="180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47447" lvl="1" marL="147447" marR="0" rtl="0" algn="l">
                <a:lnSpc>
                  <a:spcPct val="90000"/>
                </a:lnSpc>
                <a:spcBef>
                  <a:spcPts val="632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376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Tester / Control de Calidad</a:t>
              </a:r>
              <a:endParaRPr b="0" i="0" sz="137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47447" lvl="1" marL="147447" marR="0" rtl="0" algn="l">
                <a:lnSpc>
                  <a:spcPct val="90000"/>
                </a:lnSpc>
                <a:spcBef>
                  <a:spcPts val="206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376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Probar el sistema, detectar errores, validar que se cumplan los requerimientos y asegurar la calidad del producto final.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0" y="1174243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97005" y="1174243"/>
              <a:ext cx="6684012" cy="106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CL" sz="1806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Dariac Saldias</a:t>
              </a:r>
              <a:endParaRPr b="1" i="0" sz="180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47447" lvl="1" marL="147447" marR="0" rtl="0" algn="l">
                <a:lnSpc>
                  <a:spcPct val="90000"/>
                </a:lnSpc>
                <a:spcBef>
                  <a:spcPts val="632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376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Desarrollador</a:t>
              </a:r>
              <a:endParaRPr/>
            </a:p>
            <a:p>
              <a:pPr indent="-147447" lvl="1" marL="147447" marR="0" rtl="0" algn="l">
                <a:lnSpc>
                  <a:spcPct val="90000"/>
                </a:lnSpc>
                <a:spcBef>
                  <a:spcPts val="632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376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Encargado de la programación, implementación de funcionalidades y mantenimiento técnico del proyecto.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0" y="2348487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97005" y="2348487"/>
              <a:ext cx="6684012" cy="106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CL" sz="1806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Nicki Bravo</a:t>
              </a:r>
              <a:endParaRPr b="1" i="0" sz="120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47447" lvl="1" marL="147447" marR="0" rtl="0" algn="l">
                <a:lnSpc>
                  <a:spcPct val="90000"/>
                </a:lnSpc>
                <a:spcBef>
                  <a:spcPts val="632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376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Jefa de Proyecto </a:t>
              </a:r>
              <a:endParaRPr/>
            </a:p>
            <a:p>
              <a:pPr indent="-147447" lvl="1" marL="147447" marR="0" rtl="0" algn="l">
                <a:lnSpc>
                  <a:spcPct val="90000"/>
                </a:lnSpc>
                <a:spcBef>
                  <a:spcPts val="632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376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Coordinar el equipo, organizar las tareas, documentar requerimientos, realizar mockups y apoyar en la gestión del proyecto.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1755" y="87611"/>
            <a:ext cx="4087369" cy="67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6"/>
          <p:cNvSpPr/>
          <p:nvPr/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1755" y="87611"/>
            <a:ext cx="4087369" cy="6796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6"/>
          <p:cNvSpPr txBox="1"/>
          <p:nvPr>
            <p:ph type="title"/>
          </p:nvPr>
        </p:nvSpPr>
        <p:spPr>
          <a:xfrm>
            <a:off x="725659" y="1110713"/>
            <a:ext cx="10515600" cy="718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L"/>
              <a:t>Descripción del Proyecto</a:t>
            </a:r>
            <a:endParaRPr b="1"/>
          </a:p>
        </p:txBody>
      </p:sp>
      <p:sp>
        <p:nvSpPr>
          <p:cNvPr id="126" name="Google Shape;126;p26"/>
          <p:cNvSpPr/>
          <p:nvPr/>
        </p:nvSpPr>
        <p:spPr>
          <a:xfrm>
            <a:off x="714908" y="2169769"/>
            <a:ext cx="4474311" cy="3160545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clientes pierden tiempo buscando productos en el supermercado, generando frustración y afectando su experiencia de compra. Además, el personal se ve sobrecargado y la empresa carece de datos útiles para mejorar su gestión.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5525729" y="3371499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CC2E5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7002781" y="2169768"/>
            <a:ext cx="4641292" cy="3160545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</a:t>
            </a: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</a:t>
            </a:r>
            <a:r>
              <a:rPr b="1" i="0" lang="es-C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SuperLocaliza</a:t>
            </a:r>
            <a:r>
              <a:rPr b="0" i="0" lang="es-C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los clientes encuentran productos al instante, el personal trabaja de forma más eficiente y la empresa obtiene métricas valiosas para optimizar su negocio.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7"/>
          <p:cNvSpPr/>
          <p:nvPr/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7"/>
          <p:cNvSpPr/>
          <p:nvPr/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1755" y="87611"/>
            <a:ext cx="4087369" cy="67963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/>
        </p:nvSpPr>
        <p:spPr>
          <a:xfrm>
            <a:off x="614515" y="1265667"/>
            <a:ext cx="4087370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614515" y="2040571"/>
            <a:ext cx="4462811" cy="353697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Optimizar la experiencia de compra en supermercados mediante una herramienta digital (</a:t>
            </a:r>
            <a:r>
              <a:rPr b="1" i="0" lang="es-C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SuperLocaliza</a:t>
            </a:r>
            <a:r>
              <a:rPr b="0" i="0" lang="es-C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que permita a los clientes encontrar productos de manera rápida y sencilla, al mismo tiempo que entrega a la empresa información estratégica para mejorar su gestión e incrementar su eficiencia.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6283212" y="1265667"/>
            <a:ext cx="4297385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r>
              <a:rPr b="0" i="0" lang="es-CL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Específicos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5589271" y="2040530"/>
            <a:ext cx="6126480" cy="34875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s-C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Reducir el tiempo de búsqueda de productos dentro del supermercado, aumentando la satisfacción del cliente.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s-C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Mostrar la disponibilidad en tiempo real del inventario para evitar pérdidas de ventas y frustraciones en la compra.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s-C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Facilitar el trabajo del personal, disminuyendo la necesidad de asistencia constante en pasillos.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s-C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Generar métricas y reportes sobre los productos más buscados y el comportamiento del cliente, apoyando la toma de decisiones estratégicas.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s-C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Incorporar tecnología innovadora que diferencie al supermercado y lo posicione como un referente en experiencia de compra moderna.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bjetivo - Iconos gratis de negocio" id="141" name="Google Shape;14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1885" y="5000192"/>
            <a:ext cx="1192841" cy="1192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es-CL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b="0" i="0" lang="es-CL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s-CL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643278" y="2372868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630936" y="2660904"/>
            <a:ext cx="6935724" cy="354787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Optimizar la experiencia de compra en supermercados mediante una herramienta digital (</a:t>
            </a:r>
            <a:r>
              <a:rPr b="1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SuperLocaliza</a:t>
            </a: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que permita a los clientes encontrar productos de manera rápida y sencilla, al mismo tiempo que entrega a la empresa información estratégica para mejorar su gestión e incrementar su eficiencia.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n arrow hitting a bull's eye target" id="150" name="Google Shape;150;p4"/>
          <p:cNvPicPr preferRelativeResize="0"/>
          <p:nvPr/>
        </p:nvPicPr>
        <p:blipFill rotWithShape="1">
          <a:blip r:embed="rId3">
            <a:alphaModFix/>
          </a:blip>
          <a:srcRect b="0" l="11022" r="10090" t="0"/>
          <a:stretch/>
        </p:blipFill>
        <p:spPr>
          <a:xfrm>
            <a:off x="7851419" y="1540764"/>
            <a:ext cx="2979183" cy="377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1755" y="87611"/>
            <a:ext cx="4087369" cy="67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 txBox="1"/>
          <p:nvPr>
            <p:ph type="title"/>
          </p:nvPr>
        </p:nvSpPr>
        <p:spPr>
          <a:xfrm>
            <a:off x="810065" y="809447"/>
            <a:ext cx="10515600" cy="75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L"/>
              <a:t>Alcances</a:t>
            </a:r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>
            <a:off x="1545880" y="2131922"/>
            <a:ext cx="9655772" cy="4491057"/>
            <a:chOff x="2830" y="657451"/>
            <a:chExt cx="9655772" cy="4491057"/>
          </a:xfrm>
        </p:grpSpPr>
        <p:sp>
          <p:nvSpPr>
            <p:cNvPr id="165" name="Google Shape;165;p5"/>
            <p:cNvSpPr/>
            <p:nvPr/>
          </p:nvSpPr>
          <p:spPr>
            <a:xfrm>
              <a:off x="2830" y="657451"/>
              <a:ext cx="2245528" cy="1347317"/>
            </a:xfrm>
            <a:prstGeom prst="rect">
              <a:avLst/>
            </a:prstGeom>
            <a:gradFill>
              <a:gsLst>
                <a:gs pos="0">
                  <a:srgbClr val="99CF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2830" y="657451"/>
              <a:ext cx="2245528" cy="1347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s-CL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 hace el Sistema:</a:t>
              </a:r>
              <a:endParaRPr b="1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472911" y="657451"/>
              <a:ext cx="2245528" cy="1347317"/>
            </a:xfrm>
            <a:prstGeom prst="rect">
              <a:avLst/>
            </a:prstGeom>
            <a:gradFill>
              <a:gsLst>
                <a:gs pos="0">
                  <a:srgbClr val="99CF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2472911" y="657451"/>
              <a:ext cx="2245528" cy="1347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s-CL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Permite a los clientes localizar productos rápidamente dentro del supermercado.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4942993" y="657451"/>
              <a:ext cx="2245528" cy="1347317"/>
            </a:xfrm>
            <a:prstGeom prst="rect">
              <a:avLst/>
            </a:prstGeom>
            <a:gradFill>
              <a:gsLst>
                <a:gs pos="0">
                  <a:srgbClr val="99CF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4942993" y="657451"/>
              <a:ext cx="2245528" cy="1347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s-CL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Muestra la disponibilidad en tiempo real de cada producto.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7413074" y="657451"/>
              <a:ext cx="2245528" cy="1347317"/>
            </a:xfrm>
            <a:prstGeom prst="rect">
              <a:avLst/>
            </a:prstGeom>
            <a:gradFill>
              <a:gsLst>
                <a:gs pos="0">
                  <a:srgbClr val="99CF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7413074" y="657451"/>
              <a:ext cx="2245528" cy="1347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s-CL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Genera sugerencias de productos complementarios para mejorar la experiencia de compra.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830" y="2229321"/>
              <a:ext cx="2245528" cy="1347317"/>
            </a:xfrm>
            <a:prstGeom prst="rect">
              <a:avLst/>
            </a:prstGeom>
            <a:gradFill>
              <a:gsLst>
                <a:gs pos="0">
                  <a:srgbClr val="99CF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2830" y="2229321"/>
              <a:ext cx="2245528" cy="1347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s-CL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Entrega al personal métricas y reportes sobre productos más buscados y comportamiento del cliente.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2472911" y="2229321"/>
              <a:ext cx="2245528" cy="1347317"/>
            </a:xfrm>
            <a:prstGeom prst="rect">
              <a:avLst/>
            </a:prstGeom>
            <a:gradFill>
              <a:gsLst>
                <a:gs pos="0">
                  <a:srgbClr val="99CF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2472911" y="2229321"/>
              <a:ext cx="2245528" cy="1347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s-CL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Optimiza la gestión de inventario y reduce la necesidad de asistencia constante en los pasillos.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4942993" y="2229321"/>
              <a:ext cx="2245528" cy="1347317"/>
            </a:xfrm>
            <a:prstGeom prst="rect">
              <a:avLst/>
            </a:prstGeom>
            <a:gradFill>
              <a:gsLst>
                <a:gs pos="0">
                  <a:srgbClr val="99CF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4942993" y="2229321"/>
              <a:ext cx="2245528" cy="1347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s-CL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Qué no hace:</a:t>
              </a:r>
              <a:endParaRPr b="1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7413074" y="2229321"/>
              <a:ext cx="2245528" cy="1347317"/>
            </a:xfrm>
            <a:prstGeom prst="rect">
              <a:avLst/>
            </a:prstGeom>
            <a:gradFill>
              <a:gsLst>
                <a:gs pos="0">
                  <a:srgbClr val="99CF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7413074" y="2229321"/>
              <a:ext cx="2245528" cy="1347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s-CL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permite realizar compras ni pagos dentro de la plataforma.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1237871" y="3801191"/>
              <a:ext cx="2245528" cy="1347317"/>
            </a:xfrm>
            <a:prstGeom prst="rect">
              <a:avLst/>
            </a:prstGeom>
            <a:gradFill>
              <a:gsLst>
                <a:gs pos="0">
                  <a:srgbClr val="99CF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1237871" y="3801191"/>
              <a:ext cx="2245528" cy="1347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s-CL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reemplaza al personal, sino que lo complementa y facilita su trabajo.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07952" y="3801191"/>
              <a:ext cx="2245528" cy="1347317"/>
            </a:xfrm>
            <a:prstGeom prst="rect">
              <a:avLst/>
            </a:prstGeom>
            <a:gradFill>
              <a:gsLst>
                <a:gs pos="0">
                  <a:srgbClr val="99CF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3707952" y="3801191"/>
              <a:ext cx="2245528" cy="1347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s-CL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gestiona promociones o descuentos automáticamente (aunque puede sugerir productos).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6178034" y="3801191"/>
              <a:ext cx="2245528" cy="1347317"/>
            </a:xfrm>
            <a:prstGeom prst="rect">
              <a:avLst/>
            </a:prstGeom>
            <a:gradFill>
              <a:gsLst>
                <a:gs pos="0">
                  <a:srgbClr val="99CF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6178034" y="3801191"/>
              <a:ext cx="2245528" cy="1347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s-CL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funciona fuera del entorno del supermercado (es un sistema enfocado en localización dentro de la tienda).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7" name="Google Shape;1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1755" y="87611"/>
            <a:ext cx="4087369" cy="67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s-CL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Usuarios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lorful carved figures of humans" id="195" name="Google Shape;195;p6"/>
          <p:cNvPicPr preferRelativeResize="0"/>
          <p:nvPr/>
        </p:nvPicPr>
        <p:blipFill rotWithShape="1">
          <a:blip r:embed="rId3">
            <a:alphaModFix/>
          </a:blip>
          <a:srcRect b="-1" l="14384" r="14150" t="0"/>
          <a:stretch/>
        </p:blipFill>
        <p:spPr>
          <a:xfrm>
            <a:off x="6803280" y="0"/>
            <a:ext cx="6190907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6" name="Google Shape;196;p6"/>
          <p:cNvSpPr txBox="1"/>
          <p:nvPr/>
        </p:nvSpPr>
        <p:spPr>
          <a:xfrm>
            <a:off x="528638" y="2766487"/>
            <a:ext cx="6923722" cy="3971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s-CL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Encuentran productos rápida y fácilmente.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Reciben sugerencias de productos complementarios.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Conocen disponibilidad en tiempo real.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s-CL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del supermercado: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tiempo de asistencia a clientes.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 la gestión del inventario.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 enfocarse en tareas estratégicas.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s-CL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Gerencia / Administración: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Accede a reportes y estadísticas clave.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 eficiencia operativa y toma de decisiones.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 productos más buscados y patrones de compra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 txBox="1"/>
          <p:nvPr>
            <p:ph type="title"/>
          </p:nvPr>
        </p:nvSpPr>
        <p:spPr>
          <a:xfrm>
            <a:off x="838199" y="1268597"/>
            <a:ext cx="5859484" cy="6796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s-C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Requerimientos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sta de comprobación" id="203" name="Google Shape;2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0629" y="1129934"/>
            <a:ext cx="5365375" cy="53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1755" y="87611"/>
            <a:ext cx="4087369" cy="67963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7"/>
          <p:cNvSpPr txBox="1"/>
          <p:nvPr/>
        </p:nvSpPr>
        <p:spPr>
          <a:xfrm>
            <a:off x="719800" y="2238759"/>
            <a:ext cx="7246909" cy="297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Funcionales: </a:t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Autenticación y creación de cuentas de usuario.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Localización de productos dentro del supermercado.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Recomendación de productos complementarios y similares.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Gestión de categorías, perfiles y ofertas por administrador.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s-CL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Funcionales: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Disponibilidad y escalabilidad del sistema.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Interfaz adaptativa y accesibilidad universal.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Respaldo de información y tiempo de recuperación ante fallas.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type="title"/>
          </p:nvPr>
        </p:nvSpPr>
        <p:spPr>
          <a:xfrm>
            <a:off x="641252" y="1068511"/>
            <a:ext cx="10515600" cy="5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sp>
        <p:nvSpPr>
          <p:cNvPr id="211" name="Google Shape;211;p8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499" y="1848356"/>
            <a:ext cx="5207268" cy="4292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4635" y="1589315"/>
            <a:ext cx="5759746" cy="455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2015-07-01T15:45:01Z</dcterms:created>
  <dc:creator>Sala_</dc:creator>
</cp:coreProperties>
</file>