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7" r:id="rId31"/>
    <p:sldId id="298" r:id="rId32"/>
    <p:sldId id="299" r:id="rId33"/>
    <p:sldId id="300" r:id="rId34"/>
    <p:sldId id="284" r:id="rId35"/>
    <p:sldId id="285" r:id="rId36"/>
    <p:sldId id="286" r:id="rId37"/>
    <p:sldId id="287" r:id="rId38"/>
    <p:sldId id="289" r:id="rId39"/>
    <p:sldId id="290" r:id="rId40"/>
    <p:sldId id="291" r:id="rId41"/>
    <p:sldId id="292" r:id="rId42"/>
    <p:sldId id="293" r:id="rId43"/>
    <p:sldId id="295" r:id="rId44"/>
    <p:sldId id="294" r:id="rId45"/>
    <p:sldId id="296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2091" autoAdjust="0"/>
  </p:normalViewPr>
  <p:slideViewPr>
    <p:cSldViewPr snapToGrid="0">
      <p:cViewPr varScale="1">
        <p:scale>
          <a:sx n="75" d="100"/>
          <a:sy n="75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EA48B-48FF-443A-BBC4-02219E88C491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1ACA8-121E-4C83-8B4E-5BC829E61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6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4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上面这些都是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 time performance,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本篇在于只讨论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 performance.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3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或许并不需要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大部分情况下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细微的性能问题感受不出来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当代设备计算能力很强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更难造成性能瓶颈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就算体会得到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这通常也不个大问题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也许只是小卡顿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**不要过早的优化还没有明显性能问题的代码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8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什么是性能问题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1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当与页面交互遇到卡顿现象时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这就是性能问题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可以称作掉帧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5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7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4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8D99-F270-4EEC-A598-76D40101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075705-8C5D-4AC9-8A18-7BEB072A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6552A-F12B-4090-B33D-E54A4770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8F9FB-2AE3-471B-A740-A833DBAD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834EB-CCE6-43CE-A088-4BD1D0AB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8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457B-0526-4D7E-8FF2-394B50B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5D66B-C1A9-4AE7-91A5-3504CC61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9B1E4-2768-4127-BF7B-11BCF59E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FAF29-C78D-4728-9798-106F3AF0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82A70-8FC7-4471-A16C-08A8FFB0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4F55D-69AB-4698-A8C0-45918F260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FC4A4-A127-413A-BDA5-9EC6D0D2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06920-FDCD-4758-9111-E1E34067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69987-1510-4A3D-9809-217F99C6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896A2-C13E-4E00-BEF6-5E9879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26E7-A83C-4FAB-8747-FE92E214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D0C15-47C8-4060-BEB0-D4BEBB9E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7130C-2DE1-4075-8656-3BF1DA06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EAE44-002F-43B0-A091-CD4BE809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22298-6709-4DA7-9CA1-0CB5D6E2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F6D85-777A-4AB0-88CD-B8F47C7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1FDF3-D5B6-49D7-B1BA-1CCB31A4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25442-122C-4254-AB7A-02010BAA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16ED1-F41B-4AD7-A7B2-7B02BCD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2FB2-E716-4824-811C-F93FBB54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D3A30-A934-4338-98D9-6977A17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2EAA9-0AD3-48F1-AC4F-012DCC898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12414-3682-45B5-B9A5-E51CE770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FCA4B-0869-470A-9272-1CBE79C7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8669A-F896-4B58-9B80-86166599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3ADA6-6850-4BAC-8552-80B8CB4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31B6-6389-46CD-949C-EB9E563B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5D2E8-F92A-470D-999A-0D1FFF87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E3594-682B-42ED-8A1A-D892A6ED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EFA58-65EF-4B8D-A8F2-CFA67CCC0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493EC-96E8-4AE0-8761-43D350F87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E6618-32E7-433B-A91F-69DDEAC1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4A322-BB1A-4C27-A934-1ECA6A98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D90EF-C526-4243-AE9E-062A384F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57D1-9260-418E-BEDF-003C025A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1C1A5-BC92-4328-B1D7-2284889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B2BC7-E69B-44E1-BB0C-07935E36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65CC8-FA24-49ED-982B-79A3D8E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7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5F8FC-CDA9-45CE-91A0-F8F31415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90A6C-D0FA-464B-8707-E6F1DFB8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AA5C2-1683-4347-A142-EF10F96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202DE-EEAE-4727-BBE5-A7B1AC01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0ED19-4A70-4774-9390-78875086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1ABF3-4759-4B9A-AE51-7897F567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E09D9-E9DA-4C43-AE66-7123F8AE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6A284-EBE9-4F9D-ADC3-4924EE81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F5E0-8673-4F0C-AD87-E26B517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7A66-D488-4A11-BE5C-D5871633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E4E90-A1BA-40ED-8F83-FCBB49072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35E6B-6EDE-4F7F-A677-39EDB6F0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47CDD-01DF-4EB4-B3FB-89F30AFA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3D431-12EC-489D-BAC0-E930925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FC790-72D6-4AEB-A418-0BD85084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8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73986-0E43-4EFB-8445-1F2FEE0E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F2BB5-EBE9-402B-883F-4059EB7C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DB7D-9E23-4F74-96A1-8D7C056F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1D9A-4B66-4954-B296-D99B0B8C0927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7AEDD-2BF7-4D56-A8EB-66F6FCC00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E871E-9A24-4504-A26E-6CB880F1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vaughn.github.io/forward-js-2017/#/12/5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ddyosmani.com/blog/react-window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%E6%89%8B%E5%AF%AB%E7%AD%86%E8%A8%98/virtualize-long-list-with-react-window-95bac3673a91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25D40E-6C3F-48FB-A92D-5DB73CF0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优化 </a:t>
            </a:r>
            <a:r>
              <a:rPr lang="en-US" altLang="zh-CN" sz="5400" dirty="0">
                <a:solidFill>
                  <a:schemeClr val="bg1"/>
                </a:solidFill>
                <a:latin typeface="Myriad Pro" panose="020B0503030403020204" pitchFamily="34" charset="0"/>
              </a:rPr>
              <a:t>React </a:t>
            </a:r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组件性能</a:t>
            </a:r>
          </a:p>
        </p:txBody>
      </p:sp>
    </p:spTree>
    <p:extLst>
      <p:ext uri="{BB962C8B-B14F-4D97-AF65-F5344CB8AC3E}">
        <p14:creationId xmlns:p14="http://schemas.microsoft.com/office/powerpoint/2010/main" val="26475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4A72-BC7B-4A43-BF86-D7DFA49D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49" y="2477429"/>
            <a:ext cx="10515600" cy="204996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无需过早优化还没有明显性能问题的代码</a:t>
            </a:r>
          </a:p>
        </p:txBody>
      </p:sp>
    </p:spTree>
    <p:extLst>
      <p:ext uri="{BB962C8B-B14F-4D97-AF65-F5344CB8AC3E}">
        <p14:creationId xmlns:p14="http://schemas.microsoft.com/office/powerpoint/2010/main" val="19903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04D-B750-4701-B27C-9B0FA12E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2479"/>
            <a:ext cx="10515600" cy="1317309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第一感受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卡</a:t>
            </a:r>
          </a:p>
        </p:txBody>
      </p:sp>
      <p:pic>
        <p:nvPicPr>
          <p:cNvPr id="3076" name="Picture 4" descr="来存图来交换！有哪些表情包称得上是经典永流传？_风闻社区">
            <a:extLst>
              <a:ext uri="{FF2B5EF4-FFF2-40B4-BE49-F238E27FC236}">
                <a16:creationId xmlns:a16="http://schemas.microsoft.com/office/drawing/2014/main" id="{A85EFFAB-CADE-4B97-9D6B-5F8C9F64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76" y="1277328"/>
            <a:ext cx="3052448" cy="305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5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26C33-10A6-4CB6-8A11-DD95FBEF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459" y="1767840"/>
            <a:ext cx="8641080" cy="23926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bg1"/>
                </a:solidFill>
              </a:rPr>
              <a:t>“</a:t>
            </a:r>
            <a:r>
              <a:rPr lang="zh-CN" altLang="en-US" sz="2200" dirty="0">
                <a:solidFill>
                  <a:schemeClr val="bg1"/>
                </a:solidFill>
              </a:rPr>
              <a:t>掉帧一般指由于硬件不足以负荷显示器画面动态显示刷新的频率，从而帧率过低所造成的画面出现停滞现象。帧数就是在</a:t>
            </a:r>
            <a:r>
              <a:rPr lang="en-US" altLang="zh-CN" sz="2200" dirty="0">
                <a:solidFill>
                  <a:schemeClr val="bg1"/>
                </a:solidFill>
              </a:rPr>
              <a:t>1</a:t>
            </a:r>
            <a:r>
              <a:rPr lang="zh-CN" altLang="en-US" sz="2200" dirty="0">
                <a:solidFill>
                  <a:schemeClr val="bg1"/>
                </a:solidFill>
              </a:rPr>
              <a:t>秒钟时间里传输的图片的量，也可以理解为图形处理器每秒钟能够刷新几次，通常用</a:t>
            </a:r>
            <a:r>
              <a:rPr lang="en-US" altLang="zh-CN" sz="2200" dirty="0">
                <a:solidFill>
                  <a:schemeClr val="bg1"/>
                </a:solidFill>
              </a:rPr>
              <a:t>fps</a:t>
            </a:r>
            <a:r>
              <a:rPr lang="zh-CN" altLang="en-US" sz="2200" dirty="0">
                <a:solidFill>
                  <a:schemeClr val="bg1"/>
                </a:solidFill>
              </a:rPr>
              <a:t>（</a:t>
            </a:r>
            <a:r>
              <a:rPr lang="en-US" altLang="zh-CN" sz="2200" dirty="0">
                <a:solidFill>
                  <a:schemeClr val="bg1"/>
                </a:solidFill>
              </a:rPr>
              <a:t>Frames Per Second</a:t>
            </a:r>
            <a:r>
              <a:rPr lang="zh-CN" altLang="en-US" sz="2200" dirty="0">
                <a:solidFill>
                  <a:schemeClr val="bg1"/>
                </a:solidFill>
              </a:rPr>
              <a:t>）表示。每一帧都是静止的图象，快速连续地显示帧便形成了运动的假象</a:t>
            </a:r>
            <a:r>
              <a:rPr lang="en-US" altLang="zh-CN" sz="2200" dirty="0">
                <a:solidFill>
                  <a:schemeClr val="bg1"/>
                </a:solidFill>
              </a:rPr>
              <a:t>”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CB9F16-184E-42C7-9C85-07666D7CF95F}"/>
              </a:ext>
            </a:extLst>
          </p:cNvPr>
          <p:cNvSpPr txBox="1"/>
          <p:nvPr/>
        </p:nvSpPr>
        <p:spPr>
          <a:xfrm>
            <a:off x="5453034" y="428244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- 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掉帧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词条</a:t>
            </a:r>
          </a:p>
        </p:txBody>
      </p:sp>
    </p:spTree>
    <p:extLst>
      <p:ext uri="{BB962C8B-B14F-4D97-AF65-F5344CB8AC3E}">
        <p14:creationId xmlns:p14="http://schemas.microsoft.com/office/powerpoint/2010/main" val="26560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4710D-47FA-40D8-93E1-C7C8148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 </a:t>
            </a:r>
            <a:r>
              <a:rPr lang="en-US" altLang="zh-CN" dirty="0">
                <a:solidFill>
                  <a:schemeClr val="bg1"/>
                </a:solidFill>
              </a:rPr>
              <a:t>DevTools </a:t>
            </a:r>
            <a:r>
              <a:rPr lang="zh-CN" altLang="en-US" dirty="0">
                <a:solidFill>
                  <a:schemeClr val="bg1"/>
                </a:solidFill>
              </a:rPr>
              <a:t>诊断掉帧现象</a:t>
            </a:r>
          </a:p>
        </p:txBody>
      </p:sp>
    </p:spTree>
    <p:extLst>
      <p:ext uri="{BB962C8B-B14F-4D97-AF65-F5344CB8AC3E}">
        <p14:creationId xmlns:p14="http://schemas.microsoft.com/office/powerpoint/2010/main" val="101105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DB1048-30B1-4C22-8D85-621FADAA4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33" y="859610"/>
            <a:ext cx="8729734" cy="51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8E7D59-58E1-4D95-8408-D0D99A3A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71550"/>
            <a:ext cx="10668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D4DC-C56F-4197-8A34-554F7B50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所以应该关注什么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时间消耗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7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grammer.group/images/article/49545d7d874420acbc09a0ed8d9fe34e.jpg">
            <a:extLst>
              <a:ext uri="{FF2B5EF4-FFF2-40B4-BE49-F238E27FC236}">
                <a16:creationId xmlns:a16="http://schemas.microsoft.com/office/drawing/2014/main" id="{40F26F44-E31F-4ECD-927B-432265EB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00" y="1519237"/>
            <a:ext cx="86564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5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2714-FFE3-406C-AE73-35D12830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677983-C668-44F9-95CA-DE0630D2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9" y="707232"/>
            <a:ext cx="7694382" cy="54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6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440E-F351-460D-8DA1-792B816B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响应时间</a:t>
            </a:r>
            <a:r>
              <a:rPr lang="en-US" altLang="zh-CN" dirty="0">
                <a:solidFill>
                  <a:schemeClr val="bg1"/>
                </a:solidFill>
              </a:rPr>
              <a:t>: 100ms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25D40E-6C3F-48FB-A92D-5DB73CF0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420561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3D64-0484-4AC3-BE6A-A6F0B589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774" y="2089944"/>
            <a:ext cx="8172451" cy="267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</a:rPr>
              <a:t>每个交互都应快于</a:t>
            </a:r>
            <a:r>
              <a:rPr lang="en-US" altLang="zh-CN" sz="2800" dirty="0">
                <a:solidFill>
                  <a:schemeClr val="bg1"/>
                </a:solidFill>
              </a:rPr>
              <a:t>100</a:t>
            </a:r>
            <a:r>
              <a:rPr lang="zh-CN" altLang="en-US" sz="2800" dirty="0">
                <a:solidFill>
                  <a:schemeClr val="bg1"/>
                </a:solidFill>
              </a:rPr>
              <a:t>毫秒</a:t>
            </a:r>
            <a:r>
              <a:rPr lang="en-US" altLang="zh-CN" sz="2800" dirty="0">
                <a:solidFill>
                  <a:schemeClr val="bg1"/>
                </a:solidFill>
              </a:rPr>
              <a:t>. </a:t>
            </a:r>
            <a:r>
              <a:rPr lang="zh-CN" altLang="en-US" sz="2800" dirty="0">
                <a:solidFill>
                  <a:schemeClr val="bg1"/>
                </a:solidFill>
              </a:rPr>
              <a:t>为什么</a:t>
            </a:r>
            <a:r>
              <a:rPr lang="en-US" altLang="zh-CN" sz="2800" dirty="0">
                <a:solidFill>
                  <a:schemeClr val="bg1"/>
                </a:solidFill>
              </a:rPr>
              <a:t>? </a:t>
            </a:r>
            <a:r>
              <a:rPr lang="zh-CN" altLang="en-US" sz="2800" dirty="0">
                <a:solidFill>
                  <a:schemeClr val="bg1"/>
                </a:solidFill>
              </a:rPr>
              <a:t>因为</a:t>
            </a:r>
            <a:r>
              <a:rPr lang="en-US" altLang="zh-CN" sz="2800" dirty="0">
                <a:solidFill>
                  <a:schemeClr val="bg1"/>
                </a:solidFill>
              </a:rPr>
              <a:t>100</a:t>
            </a:r>
            <a:r>
              <a:rPr lang="zh-CN" altLang="en-US" sz="2800" dirty="0">
                <a:solidFill>
                  <a:schemeClr val="bg1"/>
                </a:solidFill>
              </a:rPr>
              <a:t>毫秒是人感到交互是在瞬间完成的阈值</a:t>
            </a:r>
            <a:r>
              <a:rPr lang="en-US" altLang="zh-CN" sz="2800" dirty="0">
                <a:solidFill>
                  <a:schemeClr val="bg1"/>
                </a:solidFill>
              </a:rPr>
              <a:t>.”</a:t>
            </a:r>
            <a:br>
              <a:rPr lang="en-US" altLang="zh-CN" sz="2800" dirty="0">
                <a:solidFill>
                  <a:schemeClr val="bg1"/>
                </a:solidFill>
              </a:rPr>
            </a:b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1004-1989-4482-A66F-9815CCF643FB}"/>
              </a:ext>
            </a:extLst>
          </p:cNvPr>
          <p:cNvSpPr txBox="1"/>
          <p:nvPr/>
        </p:nvSpPr>
        <p:spPr>
          <a:xfrm>
            <a:off x="4527300" y="4398724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- Paul Buchheit,  Gmail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创始人</a:t>
            </a:r>
          </a:p>
        </p:txBody>
      </p:sp>
    </p:spTree>
    <p:extLst>
      <p:ext uri="{BB962C8B-B14F-4D97-AF65-F5344CB8AC3E}">
        <p14:creationId xmlns:p14="http://schemas.microsoft.com/office/powerpoint/2010/main" val="92253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A33D-9D47-4C1A-9806-F358B331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如何解决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09E4-6A30-498C-B69F-87A86225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28" y="428189"/>
            <a:ext cx="8078777" cy="70062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如同修</a:t>
            </a:r>
            <a:r>
              <a:rPr lang="en-US" altLang="zh-CN" sz="3200" dirty="0">
                <a:solidFill>
                  <a:schemeClr val="bg1"/>
                </a:solidFill>
              </a:rPr>
              <a:t>bug. 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CD55FC-4F18-46D0-B6F5-3AB516D800EC}"/>
              </a:ext>
            </a:extLst>
          </p:cNvPr>
          <p:cNvSpPr txBox="1"/>
          <p:nvPr/>
        </p:nvSpPr>
        <p:spPr>
          <a:xfrm>
            <a:off x="2427365" y="1736998"/>
            <a:ext cx="8078777" cy="338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确定问题存在位置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测量卡顿时间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改进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打开 </a:t>
            </a:r>
            <a:r>
              <a:rPr lang="en-US" altLang="zh-CN" sz="2200" dirty="0">
                <a:solidFill>
                  <a:schemeClr val="bg1"/>
                </a:solidFill>
              </a:rPr>
              <a:t>Dev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重复上述步骤直到确认性能没有问题</a:t>
            </a:r>
          </a:p>
        </p:txBody>
      </p:sp>
    </p:spTree>
    <p:extLst>
      <p:ext uri="{BB962C8B-B14F-4D97-AF65-F5344CB8AC3E}">
        <p14:creationId xmlns:p14="http://schemas.microsoft.com/office/powerpoint/2010/main" val="1854079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C1CB-9974-4C10-9F1A-E847B365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测量卡顿时间</a:t>
            </a:r>
          </a:p>
        </p:txBody>
      </p:sp>
    </p:spTree>
    <p:extLst>
      <p:ext uri="{BB962C8B-B14F-4D97-AF65-F5344CB8AC3E}">
        <p14:creationId xmlns:p14="http://schemas.microsoft.com/office/powerpoint/2010/main" val="378253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479547-A36C-4E00-913E-498E56280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74"/>
          <a:stretch/>
        </p:blipFill>
        <p:spPr>
          <a:xfrm>
            <a:off x="1855102" y="1642380"/>
            <a:ext cx="8481795" cy="3573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49FE1F-7D04-4CC3-B1B7-EA4311C3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2" y="556011"/>
            <a:ext cx="8497036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9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6A23D-91A7-4441-8973-185321A4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878" y="4899288"/>
            <a:ext cx="444824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Timings API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19B40-D69F-4EC5-BB7D-C25BC217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021835"/>
            <a:ext cx="8220075" cy="3590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B12EDD-580F-4388-B4C6-1F6FD152A754}"/>
              </a:ext>
            </a:extLst>
          </p:cNvPr>
          <p:cNvSpPr txBox="1"/>
          <p:nvPr/>
        </p:nvSpPr>
        <p:spPr>
          <a:xfrm>
            <a:off x="4503814" y="6040185"/>
            <a:ext cx="34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performance.mark / measure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948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3E65-3708-45DF-AAA2-C74E5CE1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82" y="4793572"/>
            <a:ext cx="10515600" cy="828228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8" name="Picture 10" descr="File:React-icon.svg">
            <a:extLst>
              <a:ext uri="{FF2B5EF4-FFF2-40B4-BE49-F238E27FC236}">
                <a16:creationId xmlns:a16="http://schemas.microsoft.com/office/drawing/2014/main" id="{81F1FF99-73E8-4BF1-9411-A343EE4E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82" y="1345522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282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E3D28-BF7B-4E8D-B838-62381E2B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718" y="401459"/>
            <a:ext cx="3142367" cy="109428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性能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974A8C-522E-42CF-BB42-2EF576727939}"/>
              </a:ext>
            </a:extLst>
          </p:cNvPr>
          <p:cNvSpPr txBox="1"/>
          <p:nvPr/>
        </p:nvSpPr>
        <p:spPr>
          <a:xfrm>
            <a:off x="1964420" y="2634199"/>
            <a:ext cx="8263159" cy="288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最常见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由于 </a:t>
            </a:r>
            <a:r>
              <a:rPr lang="en-US" altLang="zh-CN" dirty="0">
                <a:solidFill>
                  <a:schemeClr val="bg1"/>
                </a:solidFill>
              </a:rPr>
              <a:t>props/state </a:t>
            </a:r>
            <a:r>
              <a:rPr lang="zh-CN" altLang="en-US" dirty="0">
                <a:solidFill>
                  <a:schemeClr val="bg1"/>
                </a:solidFill>
              </a:rPr>
              <a:t>的依赖导致的不必要渲染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并没有默认对重渲染进行处理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未进行处理时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界面上某一个组件有变化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那么 </a:t>
            </a:r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将会重新渲染它的所有子组件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在通常情况下</a:t>
            </a:r>
            <a:r>
              <a:rPr lang="en-US" altLang="zh-CN" dirty="0">
                <a:solidFill>
                  <a:schemeClr val="bg1"/>
                </a:solidFill>
              </a:rPr>
              <a:t>, React </a:t>
            </a:r>
            <a:r>
              <a:rPr lang="zh-CN" altLang="en-US" dirty="0">
                <a:solidFill>
                  <a:schemeClr val="bg1"/>
                </a:solidFill>
              </a:rPr>
              <a:t>于同一时间渲染大量组件时的性能并不怎么样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7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8F92F-7AD9-405C-AAD0-CF2E64FC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976" y="5125768"/>
            <a:ext cx="5720047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DevTools Profiler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A965A8-48F2-4674-A2B9-A94FF9D0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123950"/>
            <a:ext cx="9639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2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4639-E129-4401-9762-E2E17B1B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43" y="531798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Ranked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8795D-DE58-4885-912F-7E5B722F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26" y="559005"/>
            <a:ext cx="10158348" cy="47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C3BDA-335D-41FD-A012-E1E65BCF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优化</a:t>
            </a:r>
            <a:endParaRPr lang="zh-CN" alt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D1976-B53F-4603-862B-0610E0DE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7705" y="1978025"/>
            <a:ext cx="5661212" cy="4351338"/>
          </a:xfrm>
        </p:spPr>
        <p:txBody>
          <a:bodyPr vert="horz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server-side rendering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lazy loading images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code splitting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Myriad Pro" panose="020B0503030403020204" pitchFamily="34" charset="0"/>
              </a:rPr>
              <a:t>代码压缩</a:t>
            </a:r>
            <a:endParaRPr lang="en-US" altLang="zh-CN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tree shaking</a:t>
            </a:r>
          </a:p>
          <a:p>
            <a:endParaRPr lang="zh-CN" alt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7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98BCA-32E0-4D6D-9F10-FE7097D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Memo / </a:t>
            </a:r>
            <a:r>
              <a:rPr lang="en-US" altLang="zh-CN" dirty="0" err="1">
                <a:solidFill>
                  <a:schemeClr val="bg1"/>
                </a:solidFill>
              </a:rPr>
              <a:t>PureComponent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62DD4-7BCB-41BB-802F-F8B995A5457C}"/>
              </a:ext>
            </a:extLst>
          </p:cNvPr>
          <p:cNvSpPr txBox="1"/>
          <p:nvPr/>
        </p:nvSpPr>
        <p:spPr>
          <a:xfrm>
            <a:off x="1073650" y="2299744"/>
            <a:ext cx="9516379" cy="250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父组件重新渲染时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传递给子组件与上一次完全一致的值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zh-CN" altLang="en-US" dirty="0">
                <a:solidFill>
                  <a:schemeClr val="bg1"/>
                </a:solidFill>
              </a:rPr>
              <a:t>哪怕是原始类型 </a:t>
            </a:r>
            <a:r>
              <a:rPr lang="en-US" altLang="zh-CN" dirty="0">
                <a:solidFill>
                  <a:schemeClr val="bg1"/>
                </a:solidFill>
              </a:rPr>
              <a:t>), </a:t>
            </a:r>
            <a:r>
              <a:rPr lang="zh-CN" altLang="en-US" dirty="0">
                <a:solidFill>
                  <a:schemeClr val="bg1"/>
                </a:solidFill>
              </a:rPr>
              <a:t>子组件也会重新执行初始化与渲染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当大量子组件内的开销很昂贵时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如里头囊括了众多生命周期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异步方法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大量值的处理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与相当多的复杂组件渲染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重渲染将大量浪费性能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仅进行浅比较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传给子组件的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r>
              <a:rPr lang="zh-CN" altLang="en-US" dirty="0">
                <a:solidFill>
                  <a:schemeClr val="bg1"/>
                </a:solidFill>
              </a:rPr>
              <a:t>中如果存在引用类型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则需要注意维持这些值的引用不变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42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4887E-A277-4243-B0D6-3DBC7B07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引用变化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283F6F-5F12-430D-965F-D6B7A3A6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83" y="1423471"/>
            <a:ext cx="5098634" cy="5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D8372-9C19-418C-9AC3-01473AE3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US" altLang="zh-CN" dirty="0">
                <a:solidFill>
                  <a:schemeClr val="bg1"/>
                </a:solidFill>
              </a:rPr>
              <a:t>Hooks </a:t>
            </a:r>
            <a:r>
              <a:rPr lang="zh-CN" altLang="en-US" dirty="0">
                <a:solidFill>
                  <a:schemeClr val="bg1"/>
                </a:solidFill>
              </a:rPr>
              <a:t>方法缓存引用类型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781BDC-D94E-4350-8D8F-63E0401A7873}"/>
              </a:ext>
            </a:extLst>
          </p:cNvPr>
          <p:cNvSpPr txBox="1"/>
          <p:nvPr/>
        </p:nvSpPr>
        <p:spPr>
          <a:xfrm>
            <a:off x="1073650" y="2299744"/>
            <a:ext cx="9516379" cy="32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useMemo: </a:t>
            </a:r>
            <a:r>
              <a:rPr lang="zh-CN" altLang="en-US" dirty="0">
                <a:solidFill>
                  <a:schemeClr val="bg1"/>
                </a:solidFill>
              </a:rPr>
              <a:t>缓存计算开销较大的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需要 </a:t>
            </a:r>
            <a:r>
              <a:rPr lang="en-US" altLang="zh-CN" dirty="0" err="1">
                <a:solidFill>
                  <a:schemeClr val="bg1"/>
                </a:solidFill>
              </a:rPr>
              <a:t>memoized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的值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useCallback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效果与 </a:t>
            </a:r>
            <a:r>
              <a:rPr lang="en-US" altLang="zh-CN" dirty="0">
                <a:solidFill>
                  <a:schemeClr val="bg1"/>
                </a:solidFill>
              </a:rPr>
              <a:t>useMemo </a:t>
            </a:r>
            <a:r>
              <a:rPr lang="zh-CN" altLang="en-US" dirty="0">
                <a:solidFill>
                  <a:schemeClr val="bg1"/>
                </a:solidFill>
              </a:rPr>
              <a:t>返回值类型为 </a:t>
            </a:r>
            <a:r>
              <a:rPr lang="en-US" altLang="zh-CN" dirty="0">
                <a:solidFill>
                  <a:schemeClr val="bg1"/>
                </a:solidFill>
              </a:rPr>
              <a:t>function </a:t>
            </a:r>
            <a:r>
              <a:rPr lang="zh-CN" altLang="en-US" dirty="0">
                <a:solidFill>
                  <a:schemeClr val="bg1"/>
                </a:solidFill>
              </a:rPr>
              <a:t>时一致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用于保存函数的引用不变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useContext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将原本需要层层传递的 </a:t>
            </a:r>
            <a:r>
              <a:rPr lang="en-US" altLang="zh-CN" dirty="0">
                <a:solidFill>
                  <a:schemeClr val="bg1"/>
                </a:solidFill>
              </a:rPr>
              <a:t>props </a:t>
            </a:r>
            <a:r>
              <a:rPr lang="zh-CN" altLang="en-US" dirty="0">
                <a:solidFill>
                  <a:schemeClr val="bg1"/>
                </a:solidFill>
              </a:rPr>
              <a:t>用 </a:t>
            </a:r>
            <a:r>
              <a:rPr lang="en-US" altLang="zh-CN" dirty="0">
                <a:solidFill>
                  <a:schemeClr val="bg1"/>
                </a:solidFill>
              </a:rPr>
              <a:t>Context </a:t>
            </a:r>
            <a:r>
              <a:rPr lang="zh-CN" altLang="en-US" dirty="0">
                <a:solidFill>
                  <a:schemeClr val="bg1"/>
                </a:solidFill>
              </a:rPr>
              <a:t>抽取出来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仅在需要的子组件调用</a:t>
            </a:r>
            <a:r>
              <a:rPr lang="en-US" altLang="zh-CN" dirty="0" err="1">
                <a:solidFill>
                  <a:schemeClr val="bg1"/>
                </a:solidFill>
              </a:rPr>
              <a:t>useContext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替代过去 </a:t>
            </a:r>
            <a:r>
              <a:rPr lang="en-US" altLang="zh-CN" dirty="0" err="1">
                <a:solidFill>
                  <a:schemeClr val="bg1"/>
                </a:solidFill>
              </a:rPr>
              <a:t>Context.Consumer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使用方式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相比之下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效果一样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用法更直观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useRef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作为容器缓存一个数据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这个数据可能并不在组件 </a:t>
            </a:r>
            <a:r>
              <a:rPr lang="en-US" altLang="zh-CN" dirty="0">
                <a:solidFill>
                  <a:schemeClr val="bg1"/>
                </a:solidFill>
              </a:rPr>
              <a:t>UI </a:t>
            </a:r>
            <a:r>
              <a:rPr lang="zh-CN" altLang="en-US" dirty="0">
                <a:solidFill>
                  <a:schemeClr val="bg1"/>
                </a:solidFill>
              </a:rPr>
              <a:t>渲染状态中使用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或者用于存储 </a:t>
            </a:r>
            <a:r>
              <a:rPr lang="en-US" altLang="zh-CN" dirty="0" err="1">
                <a:solidFill>
                  <a:schemeClr val="bg1"/>
                </a:solidFill>
              </a:rPr>
              <a:t>dom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>
                <a:solidFill>
                  <a:schemeClr val="bg1"/>
                </a:solidFill>
              </a:rPr>
              <a:t>ref </a:t>
            </a:r>
            <a:r>
              <a:rPr lang="zh-CN" altLang="en-US" dirty="0">
                <a:solidFill>
                  <a:schemeClr val="bg1"/>
                </a:solidFill>
              </a:rPr>
              <a:t>属性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5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05EFE-8A0C-44F1-AB47-27AE1E44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配合使用</a:t>
            </a:r>
          </a:p>
        </p:txBody>
      </p:sp>
    </p:spTree>
    <p:extLst>
      <p:ext uri="{BB962C8B-B14F-4D97-AF65-F5344CB8AC3E}">
        <p14:creationId xmlns:p14="http://schemas.microsoft.com/office/powerpoint/2010/main" val="1540654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FFBC2-3A99-4ADC-9BC8-CB646212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452" y="2898548"/>
            <a:ext cx="9753095" cy="106090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优化 </a:t>
            </a:r>
            <a:r>
              <a:rPr lang="en-US" altLang="zh-CN" dirty="0">
                <a:solidFill>
                  <a:schemeClr val="bg1"/>
                </a:solidFill>
              </a:rPr>
              <a:t>Demo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87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05EFE-8A0C-44F1-AB47-27AE1E44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Lists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FB26E6-8D61-40F5-B0E9-48D2EC34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0" y="1143677"/>
            <a:ext cx="5282146" cy="4287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2985EA-7063-42C7-BD2E-057ED5B7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9" y="1143677"/>
            <a:ext cx="6043586" cy="42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9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52443-F8A7-4692-BF75-9EE8F030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366ED03A-8ACD-4105-94E5-430BF55F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90" y="974469"/>
            <a:ext cx="4138019" cy="4000847"/>
          </a:xfrm>
          <a:prstGeom prst="rect">
            <a:avLst/>
          </a:prstGeom>
        </p:spPr>
      </p:pic>
      <p:sp>
        <p:nvSpPr>
          <p:cNvPr id="5" name="文本框 4">
            <a:hlinkClick r:id="rId4"/>
            <a:extLst>
              <a:ext uri="{FF2B5EF4-FFF2-40B4-BE49-F238E27FC236}">
                <a16:creationId xmlns:a16="http://schemas.microsoft.com/office/drawing/2014/main" id="{C95F6616-5F4C-4712-A0DE-80C359259B09}"/>
              </a:ext>
            </a:extLst>
          </p:cNvPr>
          <p:cNvSpPr txBox="1"/>
          <p:nvPr/>
        </p:nvSpPr>
        <p:spPr>
          <a:xfrm>
            <a:off x="3935792" y="551419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u="sng" dirty="0">
                <a:solidFill>
                  <a:schemeClr val="bg1"/>
                </a:solidFill>
              </a:rPr>
              <a:t>Rendering large lists with react-window</a:t>
            </a:r>
          </a:p>
        </p:txBody>
      </p:sp>
    </p:spTree>
    <p:extLst>
      <p:ext uri="{BB962C8B-B14F-4D97-AF65-F5344CB8AC3E}">
        <p14:creationId xmlns:p14="http://schemas.microsoft.com/office/powerpoint/2010/main" val="393508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947D-5FAA-472F-B9FC-66D602A5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权衡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0E5FD9-A393-4C06-8F11-EF67D52C82C6}"/>
              </a:ext>
            </a:extLst>
          </p:cNvPr>
          <p:cNvSpPr txBox="1"/>
          <p:nvPr/>
        </p:nvSpPr>
        <p:spPr>
          <a:xfrm>
            <a:off x="849085" y="2181497"/>
            <a:ext cx="8628289" cy="270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</a:rPr>
              <a:t>加速第一次</a:t>
            </a:r>
            <a:r>
              <a:rPr lang="zh-CN" altLang="en-US" sz="2000" dirty="0">
                <a:solidFill>
                  <a:schemeClr val="bg1"/>
                </a:solidFill>
              </a:rPr>
              <a:t>页面载入时间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优化长列表滚动体验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虚拟化的 </a:t>
            </a:r>
            <a:r>
              <a:rPr lang="en-US" altLang="zh-CN" sz="2000" dirty="0">
                <a:solidFill>
                  <a:schemeClr val="bg1"/>
                </a:solidFill>
              </a:rPr>
              <a:t>lists </a:t>
            </a:r>
            <a:r>
              <a:rPr lang="zh-CN" altLang="en-US" sz="2000" dirty="0">
                <a:solidFill>
                  <a:schemeClr val="bg1"/>
                </a:solidFill>
              </a:rPr>
              <a:t>元素基本上是不能被 </a:t>
            </a:r>
            <a:r>
              <a:rPr lang="en-US" altLang="zh-CN" sz="2000" dirty="0" err="1">
                <a:solidFill>
                  <a:schemeClr val="bg1"/>
                </a:solidFill>
              </a:rPr>
              <a:t>ctrl+F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的查找工具搜索到文字的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如果 </a:t>
            </a:r>
            <a:r>
              <a:rPr lang="en-US" altLang="zh-CN" sz="2000" dirty="0">
                <a:solidFill>
                  <a:schemeClr val="bg1"/>
                </a:solidFill>
              </a:rPr>
              <a:t>lists </a:t>
            </a:r>
            <a:r>
              <a:rPr lang="zh-CN" altLang="en-US" sz="2000" dirty="0">
                <a:solidFill>
                  <a:schemeClr val="bg1"/>
                </a:solidFill>
              </a:rPr>
              <a:t>中是开销昂贵且复杂的组件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依然可能会导致滚动时闪烁与滞后</a:t>
            </a:r>
          </a:p>
        </p:txBody>
      </p:sp>
    </p:spTree>
    <p:extLst>
      <p:ext uri="{BB962C8B-B14F-4D97-AF65-F5344CB8AC3E}">
        <p14:creationId xmlns:p14="http://schemas.microsoft.com/office/powerpoint/2010/main" val="1589080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1AC8-F8C4-463F-94FE-98E6AA8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List Demo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04D186C-7E8C-4B1A-8DD8-9ECDE82B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131"/>
            <a:ext cx="9144000" cy="72724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加载时性能</a:t>
            </a:r>
          </a:p>
        </p:txBody>
      </p:sp>
      <p:pic>
        <p:nvPicPr>
          <p:cNvPr id="1026" name="Picture 2" descr="渲染性能 | Web | Google Developers">
            <a:extLst>
              <a:ext uri="{FF2B5EF4-FFF2-40B4-BE49-F238E27FC236}">
                <a16:creationId xmlns:a16="http://schemas.microsoft.com/office/drawing/2014/main" id="{E710C6CC-89B4-42E5-845B-F3FD460C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7" y="2011363"/>
            <a:ext cx="10410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01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F4F4-2D0A-403B-B410-35A90815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密集任务</a:t>
            </a:r>
          </a:p>
        </p:txBody>
      </p:sp>
    </p:spTree>
    <p:extLst>
      <p:ext uri="{BB962C8B-B14F-4D97-AF65-F5344CB8AC3E}">
        <p14:creationId xmlns:p14="http://schemas.microsoft.com/office/powerpoint/2010/main" val="352459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EA65-B356-49C1-831F-1E7031A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性能问题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591F6D-7B88-4CCE-995A-26E24DA737E1}"/>
              </a:ext>
            </a:extLst>
          </p:cNvPr>
          <p:cNvSpPr txBox="1"/>
          <p:nvPr/>
        </p:nvSpPr>
        <p:spPr>
          <a:xfrm>
            <a:off x="1781855" y="2079897"/>
            <a:ext cx="8628289" cy="345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web </a:t>
            </a:r>
            <a:r>
              <a:rPr lang="zh-CN" altLang="en-US" sz="2000" dirty="0">
                <a:solidFill>
                  <a:schemeClr val="bg1"/>
                </a:solidFill>
              </a:rPr>
              <a:t>应用运行在主线程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UI </a:t>
            </a:r>
            <a:r>
              <a:rPr lang="zh-CN" altLang="en-US" sz="2000" dirty="0">
                <a:solidFill>
                  <a:schemeClr val="bg1"/>
                </a:solidFill>
              </a:rPr>
              <a:t>部分也运行在主线程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CPU </a:t>
            </a:r>
            <a:r>
              <a:rPr lang="zh-CN" altLang="en-US" sz="2000" dirty="0">
                <a:solidFill>
                  <a:schemeClr val="bg1"/>
                </a:solidFill>
              </a:rPr>
              <a:t>密集的占资源任务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使主线程阻塞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有可能拖延应用的交互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使用 </a:t>
            </a:r>
            <a:r>
              <a:rPr lang="en-US" altLang="zh-CN" sz="2000" dirty="0">
                <a:solidFill>
                  <a:schemeClr val="bg1"/>
                </a:solidFill>
              </a:rPr>
              <a:t>react </a:t>
            </a:r>
            <a:r>
              <a:rPr lang="zh-CN" altLang="en-US" sz="2000" dirty="0">
                <a:solidFill>
                  <a:schemeClr val="bg1"/>
                </a:solidFill>
              </a:rPr>
              <a:t>进行页面元素管理比直接操纵原生 </a:t>
            </a:r>
            <a:r>
              <a:rPr lang="en-US" altLang="zh-CN" sz="2000" dirty="0" err="1">
                <a:solidFill>
                  <a:schemeClr val="bg1"/>
                </a:solidFill>
              </a:rPr>
              <a:t>dom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要更占资源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0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9312-8C69-4C62-AE5A-AAD40E71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 Workers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30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EA65-B356-49C1-831F-1E7031A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 Workers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591F6D-7B88-4CCE-995A-26E24DA737E1}"/>
              </a:ext>
            </a:extLst>
          </p:cNvPr>
          <p:cNvSpPr txBox="1"/>
          <p:nvPr/>
        </p:nvSpPr>
        <p:spPr>
          <a:xfrm>
            <a:off x="1781855" y="2271343"/>
            <a:ext cx="8628289" cy="231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运行在后台其他线程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在这里运行的代码绝不会干扰主线程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缺点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与 </a:t>
            </a:r>
            <a:r>
              <a:rPr lang="en-US" altLang="zh-CN" sz="2000" dirty="0">
                <a:solidFill>
                  <a:schemeClr val="bg1"/>
                </a:solidFill>
              </a:rPr>
              <a:t>Web Worker </a:t>
            </a:r>
            <a:r>
              <a:rPr lang="zh-CN" altLang="en-US" sz="2000" dirty="0">
                <a:solidFill>
                  <a:schemeClr val="bg1"/>
                </a:solidFill>
              </a:rPr>
              <a:t>进行通信的序列化成本，不能进行 </a:t>
            </a:r>
            <a:r>
              <a:rPr lang="en-US" altLang="zh-CN" sz="2000" dirty="0" err="1">
                <a:solidFill>
                  <a:schemeClr val="bg1"/>
                </a:solidFill>
              </a:rPr>
              <a:t>dom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操作，只能运行纯 </a:t>
            </a:r>
            <a:r>
              <a:rPr lang="en-US" altLang="zh-CN" sz="2000" dirty="0">
                <a:solidFill>
                  <a:schemeClr val="bg1"/>
                </a:solidFill>
              </a:rPr>
              <a:t>JavaScript </a:t>
            </a:r>
            <a:r>
              <a:rPr lang="zh-CN" altLang="en-US" sz="2000" dirty="0">
                <a:solidFill>
                  <a:schemeClr val="bg1"/>
                </a:solidFill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1211077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9BE84-6F45-4927-840A-A8FB53CA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C026F4-074B-4603-B738-36DACDFE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65125"/>
            <a:ext cx="6263267" cy="60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3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1AC8-F8C4-463F-94FE-98E6AA8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Worker Demo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7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to Interactive - Calibre">
            <a:extLst>
              <a:ext uri="{FF2B5EF4-FFF2-40B4-BE49-F238E27FC236}">
                <a16:creationId xmlns:a16="http://schemas.microsoft.com/office/drawing/2014/main" id="{2D462A34-6D53-4EE3-A1A8-8D3D7623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364"/>
            <a:ext cx="8944482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404D186C-7E8C-4B1A-8DD8-9ECDE82B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206" y="5565978"/>
            <a:ext cx="9144000" cy="72724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可交互状态</a:t>
            </a:r>
          </a:p>
        </p:txBody>
      </p:sp>
    </p:spTree>
    <p:extLst>
      <p:ext uri="{BB962C8B-B14F-4D97-AF65-F5344CB8AC3E}">
        <p14:creationId xmlns:p14="http://schemas.microsoft.com/office/powerpoint/2010/main" val="272185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12491-60E2-464E-AA3D-A5CE93E5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225996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主线程加载后大部分内容后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处于空闲状态时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用户可以开始与界面进行交互时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0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25D40E-6C3F-48FB-A92D-5DB73CF0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04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运行时性能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0D7046AF-26B7-414B-9F86-7951DDEBD50C}"/>
              </a:ext>
            </a:extLst>
          </p:cNvPr>
          <p:cNvSpPr txBox="1">
            <a:spLocks/>
          </p:cNvSpPr>
          <p:nvPr/>
        </p:nvSpPr>
        <p:spPr>
          <a:xfrm>
            <a:off x="838200" y="3801107"/>
            <a:ext cx="10515600" cy="83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Myriad Pro" panose="020B0503030403020204" pitchFamily="34" charset="0"/>
              </a:rPr>
              <a:t>保持应用处于可交互状态</a:t>
            </a:r>
          </a:p>
        </p:txBody>
      </p:sp>
    </p:spTree>
    <p:extLst>
      <p:ext uri="{BB962C8B-B14F-4D97-AF65-F5344CB8AC3E}">
        <p14:creationId xmlns:p14="http://schemas.microsoft.com/office/powerpoint/2010/main" val="15786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04D-B750-4701-B27C-9B0FA12E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1"/>
            <a:ext cx="10515600" cy="1652588"/>
          </a:xfrm>
        </p:spPr>
        <p:txBody>
          <a:bodyPr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该怎么知道出现了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性能问题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你认识NBA球星尼克杨吗？就是黑人问号脸那个啊！-体育频道-手机搜狐">
            <a:extLst>
              <a:ext uri="{FF2B5EF4-FFF2-40B4-BE49-F238E27FC236}">
                <a16:creationId xmlns:a16="http://schemas.microsoft.com/office/drawing/2014/main" id="{47316481-B832-4B43-9534-5EDB5271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1405890"/>
            <a:ext cx="3185160" cy="28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35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04D-B750-4701-B27C-9B0FA12E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4871"/>
            <a:ext cx="10515600" cy="1317309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或许不需要</a:t>
            </a:r>
          </a:p>
        </p:txBody>
      </p:sp>
      <p:pic>
        <p:nvPicPr>
          <p:cNvPr id="2050" name="Picture 2" descr="可憐哪」、「黑人問號」、「我就爛」這些梗圖的由來你知道嗎？ | 奇人異事">
            <a:extLst>
              <a:ext uri="{FF2B5EF4-FFF2-40B4-BE49-F238E27FC236}">
                <a16:creationId xmlns:a16="http://schemas.microsoft.com/office/drawing/2014/main" id="{9CE940EE-F319-41F5-B904-82756DA3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15" y="1705833"/>
            <a:ext cx="4344969" cy="28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reate meme &quot;Tom cruise laughs , meme, laughing Tom cruise, meme ...">
            <a:extLst>
              <a:ext uri="{FF2B5EF4-FFF2-40B4-BE49-F238E27FC236}">
                <a16:creationId xmlns:a16="http://schemas.microsoft.com/office/drawing/2014/main" id="{7158B246-FA2E-4483-A51E-2E95279B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77" y="1614996"/>
            <a:ext cx="4826337" cy="301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3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Myriad Pro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712</Words>
  <Application>Microsoft Office PowerPoint</Application>
  <PresentationFormat>宽屏</PresentationFormat>
  <Paragraphs>90</Paragraphs>
  <Slides>45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Arial</vt:lpstr>
      <vt:lpstr>Myriad Pro</vt:lpstr>
      <vt:lpstr>Office 主题​​</vt:lpstr>
      <vt:lpstr>优化 React 组件性能</vt:lpstr>
      <vt:lpstr>优化</vt:lpstr>
      <vt:lpstr>优化</vt:lpstr>
      <vt:lpstr>PowerPoint 演示文稿</vt:lpstr>
      <vt:lpstr>PowerPoint 演示文稿</vt:lpstr>
      <vt:lpstr>PowerPoint 演示文稿</vt:lpstr>
      <vt:lpstr>运行时性能</vt:lpstr>
      <vt:lpstr>该怎么知道出现了 性能问题?</vt:lpstr>
      <vt:lpstr>或许不需要</vt:lpstr>
      <vt:lpstr>无需过早优化还没有明显性能问题的代码</vt:lpstr>
      <vt:lpstr>第一感受: 卡</vt:lpstr>
      <vt:lpstr>“掉帧一般指由于硬件不足以负荷显示器画面动态显示刷新的频率，从而帧率过低所造成的画面出现停滞现象。帧数就是在1秒钟时间里传输的图片的量，也可以理解为图形处理器每秒钟能够刷新几次，通常用fps（Frames Per Second）表示。每一帧都是静止的图象，快速连续地显示帧便形成了运动的假象”</vt:lpstr>
      <vt:lpstr>用 DevTools 诊断掉帧现象</vt:lpstr>
      <vt:lpstr>PowerPoint 演示文稿</vt:lpstr>
      <vt:lpstr>PowerPoint 演示文稿</vt:lpstr>
      <vt:lpstr>所以应该关注什么, 时间消耗?</vt:lpstr>
      <vt:lpstr>PowerPoint 演示文稿</vt:lpstr>
      <vt:lpstr>PowerPoint 演示文稿</vt:lpstr>
      <vt:lpstr>响应时间: 100ms</vt:lpstr>
      <vt:lpstr>“每个交互都应快于100毫秒. 为什么? 因为100毫秒是人感到交互是在瞬间完成的阈值.” </vt:lpstr>
      <vt:lpstr>如何解决?</vt:lpstr>
      <vt:lpstr>如同修bug.  </vt:lpstr>
      <vt:lpstr>测量卡顿时间</vt:lpstr>
      <vt:lpstr>PowerPoint 演示文稿</vt:lpstr>
      <vt:lpstr>User Timings API</vt:lpstr>
      <vt:lpstr>React</vt:lpstr>
      <vt:lpstr>React 性能</vt:lpstr>
      <vt:lpstr>React DevTools Profiler</vt:lpstr>
      <vt:lpstr>Ranked</vt:lpstr>
      <vt:lpstr>Memo / PureComponent</vt:lpstr>
      <vt:lpstr>引用变化</vt:lpstr>
      <vt:lpstr>使用 Hooks 方法缓存引用类型</vt:lpstr>
      <vt:lpstr>配合使用</vt:lpstr>
      <vt:lpstr>React 优化 Demo</vt:lpstr>
      <vt:lpstr>Lists</vt:lpstr>
      <vt:lpstr>PowerPoint 演示文稿</vt:lpstr>
      <vt:lpstr>PowerPoint 演示文稿</vt:lpstr>
      <vt:lpstr>权衡</vt:lpstr>
      <vt:lpstr>List Demo</vt:lpstr>
      <vt:lpstr>CPU 密集任务</vt:lpstr>
      <vt:lpstr>CPU 性能问题</vt:lpstr>
      <vt:lpstr>Web Workers</vt:lpstr>
      <vt:lpstr>Web Workers</vt:lpstr>
      <vt:lpstr>PowerPoint 演示文稿</vt:lpstr>
      <vt:lpstr>Worker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T155633</dc:creator>
  <cp:lastModifiedBy>T155633</cp:lastModifiedBy>
  <cp:revision>39</cp:revision>
  <dcterms:created xsi:type="dcterms:W3CDTF">2020-06-28T09:20:13Z</dcterms:created>
  <dcterms:modified xsi:type="dcterms:W3CDTF">2020-07-01T14:20:51Z</dcterms:modified>
</cp:coreProperties>
</file>