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8" r:id="rId4"/>
    <p:sldId id="289" r:id="rId5"/>
    <p:sldId id="295" r:id="rId6"/>
    <p:sldId id="298" r:id="rId7"/>
    <p:sldId id="309" r:id="rId8"/>
    <p:sldId id="31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299" r:id="rId18"/>
    <p:sldId id="313" r:id="rId19"/>
    <p:sldId id="300" r:id="rId20"/>
    <p:sldId id="314" r:id="rId21"/>
    <p:sldId id="312" r:id="rId22"/>
    <p:sldId id="301" r:id="rId23"/>
    <p:sldId id="315" r:id="rId24"/>
    <p:sldId id="317" r:id="rId25"/>
    <p:sldId id="316" r:id="rId26"/>
    <p:sldId id="293" r:id="rId27"/>
    <p:sldId id="31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545F-20AF-4ACC-8177-D4E185E3F974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DFD7D-83A8-4EEA-98A2-F9209CB326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org/apache/http/client/HttpClient.html" TargetMode="External"/><Relationship Id="rId2" Type="http://schemas.openxmlformats.org/officeDocument/2006/relationships/hyperlink" Target="http://developer.android.com/reference/java/net/HttpURLConnec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NetworkInfo.html" TargetMode="External"/><Relationship Id="rId2" Type="http://schemas.openxmlformats.org/officeDocument/2006/relationships/hyperlink" Target="http://developer.android.com/reference/android/net/ConnectivityManag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xmlpullparse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7"/>
            <a:ext cx="7488832" cy="553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Instantiate the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StackOverflowXmlParser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    // We don't use namespaces</a:t>
            </a:r>
            <a:br>
              <a:rPr lang="en-US" altLang="zh-CN" dirty="0" smtClean="0"/>
            </a:br>
            <a:r>
              <a:rPr lang="en-US" altLang="zh-CN" dirty="0" smtClean="0"/>
              <a:t>    private static final String ns = null;</a:t>
            </a:r>
            <a:br>
              <a:rPr lang="en-US" altLang="zh-CN" dirty="0" smtClean="0"/>
            </a:br>
            <a:r>
              <a:rPr lang="en-US" altLang="zh-CN" dirty="0" smtClean="0"/>
              <a:t>   </a:t>
            </a:r>
            <a:br>
              <a:rPr lang="en-US" altLang="zh-CN" dirty="0" smtClean="0"/>
            </a:br>
            <a:r>
              <a:rPr lang="en-US" altLang="zh-CN" dirty="0" smtClean="0"/>
              <a:t>    public List parse(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in) throws </a:t>
            </a:r>
            <a:r>
              <a:rPr lang="en-US" altLang="zh-CN" dirty="0" err="1" smtClean="0"/>
              <a:t>XmlPullParserException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        try {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XmlPullParser</a:t>
            </a:r>
            <a:r>
              <a:rPr lang="en-US" altLang="zh-CN" dirty="0" smtClean="0"/>
              <a:t> parser = </a:t>
            </a:r>
            <a:r>
              <a:rPr lang="en-US" altLang="zh-CN" dirty="0" err="1" smtClean="0"/>
              <a:t>Xml.newPullParser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parser.setFeature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XmlPullParser.FEATURE_PROCESS_NAMESPACES</a:t>
            </a:r>
            <a:r>
              <a:rPr lang="en-US" altLang="zh-CN" dirty="0" smtClean="0"/>
              <a:t>, false);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parser.setInput</a:t>
            </a:r>
            <a:r>
              <a:rPr lang="en-US" altLang="zh-CN" dirty="0" smtClean="0"/>
              <a:t>(in, null);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parser.nextTag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           return </a:t>
            </a:r>
            <a:r>
              <a:rPr lang="en-US" altLang="zh-CN" dirty="0" err="1" smtClean="0"/>
              <a:t>readFeed</a:t>
            </a:r>
            <a:r>
              <a:rPr lang="en-US" altLang="zh-CN" dirty="0" smtClean="0"/>
              <a:t>(parser);</a:t>
            </a:r>
            <a:br>
              <a:rPr lang="en-US" altLang="zh-CN" dirty="0" smtClean="0"/>
            </a:br>
            <a:r>
              <a:rPr lang="en-US" altLang="zh-CN" dirty="0" smtClean="0"/>
              <a:t>        } finally {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in.close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       }</a:t>
            </a:r>
            <a:br>
              <a:rPr lang="en-US" altLang="zh-CN" dirty="0" smtClean="0"/>
            </a:br>
            <a:r>
              <a:rPr lang="en-US" altLang="zh-CN" dirty="0" smtClean="0"/>
              <a:t>    }</a:t>
            </a:r>
            <a:br>
              <a:rPr lang="en-US" altLang="zh-CN" dirty="0" smtClean="0"/>
            </a:br>
            <a:r>
              <a:rPr lang="en-US" altLang="zh-CN" dirty="0" smtClean="0"/>
              <a:t> ... 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the Feed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private List </a:t>
            </a:r>
            <a:r>
              <a:rPr lang="en-US" altLang="zh-CN" dirty="0" err="1" smtClean="0"/>
              <a:t>readFeed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</a:t>
            </a:r>
            <a:r>
              <a:rPr lang="en-US" altLang="zh-CN" dirty="0" smtClean="0"/>
              <a:t> parser) throws </a:t>
            </a:r>
            <a:r>
              <a:rPr lang="en-US" altLang="zh-CN" dirty="0" err="1" smtClean="0"/>
              <a:t>XmlPullParserException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List entries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parser.require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XmlPullParser.START_TAG</a:t>
            </a:r>
            <a:r>
              <a:rPr lang="en-US" altLang="zh-CN" dirty="0" smtClean="0"/>
              <a:t>, ns, "feed");</a:t>
            </a:r>
          </a:p>
          <a:p>
            <a:pPr>
              <a:buNone/>
            </a:pPr>
            <a:r>
              <a:rPr lang="en-US" altLang="zh-CN" dirty="0" smtClean="0"/>
              <a:t>    while (</a:t>
            </a:r>
            <a:r>
              <a:rPr lang="en-US" altLang="zh-CN" dirty="0" err="1" smtClean="0"/>
              <a:t>parser.next</a:t>
            </a:r>
            <a:r>
              <a:rPr lang="en-US" altLang="zh-CN" dirty="0" smtClean="0"/>
              <a:t>() != </a:t>
            </a:r>
            <a:r>
              <a:rPr lang="en-US" altLang="zh-CN" dirty="0" err="1" smtClean="0"/>
              <a:t>XmlPullParser.END_TAG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if (</a:t>
            </a:r>
            <a:r>
              <a:rPr lang="en-US" altLang="zh-CN" dirty="0" err="1" smtClean="0"/>
              <a:t>parser.getEventType</a:t>
            </a:r>
            <a:r>
              <a:rPr lang="en-US" altLang="zh-CN" dirty="0" smtClean="0"/>
              <a:t>() != </a:t>
            </a:r>
            <a:r>
              <a:rPr lang="en-US" altLang="zh-CN" dirty="0" err="1" smtClean="0"/>
              <a:t>XmlPullParser.START_TAG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    continue;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    String name = </a:t>
            </a:r>
            <a:r>
              <a:rPr lang="en-US" altLang="zh-CN" dirty="0" err="1" smtClean="0"/>
              <a:t>parser.getName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  // Starts by looking for the entry tag</a:t>
            </a:r>
          </a:p>
          <a:p>
            <a:pPr>
              <a:buNone/>
            </a:pPr>
            <a:r>
              <a:rPr lang="en-US" altLang="zh-CN" dirty="0" smtClean="0"/>
              <a:t>        if (</a:t>
            </a:r>
            <a:r>
              <a:rPr lang="en-US" altLang="zh-CN" dirty="0" err="1" smtClean="0"/>
              <a:t>name.equals</a:t>
            </a:r>
            <a:r>
              <a:rPr lang="en-US" altLang="zh-CN" dirty="0" smtClean="0"/>
              <a:t>("entry")) {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entries.add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readEntry</a:t>
            </a:r>
            <a:r>
              <a:rPr lang="en-US" altLang="zh-CN" dirty="0" smtClean="0"/>
              <a:t>(parser));</a:t>
            </a:r>
          </a:p>
          <a:p>
            <a:pPr>
              <a:buNone/>
            </a:pPr>
            <a:r>
              <a:rPr lang="en-US" altLang="zh-CN" dirty="0" smtClean="0"/>
              <a:t>        } else {</a:t>
            </a:r>
          </a:p>
          <a:p>
            <a:pPr>
              <a:buNone/>
            </a:pPr>
            <a:r>
              <a:rPr lang="en-US" altLang="zh-CN" dirty="0" smtClean="0"/>
              <a:t>            skip(parser);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}  </a:t>
            </a:r>
          </a:p>
          <a:p>
            <a:pPr>
              <a:buNone/>
            </a:pPr>
            <a:r>
              <a:rPr lang="en-US" altLang="zh-CN" dirty="0" smtClean="0"/>
              <a:t>    return entries;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 XML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314096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public static class Entry {</a:t>
            </a:r>
          </a:p>
          <a:p>
            <a:r>
              <a:rPr lang="en-US" altLang="zh-CN" dirty="0" smtClean="0"/>
              <a:t>    public final String title;</a:t>
            </a:r>
          </a:p>
          <a:p>
            <a:r>
              <a:rPr lang="en-US" altLang="zh-CN" dirty="0" smtClean="0"/>
              <a:t>    public final String link;</a:t>
            </a:r>
          </a:p>
          <a:p>
            <a:r>
              <a:rPr lang="en-US" altLang="zh-CN" dirty="0" smtClean="0"/>
              <a:t>    public final String summary;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private Entry(String title, String summary, String link)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this.title</a:t>
            </a:r>
            <a:r>
              <a:rPr lang="en-US" altLang="zh-CN" dirty="0" smtClean="0"/>
              <a:t> = title;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this.summary</a:t>
            </a:r>
            <a:r>
              <a:rPr lang="en-US" altLang="zh-CN" dirty="0" smtClean="0"/>
              <a:t> = summary;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this.link</a:t>
            </a:r>
            <a:r>
              <a:rPr lang="en-US" altLang="zh-CN" dirty="0" smtClean="0"/>
              <a:t> = link;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016" y="1595021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// Parses the contents of an entry. If it encounters a title, summary, or link tag, hands them off</a:t>
            </a:r>
          </a:p>
          <a:p>
            <a:r>
              <a:rPr lang="en-US" altLang="zh-CN" sz="1400" dirty="0" smtClean="0"/>
              <a:t>// to their respective "read" methods for processing. Otherwise, skips the tag.</a:t>
            </a:r>
          </a:p>
          <a:p>
            <a:r>
              <a:rPr lang="en-US" altLang="zh-CN" sz="1400" dirty="0" smtClean="0"/>
              <a:t>private Entry </a:t>
            </a:r>
            <a:r>
              <a:rPr lang="en-US" altLang="zh-CN" sz="1400" dirty="0" err="1" smtClean="0"/>
              <a:t>readEntry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XmlPullParser</a:t>
            </a:r>
            <a:r>
              <a:rPr lang="en-US" altLang="zh-CN" sz="1400" dirty="0" smtClean="0"/>
              <a:t> parser) throws </a:t>
            </a:r>
            <a:r>
              <a:rPr lang="en-US" altLang="zh-CN" sz="1400" dirty="0" err="1" smtClean="0"/>
              <a:t>XmlPullParserException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IOException</a:t>
            </a:r>
            <a:r>
              <a:rPr lang="en-US" altLang="zh-CN" sz="1400" dirty="0" smtClean="0"/>
              <a:t> 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parser.require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XmlPullParser.START_TAG</a:t>
            </a:r>
            <a:r>
              <a:rPr lang="en-US" altLang="zh-CN" sz="1400" dirty="0" smtClean="0"/>
              <a:t>, ns, "entry");</a:t>
            </a:r>
          </a:p>
          <a:p>
            <a:r>
              <a:rPr lang="en-US" altLang="zh-CN" sz="1400" dirty="0" smtClean="0"/>
              <a:t>    String title = null;</a:t>
            </a:r>
          </a:p>
          <a:p>
            <a:r>
              <a:rPr lang="en-US" altLang="zh-CN" sz="1400" dirty="0" smtClean="0"/>
              <a:t>    String summary = null;</a:t>
            </a:r>
          </a:p>
          <a:p>
            <a:r>
              <a:rPr lang="en-US" altLang="zh-CN" sz="1400" dirty="0" smtClean="0"/>
              <a:t>    String link = null;</a:t>
            </a:r>
          </a:p>
          <a:p>
            <a:r>
              <a:rPr lang="en-US" altLang="zh-CN" sz="1400" dirty="0" smtClean="0"/>
              <a:t>    while (</a:t>
            </a:r>
            <a:r>
              <a:rPr lang="en-US" altLang="zh-CN" sz="1400" dirty="0" err="1" smtClean="0"/>
              <a:t>parser.next</a:t>
            </a:r>
            <a:r>
              <a:rPr lang="en-US" altLang="zh-CN" sz="1400" dirty="0" smtClean="0"/>
              <a:t>() != </a:t>
            </a:r>
            <a:r>
              <a:rPr lang="en-US" altLang="zh-CN" sz="1400" dirty="0" err="1" smtClean="0"/>
              <a:t>XmlPullParser.END_TAG</a:t>
            </a:r>
            <a:r>
              <a:rPr lang="en-US" altLang="zh-CN" sz="1400" dirty="0" smtClean="0"/>
              <a:t>) {</a:t>
            </a:r>
          </a:p>
          <a:p>
            <a:r>
              <a:rPr lang="en-US" altLang="zh-CN" sz="1400" dirty="0" smtClean="0"/>
              <a:t>        if (</a:t>
            </a:r>
            <a:r>
              <a:rPr lang="en-US" altLang="zh-CN" sz="1400" dirty="0" err="1" smtClean="0"/>
              <a:t>parser.getEventType</a:t>
            </a:r>
            <a:r>
              <a:rPr lang="en-US" altLang="zh-CN" sz="1400" dirty="0" smtClean="0"/>
              <a:t>() != </a:t>
            </a:r>
            <a:r>
              <a:rPr lang="en-US" altLang="zh-CN" sz="1400" dirty="0" err="1" smtClean="0"/>
              <a:t>XmlPullParser.START_TAG</a:t>
            </a:r>
            <a:r>
              <a:rPr lang="en-US" altLang="zh-CN" sz="1400" dirty="0" smtClean="0"/>
              <a:t>) {</a:t>
            </a:r>
          </a:p>
          <a:p>
            <a:r>
              <a:rPr lang="en-US" altLang="zh-CN" sz="1400" dirty="0" smtClean="0"/>
              <a:t>            continue;</a:t>
            </a:r>
          </a:p>
          <a:p>
            <a:r>
              <a:rPr lang="en-US" altLang="zh-CN" sz="1400" dirty="0" smtClean="0"/>
              <a:t>        }</a:t>
            </a:r>
          </a:p>
          <a:p>
            <a:r>
              <a:rPr lang="en-US" altLang="zh-CN" sz="1400" dirty="0" smtClean="0"/>
              <a:t>        String name = </a:t>
            </a:r>
            <a:r>
              <a:rPr lang="en-US" altLang="zh-CN" sz="1400" dirty="0" err="1" smtClean="0"/>
              <a:t>parser.getName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        if (</a:t>
            </a:r>
            <a:r>
              <a:rPr lang="en-US" altLang="zh-CN" sz="1400" dirty="0" err="1" smtClean="0"/>
              <a:t>name.equals</a:t>
            </a:r>
            <a:r>
              <a:rPr lang="en-US" altLang="zh-CN" sz="1400" dirty="0" smtClean="0"/>
              <a:t>("title")) {</a:t>
            </a:r>
          </a:p>
          <a:p>
            <a:r>
              <a:rPr lang="en-US" altLang="zh-CN" sz="1400" dirty="0" smtClean="0"/>
              <a:t>            title = </a:t>
            </a:r>
            <a:r>
              <a:rPr lang="en-US" altLang="zh-CN" sz="1400" dirty="0" err="1" smtClean="0"/>
              <a:t>readTitle</a:t>
            </a:r>
            <a:r>
              <a:rPr lang="en-US" altLang="zh-CN" sz="1400" dirty="0" smtClean="0"/>
              <a:t>(parser);</a:t>
            </a:r>
          </a:p>
          <a:p>
            <a:r>
              <a:rPr lang="en-US" altLang="zh-CN" sz="1400" dirty="0" smtClean="0"/>
              <a:t>        } else if (</a:t>
            </a:r>
            <a:r>
              <a:rPr lang="en-US" altLang="zh-CN" sz="1400" dirty="0" err="1" smtClean="0"/>
              <a:t>name.equals</a:t>
            </a:r>
            <a:r>
              <a:rPr lang="en-US" altLang="zh-CN" sz="1400" dirty="0" smtClean="0"/>
              <a:t>("summary")) {</a:t>
            </a:r>
          </a:p>
          <a:p>
            <a:r>
              <a:rPr lang="en-US" altLang="zh-CN" sz="1400" dirty="0" smtClean="0"/>
              <a:t>            summary = </a:t>
            </a:r>
            <a:r>
              <a:rPr lang="en-US" altLang="zh-CN" sz="1400" dirty="0" err="1" smtClean="0"/>
              <a:t>readSummary</a:t>
            </a:r>
            <a:r>
              <a:rPr lang="en-US" altLang="zh-CN" sz="1400" dirty="0" smtClean="0"/>
              <a:t>(parser);</a:t>
            </a:r>
          </a:p>
          <a:p>
            <a:r>
              <a:rPr lang="en-US" altLang="zh-CN" sz="1400" dirty="0" smtClean="0"/>
              <a:t>        } else if (</a:t>
            </a:r>
            <a:r>
              <a:rPr lang="en-US" altLang="zh-CN" sz="1400" dirty="0" err="1" smtClean="0"/>
              <a:t>name.equals</a:t>
            </a:r>
            <a:r>
              <a:rPr lang="en-US" altLang="zh-CN" sz="1400" dirty="0" smtClean="0"/>
              <a:t>("link")) {</a:t>
            </a:r>
          </a:p>
          <a:p>
            <a:r>
              <a:rPr lang="en-US" altLang="zh-CN" sz="1400" dirty="0" smtClean="0"/>
              <a:t>            link = </a:t>
            </a:r>
            <a:r>
              <a:rPr lang="en-US" altLang="zh-CN" sz="1400" dirty="0" err="1" smtClean="0"/>
              <a:t>readLink</a:t>
            </a:r>
            <a:r>
              <a:rPr lang="en-US" altLang="zh-CN" sz="1400" dirty="0" smtClean="0"/>
              <a:t>(parser);</a:t>
            </a:r>
          </a:p>
          <a:p>
            <a:r>
              <a:rPr lang="en-US" altLang="zh-CN" sz="1400" dirty="0" smtClean="0"/>
              <a:t>        } else {</a:t>
            </a:r>
          </a:p>
          <a:p>
            <a:r>
              <a:rPr lang="en-US" altLang="zh-CN" sz="1400" dirty="0" smtClean="0"/>
              <a:t>            skip(parser);</a:t>
            </a:r>
          </a:p>
          <a:p>
            <a:r>
              <a:rPr lang="en-US" altLang="zh-CN" sz="1400" dirty="0" smtClean="0"/>
              <a:t>        }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    return new Entry(title, summary, link);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496944" cy="56166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// Processes title tags in the feed.</a:t>
            </a:r>
          </a:p>
          <a:p>
            <a:pPr>
              <a:buNone/>
            </a:pP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readTitle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</a:t>
            </a:r>
            <a:r>
              <a:rPr lang="en-US" altLang="zh-CN" dirty="0" smtClean="0"/>
              <a:t> parser)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XmlPullParserException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parser.require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XmlPullParser.START_TAG</a:t>
            </a:r>
            <a:r>
              <a:rPr lang="en-US" altLang="zh-CN" dirty="0" smtClean="0"/>
              <a:t>, ns, "title");</a:t>
            </a:r>
          </a:p>
          <a:p>
            <a:pPr>
              <a:buNone/>
            </a:pPr>
            <a:r>
              <a:rPr lang="en-US" altLang="zh-CN" dirty="0" smtClean="0"/>
              <a:t>    String title = </a:t>
            </a:r>
            <a:r>
              <a:rPr lang="en-US" altLang="zh-CN" dirty="0" err="1" smtClean="0"/>
              <a:t>readText</a:t>
            </a:r>
            <a:r>
              <a:rPr lang="en-US" altLang="zh-CN" dirty="0" smtClean="0"/>
              <a:t>(parser);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parser.require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XmlPullParser.END_TAG</a:t>
            </a:r>
            <a:r>
              <a:rPr lang="en-US" altLang="zh-CN" dirty="0" smtClean="0"/>
              <a:t>, ns, "title");</a:t>
            </a:r>
          </a:p>
          <a:p>
            <a:pPr>
              <a:buNone/>
            </a:pPr>
            <a:r>
              <a:rPr lang="en-US" altLang="zh-CN" dirty="0" smtClean="0"/>
              <a:t>    return title;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// Processes link tags in the feed.</a:t>
            </a:r>
          </a:p>
          <a:p>
            <a:pPr>
              <a:buNone/>
            </a:pP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</a:t>
            </a:r>
            <a:r>
              <a:rPr lang="en-US" altLang="zh-CN" dirty="0" smtClean="0"/>
              <a:t> parser)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XmlPullParserException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Processes summary tags in the feed.</a:t>
            </a:r>
          </a:p>
          <a:p>
            <a:pPr>
              <a:buNone/>
            </a:pP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readSummary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XmlPullParser</a:t>
            </a:r>
            <a:r>
              <a:rPr lang="en-US" altLang="zh-CN" dirty="0" smtClean="0"/>
              <a:t> parser)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XmlPullParserException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Skip Tags You Don't Care About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private void skip(</a:t>
            </a:r>
            <a:r>
              <a:rPr lang="en-US" altLang="zh-CN" dirty="0" err="1" smtClean="0"/>
              <a:t>XmlPullParser</a:t>
            </a:r>
            <a:r>
              <a:rPr lang="en-US" altLang="zh-CN" dirty="0" smtClean="0"/>
              <a:t> parser) throws </a:t>
            </a:r>
            <a:r>
              <a:rPr lang="en-US" altLang="zh-CN" dirty="0" err="1" smtClean="0"/>
              <a:t>XmlPullParserException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if (</a:t>
            </a:r>
            <a:r>
              <a:rPr lang="en-US" altLang="zh-CN" dirty="0" err="1" smtClean="0"/>
              <a:t>parser.getEventType</a:t>
            </a:r>
            <a:r>
              <a:rPr lang="en-US" altLang="zh-CN" dirty="0" smtClean="0"/>
              <a:t>() != </a:t>
            </a:r>
            <a:r>
              <a:rPr lang="en-US" altLang="zh-CN" dirty="0" err="1" smtClean="0"/>
              <a:t>XmlPullParser.START_TAG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throw new </a:t>
            </a:r>
            <a:r>
              <a:rPr lang="en-US" altLang="zh-CN" dirty="0" err="1" smtClean="0"/>
              <a:t>IllegalStateException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depth = 1;</a:t>
            </a:r>
          </a:p>
          <a:p>
            <a:pPr>
              <a:buNone/>
            </a:pPr>
            <a:r>
              <a:rPr lang="en-US" altLang="zh-CN" dirty="0" smtClean="0"/>
              <a:t>    while (depth != 0) {</a:t>
            </a:r>
          </a:p>
          <a:p>
            <a:pPr>
              <a:buNone/>
            </a:pPr>
            <a:r>
              <a:rPr lang="en-US" altLang="zh-CN" dirty="0" smtClean="0"/>
              <a:t>        switch (</a:t>
            </a:r>
            <a:r>
              <a:rPr lang="en-US" altLang="zh-CN" dirty="0" err="1" smtClean="0"/>
              <a:t>parser.next</a:t>
            </a:r>
            <a:r>
              <a:rPr lang="en-US" altLang="zh-CN" dirty="0" smtClean="0"/>
              <a:t>()) {</a:t>
            </a:r>
          </a:p>
          <a:p>
            <a:pPr>
              <a:buNone/>
            </a:pPr>
            <a:r>
              <a:rPr lang="en-US" altLang="zh-CN" dirty="0" smtClean="0"/>
              <a:t>        case </a:t>
            </a:r>
            <a:r>
              <a:rPr lang="en-US" altLang="zh-CN" dirty="0" err="1" smtClean="0"/>
              <a:t>XmlPullParser.END_TAG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depth--;</a:t>
            </a:r>
          </a:p>
          <a:p>
            <a:pPr>
              <a:buNone/>
            </a:pPr>
            <a:r>
              <a:rPr lang="en-US" altLang="zh-CN" dirty="0" smtClean="0"/>
              <a:t>            break;</a:t>
            </a:r>
          </a:p>
          <a:p>
            <a:pPr>
              <a:buNone/>
            </a:pPr>
            <a:r>
              <a:rPr lang="en-US" altLang="zh-CN" dirty="0" smtClean="0"/>
              <a:t>        case </a:t>
            </a:r>
            <a:r>
              <a:rPr lang="en-US" altLang="zh-CN" dirty="0" err="1" smtClean="0"/>
              <a:t>XmlPullParser.START_TAG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depth++;</a:t>
            </a:r>
          </a:p>
          <a:p>
            <a:pPr>
              <a:buNone/>
            </a:pPr>
            <a:r>
              <a:rPr lang="en-US" altLang="zh-CN" dirty="0" smtClean="0"/>
              <a:t>            break;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web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HttpURLConnection</a:t>
            </a:r>
            <a:endParaRPr lang="en-US" dirty="0" smtClean="0"/>
          </a:p>
          <a:p>
            <a:pPr lvl="1"/>
            <a:r>
              <a:rPr lang="zh-CN" altLang="en-US" dirty="0" smtClean="0"/>
              <a:t>更加节电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高版本中推荐使用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Apache </a:t>
            </a:r>
            <a:r>
              <a:rPr lang="en-US" dirty="0" err="1" smtClean="0">
                <a:hlinkClick r:id="rId3"/>
              </a:rPr>
              <a:t>HttpClient</a:t>
            </a:r>
            <a:endParaRPr lang="en-US" dirty="0" smtClean="0"/>
          </a:p>
          <a:p>
            <a:pPr lvl="1"/>
            <a:r>
              <a:rPr lang="zh-CN" altLang="en-US" dirty="0" smtClean="0"/>
              <a:t>开源框架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使用方便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</a:t>
            </a:r>
            <a:r>
              <a:rPr lang="zh-CN" altLang="en-US" smtClean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noProof="1"/>
              <a:t>web</a:t>
            </a:r>
            <a:r>
              <a:rPr lang="zh-CN" altLang="en-US" sz="1800" noProof="1"/>
              <a:t>执行的是一个应用层协议</a:t>
            </a:r>
            <a:r>
              <a:rPr lang="en-US" altLang="zh-CN" sz="1800" noProof="1"/>
              <a:t>HTTP</a:t>
            </a:r>
          </a:p>
          <a:p>
            <a:pPr lvl="1"/>
            <a:r>
              <a:rPr lang="zh-CN" altLang="en-US" sz="1575" noProof="1"/>
              <a:t>所有网络资源被抽象成一个地址链接</a:t>
            </a:r>
            <a:r>
              <a:rPr lang="en-US" altLang="zh-CN" sz="1575" noProof="1"/>
              <a:t>-URL</a:t>
            </a:r>
          </a:p>
          <a:p>
            <a:pPr lvl="1"/>
            <a:r>
              <a:rPr lang="zh-CN" altLang="en-US" sz="1575" noProof="1"/>
              <a:t>对资源的操作有四种动作：</a:t>
            </a:r>
            <a:r>
              <a:rPr lang="en-US" altLang="zh-CN" sz="1575" noProof="1"/>
              <a:t>get</a:t>
            </a:r>
            <a:r>
              <a:rPr lang="zh-CN" altLang="en-US" sz="1575" noProof="1"/>
              <a:t>、</a:t>
            </a:r>
            <a:r>
              <a:rPr lang="en-US" altLang="zh-CN" sz="1575" noProof="1"/>
              <a:t>post</a:t>
            </a:r>
            <a:r>
              <a:rPr lang="zh-CN" altLang="en-US" sz="1575" noProof="1"/>
              <a:t>、</a:t>
            </a:r>
            <a:r>
              <a:rPr lang="en-US" altLang="zh-CN" sz="1575" noProof="1"/>
              <a:t>put</a:t>
            </a:r>
            <a:r>
              <a:rPr lang="zh-CN" altLang="en-US" sz="1575" noProof="1"/>
              <a:t>、</a:t>
            </a:r>
            <a:r>
              <a:rPr lang="en-US" altLang="zh-CN" sz="1575" noProof="1"/>
              <a:t>delete</a:t>
            </a:r>
            <a:r>
              <a:rPr lang="zh-CN" altLang="en-US" sz="1575" noProof="1"/>
              <a:t>分别对应（查找、修改、添加、删除）</a:t>
            </a:r>
          </a:p>
          <a:p>
            <a:pPr lvl="1"/>
            <a:r>
              <a:rPr lang="zh-CN" altLang="en-US" sz="1575" noProof="1"/>
              <a:t>实际上大多数</a:t>
            </a:r>
            <a:r>
              <a:rPr lang="en-US" altLang="zh-CN" sz="1575" noProof="1"/>
              <a:t>web</a:t>
            </a:r>
            <a:r>
              <a:rPr lang="zh-CN" altLang="en-US" sz="1575" noProof="1"/>
              <a:t>服务器实现了</a:t>
            </a:r>
            <a:r>
              <a:rPr lang="en-US" altLang="zh-CN" sz="1575" noProof="1"/>
              <a:t>get</a:t>
            </a:r>
            <a:r>
              <a:rPr lang="zh-CN" altLang="en-US" sz="1575" noProof="1"/>
              <a:t>和</a:t>
            </a:r>
            <a:r>
              <a:rPr lang="en-US" altLang="zh-CN" sz="1575" noProof="1"/>
              <a:t>post</a:t>
            </a:r>
            <a:r>
              <a:rPr lang="zh-CN" altLang="en-US" sz="1575" noProof="1"/>
              <a:t>，因为这两个就可以实现增删该查的操作</a:t>
            </a:r>
          </a:p>
          <a:p>
            <a:pPr lvl="1"/>
            <a:r>
              <a:rPr sz="1575" noProof="1"/>
              <a:t>GET请求的数据会附在URL之后（就是把数据放置在HTTP协议头中），以?分割URL和传输数据，参数之间以&amp;相连，如：login.action?name=hyddd&amp;password=idontknow&amp;verify=%E4%BD%A0%E5%A5%BD</a:t>
            </a:r>
            <a:r>
              <a:rPr lang="zh-CN" sz="1575" noProof="1"/>
              <a:t>；而</a:t>
            </a:r>
            <a:r>
              <a:rPr lang="en-US" altLang="zh-CN" sz="1575" noProof="1"/>
              <a:t>post</a:t>
            </a:r>
            <a:r>
              <a:rPr lang="zh-CN" altLang="en-US" sz="1575" noProof="1"/>
              <a:t>方法则把参数放在</a:t>
            </a:r>
            <a:r>
              <a:rPr lang="en-US" altLang="zh-CN" sz="1575" noProof="1"/>
              <a:t>http</a:t>
            </a:r>
            <a:r>
              <a:rPr lang="zh-CN" altLang="en-US" sz="1575" noProof="1"/>
              <a:t>包的包体中。</a:t>
            </a:r>
          </a:p>
          <a:p>
            <a:pPr lvl="2"/>
            <a:r>
              <a:rPr lang="zh-CN" altLang="en-US" sz="1350" noProof="1"/>
              <a:t>在编程中，</a:t>
            </a:r>
            <a:r>
              <a:rPr lang="en-US" altLang="zh-CN" sz="1350" noProof="1"/>
              <a:t>get</a:t>
            </a:r>
            <a:r>
              <a:rPr lang="zh-CN" altLang="en-US" sz="1350" noProof="1"/>
              <a:t>请求只需要传递一个</a:t>
            </a:r>
            <a:r>
              <a:rPr lang="en-US" altLang="zh-CN" sz="1350" noProof="1"/>
              <a:t>url</a:t>
            </a:r>
            <a:r>
              <a:rPr lang="zh-CN" altLang="en-US" sz="1350" noProof="1"/>
              <a:t>参数，而执行</a:t>
            </a:r>
            <a:r>
              <a:rPr lang="en-US" altLang="zh-CN" sz="1350" noProof="1"/>
              <a:t>post</a:t>
            </a:r>
            <a:r>
              <a:rPr lang="zh-CN" altLang="en-US" sz="1350" noProof="1"/>
              <a:t>请求往往出了</a:t>
            </a:r>
            <a:r>
              <a:rPr lang="en-US" altLang="zh-CN" sz="1350" noProof="1"/>
              <a:t>url</a:t>
            </a:r>
            <a:r>
              <a:rPr lang="zh-CN" altLang="en-US" sz="1350" noProof="1"/>
              <a:t>参数外，还要往</a:t>
            </a:r>
            <a:r>
              <a:rPr lang="en-US" altLang="zh-CN" sz="1350" noProof="1"/>
              <a:t>outstream</a:t>
            </a:r>
            <a:r>
              <a:rPr lang="zh-CN" altLang="en-US" sz="1350" noProof="1"/>
              <a:t>中写入参数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HttpURLConnection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extends </a:t>
            </a:r>
            <a:r>
              <a:rPr lang="en-US" altLang="zh-CN" dirty="0" err="1" smtClean="0"/>
              <a:t>URLConnection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java.lang.Object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↳ 	</a:t>
            </a:r>
            <a:r>
              <a:rPr lang="en-US" altLang="zh-CN" dirty="0" err="1" smtClean="0"/>
              <a:t>java.net.URLConnection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	   ↳ 	</a:t>
            </a:r>
            <a:r>
              <a:rPr lang="en-US" altLang="zh-CN" dirty="0" err="1" smtClean="0"/>
              <a:t>java.net.HttpURLConnection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URL.openConnection</a:t>
            </a:r>
            <a:r>
              <a:rPr lang="en-US" altLang="zh-CN" dirty="0" smtClean="0"/>
              <a:t>() </a:t>
            </a:r>
          </a:p>
          <a:p>
            <a:r>
              <a:rPr lang="en-US" altLang="zh-CN" dirty="0" err="1" smtClean="0"/>
              <a:t>setDoOutput</a:t>
            </a:r>
            <a:r>
              <a:rPr lang="en-US" altLang="zh-CN" dirty="0" smtClean="0"/>
              <a:t>(true) | </a:t>
            </a:r>
            <a:r>
              <a:rPr lang="en-US" altLang="zh-CN" dirty="0" err="1" smtClean="0"/>
              <a:t>setDoInput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err="1" smtClean="0"/>
              <a:t>getOutputStream</a:t>
            </a:r>
            <a:r>
              <a:rPr lang="en-US" altLang="zh-CN" dirty="0" smtClean="0"/>
              <a:t>()|</a:t>
            </a:r>
            <a:r>
              <a:rPr lang="en-US" altLang="zh-CN" dirty="0" err="1" smtClean="0"/>
              <a:t>getInputStream</a:t>
            </a:r>
            <a:endParaRPr lang="en-US" altLang="zh-CN" dirty="0" smtClean="0"/>
          </a:p>
          <a:p>
            <a:r>
              <a:rPr lang="en-US" altLang="zh-CN" dirty="0" smtClean="0"/>
              <a:t>disconnect()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  <a:sym typeface="Arial" pitchFamily="34" charset="0"/>
              </a:rPr>
              <a:t>Http </a:t>
            </a:r>
            <a:r>
              <a:rPr lang="en-US" altLang="zh-CN" smtClean="0">
                <a:latin typeface="宋体" pitchFamily="2" charset="-122"/>
                <a:sym typeface="Arial" pitchFamily="34" charset="0"/>
              </a:rPr>
              <a:t>Get</a:t>
            </a:r>
            <a:r>
              <a:rPr lang="zh-CN" altLang="en-US" smtClean="0">
                <a:latin typeface="宋体" pitchFamily="2" charset="-122"/>
                <a:sym typeface="Arial" pitchFamily="34" charset="0"/>
              </a:rPr>
              <a:t>请求</a:t>
            </a:r>
          </a:p>
        </p:txBody>
      </p:sp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itchFamily="34" charset="0"/>
              <a:buNone/>
            </a:pPr>
            <a:endParaRPr lang="zh-CN" altLang="en-US" sz="1600" smtClean="0">
              <a:latin typeface="宋体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1)创建一个URL对象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URL url = new URL(http://www.baidu.com);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2)利用HttpURLConnection对象从网络中获取网页数据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HttpURLConnection conn = (HttpURLConnection) url.openConnection();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3)设置连接超时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conn.setConnectTimeout(6*1000);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4)对响应码进行判断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if (conn.getResponseCode() != 200)    //从Internet获取网页,发送请求,将网页以流的形式读回来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throw new RuntimeException("请求url失败");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5)得到网络返回的输入流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InputStream is = conn.getInputStream();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6)String result = readData(is, "GBK"); //文件流输入出文件用outStream.write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600" smtClean="0">
                <a:latin typeface="宋体" pitchFamily="2" charset="-122"/>
              </a:rPr>
              <a:t>7)conn.disconnect();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WIFI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Mobile </a:t>
            </a:r>
            <a:r>
              <a:rPr lang="en-US" altLang="zh-CN" dirty="0" err="1" smtClean="0"/>
              <a:t>NetWork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web</a:t>
            </a:r>
            <a:endParaRPr lang="en-US" altLang="zh-CN" dirty="0" smtClean="0"/>
          </a:p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控件使用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典型代码结构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URL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new URL("http://www.android.com/");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HttpURLConnection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urlConnection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HttpURLConnection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url.openConnection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try 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 = new </a:t>
            </a:r>
            <a:r>
              <a:rPr lang="en-US" altLang="zh-CN" dirty="0" err="1" smtClean="0"/>
              <a:t>BufferedInputStream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urlConnection.getInputStream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(in);</a:t>
            </a:r>
          </a:p>
          <a:p>
            <a:pPr>
              <a:buNone/>
            </a:pPr>
            <a:r>
              <a:rPr lang="en-US" altLang="zh-CN" dirty="0" smtClean="0"/>
              <a:t>    finally 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urlConnection.disconnect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}</a:t>
            </a:r>
          </a:p>
          <a:p>
            <a:pPr>
              <a:buNone/>
            </a:pPr>
            <a:r>
              <a:rPr lang="en-US" altLang="zh-CN" dirty="0" smtClean="0"/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6552728" cy="634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  <a:sym typeface="宋体" pitchFamily="2" charset="-122"/>
              </a:rPr>
              <a:t>Http </a:t>
            </a:r>
            <a:r>
              <a:rPr lang="en-US" altLang="zh-CN" smtClean="0">
                <a:latin typeface="宋体" pitchFamily="2" charset="-122"/>
                <a:sym typeface="宋体" pitchFamily="2" charset="-122"/>
              </a:rPr>
              <a:t>Post</a:t>
            </a:r>
            <a:r>
              <a:rPr lang="zh-CN" altLang="en-US" smtClean="0">
                <a:latin typeface="宋体" pitchFamily="2" charset="-122"/>
                <a:sym typeface="宋体" pitchFamily="2" charset="-122"/>
              </a:rPr>
              <a:t>请求</a:t>
            </a:r>
            <a:endParaRPr lang="zh-CN" altLang="en-US" smtClean="0">
              <a:latin typeface="宋体" pitchFamily="2" charset="-122"/>
              <a:sym typeface="Arial" pitchFamily="34" charset="0"/>
            </a:endParaRPr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步骤：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1)创建URL对象:URL realUrl = new URL(requestUrl);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2)通过HttpURLConnection对象,向网络地址发送请求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HttpURLConnection conn = (HttpURLConnection) realUrl.openConnection();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3)设置容许输出:conn.setDoOutput(true);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4)设置不使用缓存:conn.setUseCaches(false);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5)设置使用POST的方式发送:conn.setRequestMethod("POST");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6)设置维持长连接:conn.setRequestProperty("Connection", "Keep-Alive");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7)设置文件字符集:conn.setRequestProperty("Charset", "UTF-8");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8)设置文件长度:conn.setRequestProperty("Content-Length", String.valueOf(data.length));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9)设置文件类型:conn.setRequestProperty("Content-Type","application/x-www-form-urlencoded");</a:t>
            </a:r>
            <a:endParaRPr lang="en-US" altLang="zh-CN" sz="1800" dirty="0" smtClean="0">
              <a:latin typeface="宋体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 smtClean="0">
                <a:latin typeface="宋体" pitchFamily="2" charset="-122"/>
              </a:rPr>
              <a:t>10</a:t>
            </a:r>
            <a:r>
              <a:rPr lang="zh-CN" altLang="en-US" sz="1800" dirty="0" smtClean="0">
                <a:latin typeface="宋体" pitchFamily="2" charset="-122"/>
              </a:rPr>
              <a:t>）不压缩</a:t>
            </a:r>
            <a:r>
              <a:rPr lang="en-US" altLang="zh-CN" sz="1800" dirty="0" err="1" smtClean="0">
                <a:latin typeface="宋体" pitchFamily="2" charset="-122"/>
              </a:rPr>
              <a:t>urlConnection.setRequestProperty</a:t>
            </a:r>
            <a:r>
              <a:rPr lang="en-US" altLang="zh-CN" sz="1800" dirty="0" smtClean="0">
                <a:latin typeface="宋体" pitchFamily="2" charset="-122"/>
              </a:rPr>
              <a:t>("Accept-Encoding", "identity");</a:t>
            </a:r>
            <a:endParaRPr lang="zh-CN" altLang="en-US" sz="1800" dirty="0" smtClean="0">
              <a:latin typeface="宋体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800" dirty="0" smtClean="0">
                <a:latin typeface="宋体" pitchFamily="2" charset="-122"/>
              </a:rPr>
              <a:t>1</a:t>
            </a:r>
            <a:r>
              <a:rPr lang="en-US" altLang="zh-CN" sz="1800" dirty="0" smtClean="0">
                <a:latin typeface="宋体" pitchFamily="2" charset="-122"/>
              </a:rPr>
              <a:t>1</a:t>
            </a:r>
            <a:r>
              <a:rPr lang="zh-CN" altLang="en-US" sz="1800" dirty="0" smtClean="0">
                <a:latin typeface="宋体" pitchFamily="2" charset="-122"/>
              </a:rPr>
              <a:t>)以流的方式输出.参数格式：</a:t>
            </a:r>
            <a:r>
              <a:rPr lang="en-US" altLang="zh-CN" sz="1800" dirty="0" smtClean="0">
                <a:latin typeface="宋体" pitchFamily="2" charset="-122"/>
              </a:rPr>
              <a:t> key=value&amp;key1=value1</a:t>
            </a:r>
            <a:endParaRPr lang="zh-CN" altLang="en-US" sz="1800" dirty="0" smtClean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典型代码结构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HttpURLConnection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urlConnection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HttpURLConnection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url.openConnection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try 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urlConnection.setDoOutput</a:t>
            </a:r>
            <a:r>
              <a:rPr lang="en-US" altLang="zh-CN" dirty="0" smtClean="0"/>
              <a:t>(true);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urlConnection.setChunkedStreamingMode</a:t>
            </a:r>
            <a:r>
              <a:rPr lang="en-US" altLang="zh-CN" dirty="0" smtClean="0"/>
              <a:t>(0);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 out = new </a:t>
            </a:r>
            <a:r>
              <a:rPr lang="en-US" altLang="zh-CN" dirty="0" err="1" smtClean="0"/>
              <a:t>BufferedOutputStream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urlConnection.getOutputStream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writeStream</a:t>
            </a:r>
            <a:r>
              <a:rPr lang="en-US" altLang="zh-CN" dirty="0" smtClean="0"/>
              <a:t>(out);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 = new </a:t>
            </a:r>
            <a:r>
              <a:rPr lang="en-US" altLang="zh-CN" dirty="0" err="1" smtClean="0"/>
              <a:t>BufferedInputStream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urlConnection.getInputStream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(in);</a:t>
            </a:r>
          </a:p>
          <a:p>
            <a:pPr>
              <a:buNone/>
            </a:pPr>
            <a:r>
              <a:rPr lang="en-US" altLang="zh-CN" dirty="0" smtClean="0"/>
              <a:t>    finally 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urlConnection.disconnect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}</a:t>
            </a:r>
          </a:p>
          <a:p>
            <a:pPr>
              <a:buNone/>
            </a:pPr>
            <a:r>
              <a:rPr lang="en-US" altLang="zh-CN" dirty="0" smtClean="0"/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88640"/>
            <a:ext cx="8604448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private void </a:t>
            </a:r>
            <a:r>
              <a:rPr lang="en-US" altLang="zh-CN" sz="1400" dirty="0" err="1" smtClean="0"/>
              <a:t>HttpURLConnection_Post</a:t>
            </a:r>
            <a:r>
              <a:rPr lang="en-US" altLang="zh-CN" sz="1400" dirty="0" smtClean="0"/>
              <a:t>(){  </a:t>
            </a:r>
          </a:p>
          <a:p>
            <a:pPr>
              <a:buNone/>
            </a:pPr>
            <a:r>
              <a:rPr lang="en-US" altLang="zh-CN" sz="1400" dirty="0" smtClean="0"/>
              <a:t>        try{  </a:t>
            </a:r>
          </a:p>
          <a:p>
            <a:pPr>
              <a:buNone/>
            </a:pPr>
            <a:r>
              <a:rPr lang="en-US" altLang="zh-CN" sz="1400" dirty="0" smtClean="0"/>
              <a:t>            //</a:t>
            </a:r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openConnection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连接  </a:t>
            </a:r>
          </a:p>
          <a:p>
            <a:pPr>
              <a:buNone/>
            </a:pPr>
            <a:r>
              <a:rPr lang="zh-CN" altLang="en-US" sz="1400" dirty="0" smtClean="0"/>
              <a:t>            </a:t>
            </a:r>
            <a:r>
              <a:rPr lang="en-US" altLang="zh-CN" sz="1400" dirty="0" smtClean="0"/>
              <a:t>URL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java.net.URL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URL_Post</a:t>
            </a:r>
            <a:r>
              <a:rPr lang="en-US" altLang="zh-CN" sz="1400" dirty="0" smtClean="0"/>
              <a:t>);  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urlConn</a:t>
            </a:r>
            <a:r>
              <a:rPr lang="en-US" altLang="zh-CN" sz="1400" dirty="0" smtClean="0"/>
              <a:t>=(</a:t>
            </a:r>
            <a:r>
              <a:rPr lang="en-US" altLang="zh-CN" sz="1400" dirty="0" err="1" smtClean="0"/>
              <a:t>HttpURLConnection</a:t>
            </a:r>
            <a:r>
              <a:rPr lang="en-US" altLang="zh-CN" sz="1400" dirty="0" smtClean="0"/>
              <a:t>)</a:t>
            </a:r>
            <a:r>
              <a:rPr lang="en-US" altLang="zh-CN" sz="1400" dirty="0" err="1" smtClean="0"/>
              <a:t>url.openConnection</a:t>
            </a:r>
            <a:r>
              <a:rPr lang="en-US" altLang="zh-CN" sz="1400" dirty="0" smtClean="0"/>
              <a:t>();  </a:t>
            </a:r>
          </a:p>
          <a:p>
            <a:pPr>
              <a:buNone/>
            </a:pPr>
            <a:r>
              <a:rPr lang="en-US" altLang="zh-CN" sz="1400" dirty="0" smtClean="0"/>
              <a:t>            //</a:t>
            </a:r>
            <a:r>
              <a:rPr lang="zh-CN" altLang="en-US" sz="1400" dirty="0" smtClean="0"/>
              <a:t>设置输入和输出流   </a:t>
            </a:r>
          </a:p>
          <a:p>
            <a:pPr>
              <a:buNone/>
            </a:pPr>
            <a:r>
              <a:rPr lang="zh-CN" altLang="en-US" sz="1400" dirty="0" smtClean="0"/>
              <a:t>            </a:t>
            </a:r>
            <a:r>
              <a:rPr lang="en-US" altLang="zh-CN" sz="1400" dirty="0" err="1" smtClean="0"/>
              <a:t>urlConn.setDoOutput</a:t>
            </a:r>
            <a:r>
              <a:rPr lang="en-US" altLang="zh-CN" sz="1400" dirty="0" smtClean="0"/>
              <a:t>(true);  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urlConn.setDoInput</a:t>
            </a:r>
            <a:r>
              <a:rPr lang="en-US" altLang="zh-CN" sz="1400" dirty="0" smtClean="0"/>
              <a:t>(true);                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urlConn.setRequestMethod</a:t>
            </a:r>
            <a:r>
              <a:rPr lang="en-US" altLang="zh-CN" sz="1400" dirty="0" smtClean="0"/>
              <a:t>("POST");  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urlConn.setUseCaches</a:t>
            </a:r>
            <a:r>
              <a:rPr lang="en-US" altLang="zh-CN" sz="1400" dirty="0" smtClean="0"/>
              <a:t>(false);  </a:t>
            </a:r>
          </a:p>
          <a:p>
            <a:pPr>
              <a:buNone/>
            </a:pPr>
            <a:r>
              <a:rPr lang="en-US" altLang="zh-CN" sz="1400" dirty="0" err="1" smtClean="0"/>
              <a:t>urlConn.setRequestProperty</a:t>
            </a:r>
            <a:r>
              <a:rPr lang="en-US" altLang="zh-CN" sz="1400" dirty="0" smtClean="0"/>
              <a:t>("Content-</a:t>
            </a:r>
            <a:r>
              <a:rPr lang="en-US" altLang="zh-CN" sz="1400" dirty="0" err="1" smtClean="0"/>
              <a:t>Type","application</a:t>
            </a:r>
            <a:r>
              <a:rPr lang="en-US" altLang="zh-CN" sz="1400" dirty="0" smtClean="0"/>
              <a:t>/x-www-form-</a:t>
            </a:r>
            <a:r>
              <a:rPr lang="en-US" altLang="zh-CN" sz="1400" dirty="0" err="1" smtClean="0"/>
              <a:t>urlencoded</a:t>
            </a:r>
            <a:r>
              <a:rPr lang="en-US" altLang="zh-CN" sz="1400" dirty="0" smtClean="0"/>
              <a:t>");    </a:t>
            </a:r>
          </a:p>
          <a:p>
            <a:pPr>
              <a:buNone/>
            </a:pPr>
            <a:r>
              <a:rPr lang="en-US" altLang="zh-CN" sz="1400" dirty="0" err="1" smtClean="0"/>
              <a:t>urlConn.connect</a:t>
            </a:r>
            <a:r>
              <a:rPr lang="en-US" altLang="zh-CN" sz="1400" dirty="0" smtClean="0"/>
              <a:t>();  </a:t>
            </a:r>
          </a:p>
          <a:p>
            <a:pPr>
              <a:buNone/>
            </a:pPr>
            <a:r>
              <a:rPr lang="en-US" altLang="zh-CN" sz="1400" dirty="0" smtClean="0"/>
              <a:t>            //</a:t>
            </a:r>
            <a:r>
              <a:rPr lang="en-US" altLang="zh-CN" sz="1400" dirty="0" err="1" smtClean="0"/>
              <a:t>DataOutputStream</a:t>
            </a:r>
            <a:r>
              <a:rPr lang="zh-CN" altLang="en-US" sz="1400" dirty="0" smtClean="0"/>
              <a:t>流  </a:t>
            </a:r>
          </a:p>
          <a:p>
            <a:pPr>
              <a:buNone/>
            </a:pPr>
            <a:r>
              <a:rPr lang="zh-CN" altLang="en-US" sz="1400" dirty="0" smtClean="0"/>
              <a:t>            </a:t>
            </a:r>
            <a:r>
              <a:rPr lang="en-US" altLang="zh-CN" sz="1400" dirty="0" err="1" smtClean="0"/>
              <a:t>DataOutputStream</a:t>
            </a:r>
            <a:r>
              <a:rPr lang="en-US" altLang="zh-CN" sz="1400" dirty="0" smtClean="0"/>
              <a:t> out = new </a:t>
            </a:r>
            <a:r>
              <a:rPr lang="en-US" altLang="zh-CN" sz="1400" dirty="0" err="1" smtClean="0"/>
              <a:t>DataOutputStream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urlConn.getOutputStream</a:t>
            </a:r>
            <a:r>
              <a:rPr lang="en-US" altLang="zh-CN" sz="1400" dirty="0" smtClean="0"/>
              <a:t>());  </a:t>
            </a:r>
          </a:p>
          <a:p>
            <a:pPr>
              <a:buNone/>
            </a:pPr>
            <a:r>
              <a:rPr lang="en-US" altLang="zh-CN" sz="1400" dirty="0" smtClean="0"/>
              <a:t>            //</a:t>
            </a:r>
            <a:r>
              <a:rPr lang="zh-CN" altLang="en-US" sz="1400" dirty="0" smtClean="0"/>
              <a:t>要上传的参数  </a:t>
            </a:r>
          </a:p>
          <a:p>
            <a:pPr>
              <a:buNone/>
            </a:pPr>
            <a:r>
              <a:rPr lang="zh-CN" altLang="en-US" sz="1400" dirty="0" smtClean="0"/>
              <a:t>            </a:t>
            </a:r>
            <a:r>
              <a:rPr lang="en-US" altLang="zh-CN" sz="1400" dirty="0" smtClean="0"/>
              <a:t>String content = “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=" + </a:t>
            </a:r>
            <a:r>
              <a:rPr lang="en-US" altLang="zh-CN" sz="1400" dirty="0" err="1" smtClean="0"/>
              <a:t>URLEncoder.encode</a:t>
            </a:r>
            <a:r>
              <a:rPr lang="en-US" altLang="zh-CN" sz="1400" dirty="0" smtClean="0"/>
              <a:t>(“</a:t>
            </a:r>
            <a:r>
              <a:rPr lang="en-US" altLang="zh-CN" sz="1400" dirty="0" err="1" smtClean="0"/>
              <a:t>yourname</a:t>
            </a:r>
            <a:r>
              <a:rPr lang="en-US" altLang="zh-CN" sz="1400" dirty="0" smtClean="0"/>
              <a:t>", "UTF_8");   </a:t>
            </a:r>
          </a:p>
          <a:p>
            <a:pPr>
              <a:buNone/>
            </a:pPr>
            <a:r>
              <a:rPr lang="en-US" altLang="zh-CN" sz="1400" dirty="0" smtClean="0"/>
              <a:t>            //</a:t>
            </a:r>
            <a:r>
              <a:rPr lang="zh-CN" altLang="en-US" sz="1400" dirty="0" smtClean="0"/>
              <a:t>将要上传的内容写入流中  </a:t>
            </a:r>
          </a:p>
          <a:p>
            <a:pPr>
              <a:buNone/>
            </a:pPr>
            <a:r>
              <a:rPr lang="zh-CN" altLang="en-US" sz="1400" dirty="0" smtClean="0"/>
              <a:t>            </a:t>
            </a:r>
            <a:r>
              <a:rPr lang="en-US" altLang="zh-CN" sz="1400" dirty="0" err="1" smtClean="0"/>
              <a:t>out.writeBytes</a:t>
            </a:r>
            <a:r>
              <a:rPr lang="en-US" altLang="zh-CN" sz="1400" dirty="0" smtClean="0"/>
              <a:t>(content);     </a:t>
            </a:r>
          </a:p>
          <a:p>
            <a:pPr>
              <a:buNone/>
            </a:pP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out.flush</a:t>
            </a:r>
            <a:r>
              <a:rPr lang="en-US" altLang="zh-CN" sz="1400" dirty="0" smtClean="0"/>
              <a:t>();  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out.close</a:t>
            </a:r>
            <a:r>
              <a:rPr lang="en-US" altLang="zh-CN" sz="1400" dirty="0" smtClean="0"/>
              <a:t>();                   </a:t>
            </a:r>
          </a:p>
          <a:p>
            <a:pPr>
              <a:buNone/>
            </a:pPr>
            <a:r>
              <a:rPr lang="en-US" altLang="zh-CN" sz="1400" dirty="0" smtClean="0"/>
              <a:t>        }catch(Exception e){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HttpURLConnection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setDoOutput</a:t>
            </a:r>
            <a:r>
              <a:rPr lang="en-US" altLang="zh-CN" dirty="0" smtClean="0"/>
              <a:t>(true) </a:t>
            </a:r>
            <a:r>
              <a:rPr lang="zh-CN" altLang="en-US" dirty="0" smtClean="0"/>
              <a:t>则使用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 Other HTTP methods (OPTIONS, HEAD, PUT, DELETE and TRACE) 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setRequestMethod</a:t>
            </a:r>
            <a:r>
              <a:rPr lang="en-US" altLang="zh-CN" dirty="0" smtClean="0"/>
              <a:t>(String).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</a:p>
          <a:p>
            <a:pPr lvl="1">
              <a:buNone/>
            </a:pPr>
            <a:r>
              <a:rPr lang="en-US" altLang="zh-CN" dirty="0" smtClean="0"/>
              <a:t> </a:t>
            </a:r>
            <a:r>
              <a:rPr lang="en-US" altLang="zh-CN" dirty="0" err="1" smtClean="0"/>
              <a:t>CookieManager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cookieManager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CookieManager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  </a:t>
            </a:r>
            <a:r>
              <a:rPr lang="en-US" altLang="zh-CN" dirty="0" err="1" smtClean="0"/>
              <a:t>CookieHandler.setDefault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cookieManager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HttpCookie</a:t>
            </a:r>
            <a:r>
              <a:rPr lang="en-US" altLang="zh-CN" dirty="0" smtClean="0"/>
              <a:t> cookie = new </a:t>
            </a:r>
            <a:r>
              <a:rPr lang="en-US" altLang="zh-CN" dirty="0" err="1" smtClean="0"/>
              <a:t>HttpCookie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fr</a:t>
            </a:r>
            <a:r>
              <a:rPr lang="en-US" altLang="zh-CN" dirty="0" smtClean="0"/>
              <a:t>");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cookie.setDomain</a:t>
            </a:r>
            <a:r>
              <a:rPr lang="en-US" altLang="zh-CN" dirty="0" smtClean="0"/>
              <a:t>("twitter.com");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cookie.setPath</a:t>
            </a:r>
            <a:r>
              <a:rPr lang="en-US" altLang="zh-CN" dirty="0" smtClean="0"/>
              <a:t>("/");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cookie.setVersion</a:t>
            </a:r>
            <a:r>
              <a:rPr lang="en-US" altLang="zh-CN" dirty="0" smtClean="0"/>
              <a:t>(0);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cookieManager.getCookieStore</a:t>
            </a:r>
            <a:r>
              <a:rPr lang="en-US" altLang="zh-CN" dirty="0" smtClean="0"/>
              <a:t>().add(new URI("http://twitter.com/"), cookie);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控件使用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一个给予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的控件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解析并显示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中可以调用</a:t>
            </a:r>
            <a:r>
              <a:rPr lang="en-US" altLang="zh-CN" dirty="0" smtClean="0"/>
              <a:t>android native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构件</a:t>
            </a:r>
            <a:r>
              <a:rPr lang="en-US" altLang="zh-CN" dirty="0" smtClean="0"/>
              <a:t>app 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的一种新选择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有利于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设计人员的介入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跨平台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5760640" cy="2736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protected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super</a:t>
            </a:r>
            <a:r>
              <a:rPr lang="en-US" altLang="zh-CN" dirty="0" err="1" smtClean="0"/>
              <a:t>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</a:t>
            </a:r>
            <a:r>
              <a:rPr lang="en-US" altLang="zh-CN" b="1" i="1" dirty="0" err="1" smtClean="0"/>
              <a:t>activity_main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wv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)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</a:t>
            </a:r>
            <a:r>
              <a:rPr lang="en-US" altLang="zh-CN" b="1" i="1" dirty="0" err="1" smtClean="0"/>
              <a:t>webview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wv</a:t>
            </a:r>
            <a:r>
              <a:rPr lang="en-US" altLang="zh-CN" dirty="0" err="1" smtClean="0"/>
              <a:t>.getSettings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setJavaScriptEnabled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wv</a:t>
            </a:r>
            <a:r>
              <a:rPr lang="en-US" altLang="zh-CN" dirty="0" err="1" smtClean="0"/>
              <a:t>.getSettings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setSaveFormData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false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wv</a:t>
            </a:r>
            <a:r>
              <a:rPr lang="en-US" altLang="zh-CN" dirty="0" err="1" smtClean="0"/>
              <a:t>.addJavascriptInterface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SharpJavaScript</a:t>
            </a:r>
            <a:r>
              <a:rPr lang="en-US" altLang="zh-CN" dirty="0" smtClean="0"/>
              <a:t>(), </a:t>
            </a:r>
            <a:r>
              <a:rPr lang="en-US" altLang="zh-CN" b="1" dirty="0" smtClean="0"/>
              <a:t>"sharp"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wv</a:t>
            </a:r>
            <a:r>
              <a:rPr lang="en-US" altLang="zh-CN" dirty="0" err="1" smtClean="0"/>
              <a:t>.getSettings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setDefaultTextEncodingName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"UTF-8"</a:t>
            </a:r>
            <a:r>
              <a:rPr lang="en-US" altLang="zh-CN" dirty="0" smtClean="0"/>
              <a:t>) 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wv</a:t>
            </a:r>
            <a:r>
              <a:rPr lang="en-US" altLang="zh-CN" dirty="0" err="1" smtClean="0"/>
              <a:t>.loadUrl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"file:///android_asset/phone.html"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527376" y="2852936"/>
            <a:ext cx="5616624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SharpJavaScript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contactlist(){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String json=buildJson(getContacts());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.loadUrl(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"javascript:show('"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+json+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"')"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}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catch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(Exception e){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e.printStackTrace();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7544" y="4005064"/>
            <a:ext cx="3707904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onload=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"javascript:sharp.contactlist()"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border=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"100%"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"personTable"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cellspacing=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td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"15%"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&gt;ID&lt;/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td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align=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"center"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&gt;NAME&lt;/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td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"15%"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&gt;PHONE&lt;/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WIFI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Mobile </a:t>
            </a:r>
            <a:r>
              <a:rPr lang="en-US" altLang="zh-CN" dirty="0" err="1" smtClean="0"/>
              <a:t>NetWork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手机设备访问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主要通过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mobile network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err="1" smtClean="0">
                <a:hlinkClick r:id="rId2"/>
              </a:rPr>
              <a:t>ConnectivityManager</a:t>
            </a:r>
            <a:endParaRPr lang="en-US" dirty="0" smtClean="0"/>
          </a:p>
          <a:p>
            <a:pPr lvl="1"/>
            <a:r>
              <a:rPr lang="zh-CN" altLang="en-US" dirty="0" smtClean="0"/>
              <a:t>网络连接是否可用，连接状态变化时发出消息提醒有关应用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NetworkInfo</a:t>
            </a:r>
            <a:r>
              <a:rPr lang="en-US" dirty="0" smtClean="0"/>
              <a:t>:</a:t>
            </a:r>
          </a:p>
          <a:p>
            <a:pPr lvl="1"/>
            <a:r>
              <a:rPr lang="zh-CN" altLang="en-US" dirty="0" smtClean="0"/>
              <a:t>描述网络状态和类型</a:t>
            </a:r>
            <a:r>
              <a:rPr lang="en-US" dirty="0" smtClean="0"/>
              <a:t>(currently either Mobile or Wi-Fi).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需要权限</a:t>
            </a:r>
            <a:endParaRPr lang="en-US" dirty="0" smtClean="0"/>
          </a:p>
          <a:p>
            <a:pPr lvl="1"/>
            <a:r>
              <a:rPr lang="en-US" dirty="0" err="1" smtClean="0"/>
              <a:t>android.permission.INTERNET</a:t>
            </a:r>
            <a:r>
              <a:rPr lang="en-US" dirty="0" smtClean="0"/>
              <a:t>—Allows applications to open network sockets.</a:t>
            </a:r>
          </a:p>
          <a:p>
            <a:pPr lvl="1"/>
            <a:r>
              <a:rPr lang="en-US" dirty="0" err="1" smtClean="0"/>
              <a:t>android.permission.ACCESS_NETWORK_STATE</a:t>
            </a:r>
            <a:r>
              <a:rPr lang="en-US" dirty="0" smtClean="0"/>
              <a:t>—Allows applications to access information about networks.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424936" cy="63367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private static final String DEBUG_TAG = "</a:t>
            </a:r>
            <a:r>
              <a:rPr lang="en-US" dirty="0" err="1" smtClean="0">
                <a:solidFill>
                  <a:srgbClr val="00B050"/>
                </a:solidFill>
              </a:rPr>
              <a:t>NetworkStatusExample</a:t>
            </a:r>
            <a:r>
              <a:rPr lang="en-US" dirty="0" smtClean="0">
                <a:solidFill>
                  <a:srgbClr val="00B050"/>
                </a:solidFill>
              </a:rPr>
              <a:t>";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...      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ConnectivityManager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connMgr</a:t>
            </a:r>
            <a:r>
              <a:rPr lang="en-US" dirty="0" smtClean="0">
                <a:solidFill>
                  <a:srgbClr val="00B050"/>
                </a:solidFill>
              </a:rPr>
              <a:t> = (</a:t>
            </a:r>
            <a:r>
              <a:rPr lang="en-US" dirty="0" err="1" smtClean="0">
                <a:solidFill>
                  <a:srgbClr val="00B050"/>
                </a:solidFill>
              </a:rPr>
              <a:t>ConnectivityManager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      </a:t>
            </a:r>
            <a:r>
              <a:rPr lang="en-US" dirty="0" err="1" smtClean="0">
                <a:solidFill>
                  <a:srgbClr val="00B050"/>
                </a:solidFill>
              </a:rPr>
              <a:t>getSystemService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Context.CONNECTIVITY_SERVICE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NetworkInfo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networkInfo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connMgr.getNetworkInfo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ConnectivityManager.TYPE_WIFI</a:t>
            </a:r>
            <a:r>
              <a:rPr lang="en-US" dirty="0" smtClean="0">
                <a:solidFill>
                  <a:srgbClr val="00B050"/>
                </a:solidFill>
              </a:rPr>
              <a:t>);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isWifiConn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networkInfo.isConnected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networkInfo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connMgr.getNetworkInfo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ConnectivityManager.TYPE_MOBILE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isMobileConn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networkInfo.isConnected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Log.d</a:t>
            </a:r>
            <a:r>
              <a:rPr lang="en-US" dirty="0" smtClean="0">
                <a:solidFill>
                  <a:srgbClr val="00B050"/>
                </a:solidFill>
              </a:rPr>
              <a:t>(DEBUG_TAG, "</a:t>
            </a:r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connected: " + </a:t>
            </a:r>
            <a:r>
              <a:rPr lang="en-US" dirty="0" err="1" smtClean="0">
                <a:solidFill>
                  <a:srgbClr val="00B050"/>
                </a:solidFill>
              </a:rPr>
              <a:t>isWifiConn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Log.d</a:t>
            </a:r>
            <a:r>
              <a:rPr lang="en-US" dirty="0" smtClean="0">
                <a:solidFill>
                  <a:srgbClr val="00B050"/>
                </a:solidFill>
              </a:rPr>
              <a:t>(DEBUG_TAG, "Mobile connected: " + </a:t>
            </a:r>
            <a:r>
              <a:rPr lang="en-US" dirty="0" err="1" smtClean="0">
                <a:solidFill>
                  <a:srgbClr val="00B050"/>
                </a:solidFill>
              </a:rPr>
              <a:t>isMobileConn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isOnline</a:t>
            </a:r>
            <a:r>
              <a:rPr lang="en-US" dirty="0" smtClean="0">
                <a:solidFill>
                  <a:srgbClr val="00B050"/>
                </a:solidFill>
              </a:rPr>
              <a:t>() {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  </a:t>
            </a:r>
            <a:r>
              <a:rPr lang="en-US" dirty="0" err="1" smtClean="0">
                <a:solidFill>
                  <a:srgbClr val="00B050"/>
                </a:solidFill>
              </a:rPr>
              <a:t>ConnectivityManager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connMgr</a:t>
            </a:r>
            <a:r>
              <a:rPr lang="en-US" dirty="0" smtClean="0">
                <a:solidFill>
                  <a:srgbClr val="00B050"/>
                </a:solidFill>
              </a:rPr>
              <a:t> = (</a:t>
            </a:r>
            <a:r>
              <a:rPr lang="en-US" dirty="0" err="1" smtClean="0">
                <a:solidFill>
                  <a:srgbClr val="00B050"/>
                </a:solidFill>
              </a:rPr>
              <a:t>ConnectivityManager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          </a:t>
            </a:r>
            <a:r>
              <a:rPr lang="en-US" dirty="0" err="1" smtClean="0">
                <a:solidFill>
                  <a:srgbClr val="00B050"/>
                </a:solidFill>
              </a:rPr>
              <a:t>getSystemService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Context.CONNECTIVITY_SERVICE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  </a:t>
            </a:r>
            <a:r>
              <a:rPr lang="en-US" dirty="0" err="1" smtClean="0">
                <a:solidFill>
                  <a:srgbClr val="00B050"/>
                </a:solidFill>
              </a:rPr>
              <a:t>NetworkInfo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networkInfo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connMgr.getActiveNetworkInfo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  return (</a:t>
            </a:r>
            <a:r>
              <a:rPr lang="en-US" dirty="0" err="1" smtClean="0">
                <a:solidFill>
                  <a:srgbClr val="00B050"/>
                </a:solidFill>
              </a:rPr>
              <a:t>networkInfo</a:t>
            </a:r>
            <a:r>
              <a:rPr lang="en-US" dirty="0" smtClean="0">
                <a:solidFill>
                  <a:srgbClr val="00B050"/>
                </a:solidFill>
              </a:rPr>
              <a:t> != null &amp;&amp; </a:t>
            </a:r>
            <a:r>
              <a:rPr lang="en-US" dirty="0" err="1" smtClean="0">
                <a:solidFill>
                  <a:srgbClr val="00B050"/>
                </a:solidFill>
              </a:rPr>
              <a:t>networkInfo.isConnected</a:t>
            </a:r>
            <a:r>
              <a:rPr lang="en-US" dirty="0" smtClean="0">
                <a:solidFill>
                  <a:srgbClr val="00B050"/>
                </a:solidFill>
              </a:rPr>
              <a:t>());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}  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576" y="1268760"/>
            <a:ext cx="7772400" cy="5149552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JSON(JavaScript Object Notation) </a:t>
            </a:r>
            <a:r>
              <a:rPr lang="zh-CN" altLang="en-US" sz="1800" dirty="0" smtClean="0"/>
              <a:t>是一种轻量级的数据交换格式。 易于人阅读和编写。同时也易于机器解析和生成。 它基于</a:t>
            </a:r>
            <a:r>
              <a:rPr lang="en-US" altLang="zh-CN" sz="1800" dirty="0" smtClean="0"/>
              <a:t>JavaScript Programming Language, Standard ECMA-262 3rd Edition - December 1999</a:t>
            </a:r>
            <a:r>
              <a:rPr lang="zh-CN" altLang="en-US" sz="1800" dirty="0" smtClean="0"/>
              <a:t>的一个子集。 </a:t>
            </a:r>
            <a:r>
              <a:rPr lang="en-US" altLang="zh-CN" sz="1800" dirty="0" smtClean="0"/>
              <a:t>JSON</a:t>
            </a:r>
            <a:r>
              <a:rPr lang="zh-CN" altLang="en-US" sz="1800" dirty="0" smtClean="0"/>
              <a:t>采用完全独立于语言的文本格式，但是也使用了类似于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语言家族的习惯（包括</a:t>
            </a:r>
            <a:r>
              <a:rPr lang="en-US" altLang="zh-CN" sz="1800" dirty="0" smtClean="0"/>
              <a:t>C, C++, C#, Java, JavaScript, Perl, Python</a:t>
            </a:r>
            <a:r>
              <a:rPr lang="zh-CN" altLang="en-US" sz="1800" dirty="0" smtClean="0"/>
              <a:t>等）。 这些特性使</a:t>
            </a:r>
            <a:r>
              <a:rPr lang="en-US" altLang="zh-CN" sz="1800" dirty="0" smtClean="0"/>
              <a:t>JSON</a:t>
            </a:r>
            <a:r>
              <a:rPr lang="zh-CN" altLang="en-US" sz="1800" dirty="0" smtClean="0"/>
              <a:t>成为理想的数据交换语言</a:t>
            </a:r>
            <a:endParaRPr lang="en-US" altLang="zh-CN" sz="1800" dirty="0" smtClean="0"/>
          </a:p>
          <a:p>
            <a:r>
              <a:rPr lang="en-US" altLang="zh-CN" sz="1800" dirty="0" smtClean="0"/>
              <a:t>JSON</a:t>
            </a:r>
            <a:r>
              <a:rPr lang="zh-CN" altLang="en-US" sz="1800" dirty="0" smtClean="0"/>
              <a:t>建构于两种结构：</a:t>
            </a:r>
          </a:p>
          <a:p>
            <a:pPr lvl="1"/>
            <a:r>
              <a:rPr lang="zh-CN" altLang="en-US" sz="1600" dirty="0" smtClean="0"/>
              <a:t>  对象：  “名称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值”对的集合（</a:t>
            </a:r>
            <a:r>
              <a:rPr lang="en-US" altLang="zh-CN" sz="1600" dirty="0" smtClean="0"/>
              <a:t>A collection of name/value pairs</a:t>
            </a:r>
            <a:r>
              <a:rPr lang="zh-CN" altLang="en-US" sz="1600" dirty="0" smtClean="0"/>
              <a:t>）。不同的语言中，它被理解为对象（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），纪录（</a:t>
            </a:r>
            <a:r>
              <a:rPr lang="en-US" altLang="zh-CN" sz="1600" dirty="0" smtClean="0"/>
              <a:t>record</a:t>
            </a:r>
            <a:r>
              <a:rPr lang="zh-CN" altLang="en-US" sz="1600" dirty="0" smtClean="0"/>
              <a:t>），结构（</a:t>
            </a:r>
            <a:r>
              <a:rPr lang="en-US" altLang="zh-CN" sz="1600" dirty="0" err="1" smtClean="0"/>
              <a:t>struct</a:t>
            </a:r>
            <a:r>
              <a:rPr lang="zh-CN" altLang="en-US" sz="1600" dirty="0" smtClean="0"/>
              <a:t>），字典（</a:t>
            </a:r>
            <a:r>
              <a:rPr lang="en-US" altLang="zh-CN" sz="1600" dirty="0" smtClean="0"/>
              <a:t>dictionary</a:t>
            </a:r>
            <a:r>
              <a:rPr lang="zh-CN" altLang="en-US" sz="1600" dirty="0" smtClean="0"/>
              <a:t>），哈希表（</a:t>
            </a:r>
            <a:r>
              <a:rPr lang="en-US" altLang="zh-CN" sz="1600" dirty="0" smtClean="0"/>
              <a:t>hash table</a:t>
            </a:r>
            <a:r>
              <a:rPr lang="zh-CN" altLang="en-US" sz="1600" dirty="0" smtClean="0"/>
              <a:t>），有键列表（</a:t>
            </a:r>
            <a:r>
              <a:rPr lang="en-US" altLang="zh-CN" sz="1600" dirty="0" smtClean="0"/>
              <a:t>keyed list</a:t>
            </a:r>
            <a:r>
              <a:rPr lang="zh-CN" altLang="en-US" sz="1600" dirty="0" smtClean="0"/>
              <a:t>），或者关联数组 （</a:t>
            </a:r>
            <a:r>
              <a:rPr lang="en-US" altLang="zh-CN" sz="1600" dirty="0" smtClean="0"/>
              <a:t>associative array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 smtClean="0"/>
          </a:p>
          <a:p>
            <a:pPr lvl="1"/>
            <a:r>
              <a:rPr lang="zh-CN" altLang="en-US" sz="1600" dirty="0" smtClean="0"/>
              <a:t>   数组： 值的有序列表（</a:t>
            </a:r>
            <a:r>
              <a:rPr lang="en-US" altLang="zh-CN" sz="1600" dirty="0" smtClean="0"/>
              <a:t>An ordered list of values</a:t>
            </a:r>
            <a:r>
              <a:rPr lang="zh-CN" altLang="en-US" sz="1600" dirty="0" smtClean="0"/>
              <a:t>）。在大部分语言中，它被理解为数组（</a:t>
            </a:r>
            <a:r>
              <a:rPr lang="en-US" altLang="zh-CN" sz="1600" dirty="0" smtClean="0"/>
              <a:t>array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buNone/>
            </a:pPr>
            <a:endParaRPr lang="zh-CN" altLang="en-US" sz="18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http://www.json.org/obj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5695950" cy="1076326"/>
          </a:xfrm>
          <a:prstGeom prst="rect">
            <a:avLst/>
          </a:prstGeom>
          <a:noFill/>
        </p:spPr>
      </p:pic>
      <p:pic>
        <p:nvPicPr>
          <p:cNvPr id="3076" name="Picture 4" descr="http://www.json.org/arra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781674"/>
            <a:ext cx="5695950" cy="1076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{"phones":["1234567890","234531"],"age":20,"name":"somebody"}</a:t>
            </a:r>
          </a:p>
          <a:p>
            <a:r>
              <a:rPr lang="en-US" altLang="zh-CN" dirty="0" smtClean="0"/>
              <a:t>{"contact1“:{"phones":["1234567890","234531"],"age":20,"name":"somebody"}}</a:t>
            </a:r>
          </a:p>
          <a:p>
            <a:pPr>
              <a:buNone/>
            </a:pPr>
            <a:r>
              <a:rPr lang="en-US" altLang="zh-CN" dirty="0" smtClean="0"/>
              <a:t>{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contacts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	 [</a:t>
            </a:r>
          </a:p>
          <a:p>
            <a:pPr>
              <a:buNone/>
            </a:pPr>
            <a:r>
              <a:rPr lang="en-US" altLang="zh-CN" dirty="0" smtClean="0"/>
              <a:t>	{"phones":[“234",“543"],"age":24,"name":"somebody1“}, {"phones":[“543",“123"],"age":20,"name":"somebody2“}</a:t>
            </a:r>
          </a:p>
          <a:p>
            <a:pPr>
              <a:buNone/>
            </a:pPr>
            <a:r>
              <a:rPr lang="en-US" altLang="zh-CN" dirty="0" smtClean="0"/>
              <a:t>	]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相关类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err="1" smtClean="0"/>
              <a:t>JSONObject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可以看作是一个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这是系统中有关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定义的基本单元，其包含一对儿</a:t>
            </a:r>
            <a:r>
              <a:rPr lang="en-US" altLang="zh-CN" dirty="0" smtClean="0"/>
              <a:t>(Key/Value)</a:t>
            </a:r>
            <a:r>
              <a:rPr lang="zh-CN" altLang="en-US" dirty="0" smtClean="0"/>
              <a:t>数值。它对外部</a:t>
            </a:r>
            <a:r>
              <a:rPr lang="en-US" altLang="zh-CN" dirty="0" smtClean="0"/>
              <a:t>(External</a:t>
            </a:r>
            <a:r>
              <a:rPr lang="zh-CN" altLang="en-US" dirty="0" smtClean="0"/>
              <a:t>：   应用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方法输出的数值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调用的响应体现为一个标准的字符串（例如：</a:t>
            </a:r>
            <a:r>
              <a:rPr lang="en-US" altLang="zh-CN" dirty="0" smtClean="0"/>
              <a:t>{"JSON": "Hello, World"}</a:t>
            </a:r>
            <a:r>
              <a:rPr lang="zh-CN" altLang="en-US" dirty="0" smtClean="0"/>
              <a:t>，最外被大括号包裹，其中的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被冒号</a:t>
            </a:r>
            <a:r>
              <a:rPr lang="en-US" altLang="zh-CN" dirty="0" smtClean="0"/>
              <a:t>":"</a:t>
            </a:r>
            <a:r>
              <a:rPr lang="zh-CN" altLang="en-US" dirty="0" smtClean="0"/>
              <a:t>分隔）。其对于内部</a:t>
            </a:r>
            <a:r>
              <a:rPr lang="en-US" altLang="zh-CN" dirty="0" smtClean="0"/>
              <a:t>(Internal)</a:t>
            </a:r>
            <a:r>
              <a:rPr lang="zh-CN" altLang="en-US" dirty="0" smtClean="0"/>
              <a:t>行为的操作格式略微，例如：初始化一个</a:t>
            </a:r>
            <a:r>
              <a:rPr lang="en-US" altLang="zh-CN" dirty="0" err="1" smtClean="0"/>
              <a:t>JSONObject</a:t>
            </a:r>
            <a:r>
              <a:rPr lang="zh-CN" altLang="en-US" dirty="0" smtClean="0"/>
              <a:t>实例，引用内部的</a:t>
            </a:r>
            <a:r>
              <a:rPr lang="en-US" altLang="zh-CN" dirty="0" smtClean="0"/>
              <a:t>put()</a:t>
            </a:r>
            <a:r>
              <a:rPr lang="zh-CN" altLang="en-US" dirty="0" smtClean="0"/>
              <a:t>方法添加数值：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().put("JSON", "Hello, World!")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之间是以逗号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分隔。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的类型包括：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JSONArray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或者默认值</a:t>
            </a:r>
            <a:r>
              <a:rPr lang="en-US" altLang="zh-CN" dirty="0" err="1" smtClean="0"/>
              <a:t>JSONObject.NULL</a:t>
            </a:r>
            <a:r>
              <a:rPr lang="en-US" altLang="zh-CN" dirty="0" smtClean="0"/>
              <a:t> object </a:t>
            </a:r>
          </a:p>
          <a:p>
            <a:r>
              <a:rPr lang="en-US" altLang="zh-CN" dirty="0" err="1" smtClean="0"/>
              <a:t>JSONStringer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zh-CN" altLang="en-US" dirty="0" smtClean="0"/>
              <a:t>文本构建类 ，根据官方的解释，这个类可以帮助快速和便捷的创建</a:t>
            </a:r>
            <a:r>
              <a:rPr lang="en-US" altLang="zh-CN" dirty="0" smtClean="0"/>
              <a:t>JSON text</a:t>
            </a:r>
            <a:r>
              <a:rPr lang="zh-CN" altLang="en-US" dirty="0" smtClean="0"/>
              <a:t>。其最大的优点在于可以减少由于 格式的错误导致程序异常，引用这个类可以自动严格按照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语法规则（</a:t>
            </a:r>
            <a:r>
              <a:rPr lang="en-US" altLang="zh-CN" dirty="0" smtClean="0"/>
              <a:t>syntax rules</a:t>
            </a:r>
            <a:r>
              <a:rPr lang="zh-CN" altLang="en-US" dirty="0" smtClean="0"/>
              <a:t>）创建</a:t>
            </a:r>
            <a:r>
              <a:rPr lang="en-US" altLang="zh-CN" dirty="0" smtClean="0"/>
              <a:t>JSON text</a:t>
            </a:r>
            <a:r>
              <a:rPr lang="zh-CN" altLang="en-US" dirty="0" smtClean="0"/>
              <a:t>。每个</a:t>
            </a:r>
            <a:r>
              <a:rPr lang="en-US" altLang="zh-CN" dirty="0" err="1" smtClean="0"/>
              <a:t>JSONStringer</a:t>
            </a:r>
            <a:r>
              <a:rPr lang="zh-CN" altLang="en-US" dirty="0" smtClean="0"/>
              <a:t>实体只能对应创建一个</a:t>
            </a:r>
            <a:r>
              <a:rPr lang="en-US" altLang="zh-CN" dirty="0" smtClean="0"/>
              <a:t>JSON text</a:t>
            </a:r>
            <a:r>
              <a:rPr lang="zh-CN" altLang="en-US" dirty="0" smtClean="0"/>
              <a:t>。。其最大的优点在于可以减少由于格式的错误导致程序异常，引用这个类可以自动严格按照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语法规则（</a:t>
            </a:r>
            <a:r>
              <a:rPr lang="en-US" altLang="zh-CN" dirty="0" smtClean="0"/>
              <a:t>syntax rules</a:t>
            </a:r>
            <a:r>
              <a:rPr lang="zh-CN" altLang="en-US" dirty="0" smtClean="0"/>
              <a:t>）创建</a:t>
            </a:r>
            <a:r>
              <a:rPr lang="en-US" altLang="zh-CN" dirty="0" smtClean="0"/>
              <a:t>JSON text</a:t>
            </a:r>
            <a:r>
              <a:rPr lang="zh-CN" altLang="en-US" dirty="0" smtClean="0"/>
              <a:t>。每个</a:t>
            </a:r>
            <a:r>
              <a:rPr lang="en-US" altLang="zh-CN" dirty="0" err="1" smtClean="0"/>
              <a:t>JSONStringer</a:t>
            </a:r>
            <a:r>
              <a:rPr lang="zh-CN" altLang="en-US" dirty="0" smtClean="0"/>
              <a:t>实体只能对应创建一个</a:t>
            </a:r>
            <a:r>
              <a:rPr lang="en-US" altLang="zh-CN" dirty="0" smtClean="0"/>
              <a:t>JSON text</a:t>
            </a:r>
          </a:p>
          <a:p>
            <a:r>
              <a:rPr lang="en-US" altLang="zh-CN" dirty="0" err="1" smtClean="0"/>
              <a:t>JSONArray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它代表一组有序的数值。将其转换为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所表现的形式是用方括号包裹，数值以逗号”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分隔（例如：     </a:t>
            </a:r>
            <a:r>
              <a:rPr lang="en-US" altLang="zh-CN" dirty="0" smtClean="0"/>
              <a:t>[value1,value2,value3]</a:t>
            </a:r>
            <a:r>
              <a:rPr lang="zh-CN" altLang="en-US" dirty="0" smtClean="0"/>
              <a:t>，大家可以亲自利用简短的代码更加直观的了解其格式）。这个类的内部同样具有查询行为，     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opt()</a:t>
            </a:r>
            <a:r>
              <a:rPr lang="zh-CN" altLang="en-US" dirty="0" smtClean="0"/>
              <a:t>两种方法都可以通过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索引返回指定的数值，</a:t>
            </a:r>
            <a:r>
              <a:rPr lang="en-US" altLang="zh-CN" dirty="0" smtClean="0"/>
              <a:t>put()</a:t>
            </a:r>
            <a:r>
              <a:rPr lang="zh-CN" altLang="en-US" dirty="0" smtClean="0"/>
              <a:t>方法用来添加或者替换数值。同样这个类的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类型可以包括：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JSONArray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或者默认值</a:t>
            </a:r>
            <a:r>
              <a:rPr lang="en-US" altLang="zh-CN" dirty="0" err="1" smtClean="0"/>
              <a:t>JSONObject.NULL</a:t>
            </a:r>
            <a:r>
              <a:rPr lang="en-US" altLang="zh-CN" dirty="0" smtClean="0"/>
              <a:t> object</a:t>
            </a:r>
          </a:p>
          <a:p>
            <a:r>
              <a:rPr lang="en-US" altLang="zh-CN" dirty="0" err="1" smtClean="0"/>
              <a:t>JSONTokener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解析类 </a:t>
            </a:r>
          </a:p>
          <a:p>
            <a:r>
              <a:rPr lang="en-US" altLang="zh-CN" dirty="0" err="1" smtClean="0"/>
              <a:t>JSONException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中用到的异常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private static List&lt;News&gt;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parseJSON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InputStream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jsonStream</a:t>
            </a:r>
            <a:r>
              <a:rPr lang="en-US" altLang="zh-CN" b="1" dirty="0" smtClean="0">
                <a:solidFill>
                  <a:srgbClr val="00B050"/>
                </a:solidFill>
              </a:rPr>
              <a:t>) throws Exception{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List&lt;News&gt; </a:t>
            </a:r>
            <a:r>
              <a:rPr lang="en-US" altLang="zh-CN" dirty="0" err="1" smtClean="0">
                <a:solidFill>
                  <a:srgbClr val="00B050"/>
                </a:solidFill>
              </a:rPr>
              <a:t>newslist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b="1" dirty="0" smtClean="0">
                <a:solidFill>
                  <a:srgbClr val="00B050"/>
                </a:solidFill>
              </a:rPr>
              <a:t>new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ArrayList</a:t>
            </a:r>
            <a:r>
              <a:rPr lang="en-US" altLang="zh-CN" b="1" dirty="0" smtClean="0">
                <a:solidFill>
                  <a:srgbClr val="00B050"/>
                </a:solidFill>
              </a:rPr>
              <a:t>&lt;News&gt;();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byte[] data=</a:t>
            </a:r>
            <a:r>
              <a:rPr lang="en-US" altLang="zh-CN" b="1" dirty="0" err="1" smtClean="0">
                <a:solidFill>
                  <a:srgbClr val="00B050"/>
                </a:solidFill>
              </a:rPr>
              <a:t>WebSampleTools.</a:t>
            </a:r>
            <a:r>
              <a:rPr lang="en-US" altLang="zh-CN" b="1" i="1" dirty="0" err="1" smtClean="0">
                <a:solidFill>
                  <a:srgbClr val="00B050"/>
                </a:solidFill>
              </a:rPr>
              <a:t>read</a:t>
            </a:r>
            <a:r>
              <a:rPr lang="en-US" altLang="zh-CN" b="1" i="1" dirty="0" smtClean="0">
                <a:solidFill>
                  <a:srgbClr val="00B050"/>
                </a:solidFill>
              </a:rPr>
              <a:t>(</a:t>
            </a:r>
            <a:r>
              <a:rPr lang="en-US" altLang="zh-CN" b="1" i="1" dirty="0" err="1" smtClean="0">
                <a:solidFill>
                  <a:srgbClr val="00B050"/>
                </a:solidFill>
              </a:rPr>
              <a:t>jsonStream</a:t>
            </a:r>
            <a:r>
              <a:rPr lang="en-US" altLang="zh-CN" b="1" i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String </a:t>
            </a:r>
            <a:r>
              <a:rPr lang="en-US" altLang="zh-CN" dirty="0" err="1" smtClean="0">
                <a:solidFill>
                  <a:srgbClr val="00B050"/>
                </a:solidFill>
              </a:rPr>
              <a:t>json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b="1" dirty="0" smtClean="0">
                <a:solidFill>
                  <a:srgbClr val="00B050"/>
                </a:solidFill>
              </a:rPr>
              <a:t>new String(data);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JSONArray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jsonArray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b="1" dirty="0" smtClean="0">
                <a:solidFill>
                  <a:srgbClr val="00B050"/>
                </a:solidFill>
              </a:rPr>
              <a:t>new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JSONArray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json</a:t>
            </a:r>
            <a:r>
              <a:rPr lang="en-US" altLang="zh-CN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for(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</a:rPr>
              <a:t>=0;i&lt;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jsonArray.length</a:t>
            </a:r>
            <a:r>
              <a:rPr lang="en-US" altLang="zh-CN" b="1" dirty="0" smtClean="0">
                <a:solidFill>
                  <a:srgbClr val="00B050"/>
                </a:solidFill>
              </a:rPr>
              <a:t>();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</a:rPr>
              <a:t>++){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JSONObject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jsonObject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dirty="0" err="1" smtClean="0">
                <a:solidFill>
                  <a:srgbClr val="00B050"/>
                </a:solidFill>
              </a:rPr>
              <a:t>jsonArray.getJSONObject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</a:rPr>
              <a:t> id =</a:t>
            </a:r>
            <a:r>
              <a:rPr lang="en-US" altLang="zh-CN" b="1" dirty="0" err="1" smtClean="0">
                <a:solidFill>
                  <a:srgbClr val="00B050"/>
                </a:solidFill>
              </a:rPr>
              <a:t>jsonObject.getInt</a:t>
            </a:r>
            <a:r>
              <a:rPr lang="en-US" altLang="zh-CN" b="1" dirty="0" smtClean="0">
                <a:solidFill>
                  <a:srgbClr val="00B050"/>
                </a:solidFill>
              </a:rPr>
              <a:t>("id");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String title=</a:t>
            </a:r>
            <a:r>
              <a:rPr lang="en-US" altLang="zh-CN" dirty="0" err="1" smtClean="0">
                <a:solidFill>
                  <a:srgbClr val="00B050"/>
                </a:solidFill>
              </a:rPr>
              <a:t>jsonObject.getString</a:t>
            </a:r>
            <a:r>
              <a:rPr lang="en-US" altLang="zh-CN" dirty="0" smtClean="0">
                <a:solidFill>
                  <a:srgbClr val="00B050"/>
                </a:solidFill>
              </a:rPr>
              <a:t>("title");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timelength</a:t>
            </a:r>
            <a:r>
              <a:rPr lang="en-US" altLang="zh-CN" b="1" dirty="0" smtClean="0">
                <a:solidFill>
                  <a:srgbClr val="00B050"/>
                </a:solidFill>
              </a:rPr>
              <a:t>=</a:t>
            </a:r>
            <a:r>
              <a:rPr lang="en-US" altLang="zh-CN" b="1" dirty="0" err="1" smtClean="0">
                <a:solidFill>
                  <a:srgbClr val="00B050"/>
                </a:solidFill>
              </a:rPr>
              <a:t>jsonObject.getInt</a:t>
            </a:r>
            <a:r>
              <a:rPr lang="en-US" altLang="zh-CN" b="1" dirty="0" smtClean="0">
                <a:solidFill>
                  <a:srgbClr val="00B050"/>
                </a:solidFill>
              </a:rPr>
              <a:t>("</a:t>
            </a:r>
            <a:r>
              <a:rPr lang="en-US" altLang="zh-CN" b="1" dirty="0" err="1" smtClean="0">
                <a:solidFill>
                  <a:srgbClr val="00B050"/>
                </a:solidFill>
              </a:rPr>
              <a:t>timelength</a:t>
            </a:r>
            <a:r>
              <a:rPr lang="en-US" altLang="zh-CN" b="1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newslist.add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new News(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id,title,timelength</a:t>
            </a:r>
            <a:r>
              <a:rPr lang="en-US" altLang="zh-CN" b="1" dirty="0" smtClean="0">
                <a:solidFill>
                  <a:srgbClr val="00B050"/>
                </a:solidFill>
              </a:rPr>
              <a:t>));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return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newslist</a:t>
            </a:r>
            <a:r>
              <a:rPr lang="en-US" altLang="zh-CN" b="1" dirty="0" smtClean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SAX</a:t>
            </a:r>
          </a:p>
          <a:p>
            <a:pPr lvl="1"/>
            <a:r>
              <a:rPr lang="zh-CN" altLang="en-US" dirty="0" smtClean="0"/>
              <a:t>耗费内存小，编程稍麻烦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</a:p>
          <a:p>
            <a:pPr lvl="1"/>
            <a:r>
              <a:rPr lang="zh-CN" altLang="en-US" dirty="0" smtClean="0"/>
              <a:t>耗费内存大，功能全面</a:t>
            </a:r>
            <a:endParaRPr lang="en-US" altLang="zh-CN" dirty="0" smtClean="0"/>
          </a:p>
          <a:p>
            <a:r>
              <a:rPr lang="en-US" altLang="zh-CN" dirty="0" smtClean="0"/>
              <a:t>PULL</a:t>
            </a:r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sax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内置的</a:t>
            </a:r>
            <a:r>
              <a:rPr lang="en-US" altLang="zh-CN" dirty="0" smtClean="0"/>
              <a:t>xml 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有两个实现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KXmlParser</a:t>
            </a:r>
            <a:r>
              <a:rPr lang="en-US" altLang="zh-CN" dirty="0" smtClean="0"/>
              <a:t> via </a:t>
            </a:r>
            <a:r>
              <a:rPr lang="en-US" altLang="zh-CN" dirty="0" err="1" smtClean="0"/>
              <a:t>XmlPullParserFactory.newPullParser</a:t>
            </a:r>
            <a:r>
              <a:rPr lang="en-US" altLang="zh-CN" dirty="0" smtClean="0"/>
              <a:t>().</a:t>
            </a:r>
          </a:p>
          <a:p>
            <a:pPr lvl="2"/>
            <a:r>
              <a:rPr lang="en-US" altLang="zh-CN" dirty="0" err="1" smtClean="0"/>
              <a:t>ExpatPullParser</a:t>
            </a:r>
            <a:r>
              <a:rPr lang="en-US" altLang="zh-CN" dirty="0" smtClean="0"/>
              <a:t>, via </a:t>
            </a:r>
            <a:r>
              <a:rPr lang="en-US" altLang="zh-CN" dirty="0" err="1" smtClean="0"/>
              <a:t>Xml.newPullParser</a:t>
            </a:r>
            <a:r>
              <a:rPr lang="en-US" altLang="zh-CN" dirty="0" smtClean="0"/>
              <a:t>().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8842</TotalTime>
  <Words>1765</Words>
  <Application>Microsoft Office PowerPoint</Application>
  <PresentationFormat>全屏显示(4:3)</PresentationFormat>
  <Paragraphs>282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平衡</vt:lpstr>
      <vt:lpstr>Android 和 WEB</vt:lpstr>
      <vt:lpstr>本讲内容</vt:lpstr>
      <vt:lpstr>WIFI和Mobile NetWork 连接管理</vt:lpstr>
      <vt:lpstr>幻灯片 4</vt:lpstr>
      <vt:lpstr>JSON</vt:lpstr>
      <vt:lpstr>Json实例</vt:lpstr>
      <vt:lpstr>Android Json相关类</vt:lpstr>
      <vt:lpstr>JSON的解析</vt:lpstr>
      <vt:lpstr>XML解析</vt:lpstr>
      <vt:lpstr>xmlpullparse</vt:lpstr>
      <vt:lpstr>Instantiate the Parser</vt:lpstr>
      <vt:lpstr>Read the Feed</vt:lpstr>
      <vt:lpstr>Parse XML</vt:lpstr>
      <vt:lpstr>幻灯片 14</vt:lpstr>
      <vt:lpstr>Skip Tags You Don't Care About</vt:lpstr>
      <vt:lpstr>通过http相关API访问web</vt:lpstr>
      <vt:lpstr>HTTP协议</vt:lpstr>
      <vt:lpstr>HttpURLConnection </vt:lpstr>
      <vt:lpstr>Http Get请求</vt:lpstr>
      <vt:lpstr>Get典型代码结构</vt:lpstr>
      <vt:lpstr>幻灯片 21</vt:lpstr>
      <vt:lpstr>Http Post请求</vt:lpstr>
      <vt:lpstr>Post典型代码结构</vt:lpstr>
      <vt:lpstr>幻灯片 24</vt:lpstr>
      <vt:lpstr>其他</vt:lpstr>
      <vt:lpstr>WebView控件使用html5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Intent和Broadcast Receiver</dc:title>
  <dc:creator>Administrator</dc:creator>
  <cp:lastModifiedBy>上海大学</cp:lastModifiedBy>
  <cp:revision>144</cp:revision>
  <dcterms:created xsi:type="dcterms:W3CDTF">2011-12-13T01:53:48Z</dcterms:created>
  <dcterms:modified xsi:type="dcterms:W3CDTF">2016-01-11T07:55:17Z</dcterms:modified>
</cp:coreProperties>
</file>