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65" r:id="rId4"/>
    <p:sldId id="293" r:id="rId5"/>
    <p:sldId id="315" r:id="rId6"/>
    <p:sldId id="316" r:id="rId7"/>
    <p:sldId id="317" r:id="rId8"/>
    <p:sldId id="318" r:id="rId9"/>
    <p:sldId id="319" r:id="rId10"/>
    <p:sldId id="320" r:id="rId11"/>
    <p:sldId id="305" r:id="rId12"/>
    <p:sldId id="266" r:id="rId13"/>
    <p:sldId id="268" r:id="rId14"/>
    <p:sldId id="269" r:id="rId15"/>
    <p:sldId id="270" r:id="rId16"/>
    <p:sldId id="297" r:id="rId17"/>
    <p:sldId id="298" r:id="rId18"/>
    <p:sldId id="306" r:id="rId19"/>
    <p:sldId id="300" r:id="rId20"/>
    <p:sldId id="302" r:id="rId21"/>
    <p:sldId id="303" r:id="rId22"/>
    <p:sldId id="304" r:id="rId23"/>
    <p:sldId id="307" r:id="rId24"/>
    <p:sldId id="309" r:id="rId25"/>
    <p:sldId id="310" r:id="rId26"/>
    <p:sldId id="311" r:id="rId27"/>
    <p:sldId id="312" r:id="rId28"/>
    <p:sldId id="31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2" autoAdjust="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99337A-78CD-48C1-B5B9-25785F8C49A5}" type="datetimeFigureOut">
              <a:rPr lang="zh-CN" altLang="en-US" smtClean="0"/>
              <a:pPr/>
              <a:t>2015/12/9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4EB3FC-11CE-4EAA-BE70-F1CB8A021B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smtClean="0"/>
              <a:t>Note:</a:t>
            </a:r>
            <a:r>
              <a:rPr lang="en-US" altLang="zh-CN" dirty="0" smtClean="0"/>
              <a:t> In most cases, you should not explicitly finish an activity using these methods. As discussed in the following section about the activity lifecycle, the Android system manages the life of an activity for you, so you do not need to finish your own activities. Calling these methods could adversely affect the expected user experience and should only be used when you absolutely do not want the user to return to this instance of the activity.</a:t>
            </a:r>
            <a:endParaRPr lang="zh-CN" altLang="en-US" dirty="0"/>
          </a:p>
        </p:txBody>
      </p:sp>
      <p:sp>
        <p:nvSpPr>
          <p:cNvPr id="4" name="灯片编号占位符 3"/>
          <p:cNvSpPr>
            <a:spLocks noGrp="1"/>
          </p:cNvSpPr>
          <p:nvPr>
            <p:ph type="sldNum" sz="quarter" idx="10"/>
          </p:nvPr>
        </p:nvSpPr>
        <p:spPr/>
        <p:txBody>
          <a:bodyPr/>
          <a:lstStyle/>
          <a:p>
            <a:fld id="{E34EB3FC-11CE-4EAA-BE70-F1CB8A021B07}"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baseline="0" dirty="0" smtClean="0">
                <a:solidFill>
                  <a:schemeClr val="tx1"/>
                </a:solidFill>
                <a:latin typeface="+mn-lt"/>
                <a:ea typeface="+mn-ea"/>
                <a:cs typeface="+mn-cs"/>
              </a:rPr>
              <a:t>一个存活的</a:t>
            </a:r>
            <a:r>
              <a:rPr lang="en-US" altLang="zh-CN" sz="1200" b="1" kern="1200" baseline="0" dirty="0" smtClean="0">
                <a:solidFill>
                  <a:schemeClr val="tx1"/>
                </a:solidFill>
                <a:latin typeface="+mn-lt"/>
                <a:ea typeface="+mn-ea"/>
                <a:cs typeface="+mn-cs"/>
              </a:rPr>
              <a:t>activity</a:t>
            </a:r>
            <a:r>
              <a:rPr lang="zh-CN" altLang="en-US" sz="1200" b="1" kern="1200" baseline="0" dirty="0" smtClean="0">
                <a:solidFill>
                  <a:schemeClr val="tx1"/>
                </a:solidFill>
                <a:latin typeface="+mn-lt"/>
                <a:ea typeface="+mn-ea"/>
                <a:cs typeface="+mn-cs"/>
              </a:rPr>
              <a:t>实际只能处于三个状态中：</a:t>
            </a:r>
          </a:p>
          <a:p>
            <a:r>
              <a:rPr lang="en-US" altLang="zh-CN" sz="1200" kern="1200" baseline="0" dirty="0" smtClean="0">
                <a:solidFill>
                  <a:schemeClr val="tx1"/>
                </a:solidFill>
                <a:latin typeface="+mn-lt"/>
                <a:ea typeface="+mn-ea"/>
                <a:cs typeface="+mn-cs"/>
              </a:rPr>
              <a:t>resumed:</a:t>
            </a:r>
            <a:r>
              <a:rPr lang="zh-CN" altLang="en-US" sz="1200" kern="1200" baseline="0" dirty="0" smtClean="0">
                <a:solidFill>
                  <a:schemeClr val="tx1"/>
                </a:solidFill>
                <a:latin typeface="+mn-lt"/>
                <a:ea typeface="+mn-ea"/>
                <a:cs typeface="+mn-cs"/>
              </a:rPr>
              <a:t>此时</a:t>
            </a:r>
            <a:r>
              <a:rPr lang="en-US" altLang="zh-CN" sz="1200" kern="1200" baseline="0" dirty="0" smtClean="0">
                <a:solidFill>
                  <a:schemeClr val="tx1"/>
                </a:solidFill>
                <a:latin typeface="+mn-lt"/>
                <a:ea typeface="+mn-ea"/>
                <a:cs typeface="+mn-cs"/>
              </a:rPr>
              <a:t>activity</a:t>
            </a:r>
            <a:r>
              <a:rPr lang="zh-CN" altLang="en-US" sz="1200" kern="1200" baseline="0" dirty="0" smtClean="0">
                <a:solidFill>
                  <a:schemeClr val="tx1"/>
                </a:solidFill>
                <a:latin typeface="+mn-lt"/>
                <a:ea typeface="+mn-ea"/>
                <a:cs typeface="+mn-cs"/>
              </a:rPr>
              <a:t>处于屏幕前台运行，拥有用户焦点，可以看成是</a:t>
            </a:r>
            <a:r>
              <a:rPr lang="en-US" altLang="zh-CN" sz="1200" kern="1200" baseline="0" dirty="0" smtClean="0">
                <a:solidFill>
                  <a:schemeClr val="tx1"/>
                </a:solidFill>
                <a:latin typeface="+mn-lt"/>
                <a:ea typeface="+mn-ea"/>
                <a:cs typeface="+mn-cs"/>
              </a:rPr>
              <a:t>running</a:t>
            </a:r>
            <a:r>
              <a:rPr lang="zh-CN" altLang="en-US" sz="1200" kern="1200" baseline="0" dirty="0" smtClean="0">
                <a:solidFill>
                  <a:schemeClr val="tx1"/>
                </a:solidFill>
                <a:latin typeface="+mn-lt"/>
                <a:ea typeface="+mn-ea"/>
                <a:cs typeface="+mn-cs"/>
              </a:rPr>
              <a:t>状态。</a:t>
            </a:r>
          </a:p>
          <a:p>
            <a:r>
              <a:rPr lang="en-US" altLang="zh-CN" sz="1200" kern="1200" baseline="0" dirty="0" smtClean="0">
                <a:solidFill>
                  <a:schemeClr val="tx1"/>
                </a:solidFill>
                <a:latin typeface="+mn-lt"/>
                <a:ea typeface="+mn-ea"/>
                <a:cs typeface="+mn-cs"/>
              </a:rPr>
              <a:t>paused:</a:t>
            </a:r>
            <a:r>
              <a:rPr lang="zh-CN" altLang="en-US" sz="1200" kern="1200" baseline="0" dirty="0" smtClean="0">
                <a:solidFill>
                  <a:schemeClr val="tx1"/>
                </a:solidFill>
                <a:latin typeface="+mn-lt"/>
                <a:ea typeface="+mn-ea"/>
                <a:cs typeface="+mn-cs"/>
              </a:rPr>
              <a:t>此时，该</a:t>
            </a:r>
            <a:r>
              <a:rPr lang="en-US" altLang="zh-CN" sz="1200" kern="1200" baseline="0" dirty="0" smtClean="0">
                <a:solidFill>
                  <a:schemeClr val="tx1"/>
                </a:solidFill>
                <a:latin typeface="+mn-lt"/>
                <a:ea typeface="+mn-ea"/>
                <a:cs typeface="+mn-cs"/>
              </a:rPr>
              <a:t>activity</a:t>
            </a:r>
            <a:r>
              <a:rPr lang="zh-CN" altLang="en-US" sz="1200" kern="1200" baseline="0" dirty="0" smtClean="0">
                <a:solidFill>
                  <a:schemeClr val="tx1"/>
                </a:solidFill>
                <a:latin typeface="+mn-lt"/>
                <a:ea typeface="+mn-ea"/>
                <a:cs typeface="+mn-cs"/>
              </a:rPr>
              <a:t>还是“活的</a:t>
            </a:r>
            <a:r>
              <a:rPr lang="en-US" altLang="zh-CN" sz="1200" kern="1200" baseline="0" dirty="0" smtClean="0">
                <a:solidFill>
                  <a:schemeClr val="tx1"/>
                </a:solidFill>
                <a:latin typeface="+mn-lt"/>
                <a:ea typeface="+mn-ea"/>
                <a:cs typeface="+mn-cs"/>
              </a:rPr>
              <a:t>alive”</a:t>
            </a:r>
            <a:r>
              <a:rPr lang="zh-CN" altLang="en-US" sz="1200" kern="1200" baseline="0" dirty="0" smtClean="0">
                <a:solidFill>
                  <a:schemeClr val="tx1"/>
                </a:solidFill>
                <a:latin typeface="+mn-lt"/>
                <a:ea typeface="+mn-ea"/>
                <a:cs typeface="+mn-cs"/>
              </a:rPr>
              <a:t>，驻留在内存中，和窗口管理器保持联系，但已经失去焦点，通常是处于部分透明，而且有另外一个获得用户焦点的</a:t>
            </a:r>
            <a:r>
              <a:rPr lang="en-US" altLang="zh-CN" sz="1200" kern="1200" baseline="0" dirty="0" smtClean="0">
                <a:solidFill>
                  <a:schemeClr val="tx1"/>
                </a:solidFill>
                <a:latin typeface="+mn-lt"/>
                <a:ea typeface="+mn-ea"/>
                <a:cs typeface="+mn-cs"/>
              </a:rPr>
              <a:t>activity</a:t>
            </a:r>
            <a:r>
              <a:rPr lang="zh-CN" altLang="en-US" sz="1200" kern="1200" baseline="0" dirty="0" smtClean="0">
                <a:solidFill>
                  <a:schemeClr val="tx1"/>
                </a:solidFill>
                <a:latin typeface="+mn-lt"/>
                <a:ea typeface="+mn-ea"/>
                <a:cs typeface="+mn-cs"/>
              </a:rPr>
              <a:t>正在前台运行。（类似于多窗口中处于后面的窗口，部分可视化）</a:t>
            </a:r>
          </a:p>
          <a:p>
            <a:r>
              <a:rPr lang="en-US" altLang="zh-CN" sz="1200" kern="1200" baseline="0" dirty="0" smtClean="0">
                <a:solidFill>
                  <a:schemeClr val="tx1"/>
                </a:solidFill>
                <a:latin typeface="+mn-lt"/>
                <a:ea typeface="+mn-ea"/>
                <a:cs typeface="+mn-cs"/>
              </a:rPr>
              <a:t>stopped:</a:t>
            </a:r>
            <a:r>
              <a:rPr lang="zh-CN" altLang="en-US" sz="1200" kern="1200" baseline="0" dirty="0" smtClean="0">
                <a:solidFill>
                  <a:schemeClr val="tx1"/>
                </a:solidFill>
                <a:latin typeface="+mn-lt"/>
                <a:ea typeface="+mn-ea"/>
                <a:cs typeface="+mn-cs"/>
              </a:rPr>
              <a:t>此时</a:t>
            </a:r>
            <a:r>
              <a:rPr lang="en-US" altLang="zh-CN" sz="1200" kern="1200" baseline="0" dirty="0" smtClean="0">
                <a:solidFill>
                  <a:schemeClr val="tx1"/>
                </a:solidFill>
                <a:latin typeface="+mn-lt"/>
                <a:ea typeface="+mn-ea"/>
                <a:cs typeface="+mn-cs"/>
              </a:rPr>
              <a:t>activity</a:t>
            </a:r>
            <a:r>
              <a:rPr lang="zh-CN" altLang="en-US" sz="1200" kern="1200" baseline="0" dirty="0" smtClean="0">
                <a:solidFill>
                  <a:schemeClr val="tx1"/>
                </a:solidFill>
                <a:latin typeface="+mn-lt"/>
                <a:ea typeface="+mn-ea"/>
                <a:cs typeface="+mn-cs"/>
              </a:rPr>
              <a:t>处于后台运行，对用户已经不可视，还是“活的</a:t>
            </a:r>
            <a:r>
              <a:rPr lang="en-US" altLang="zh-CN" sz="1200" kern="1200" baseline="0" dirty="0" smtClean="0">
                <a:solidFill>
                  <a:schemeClr val="tx1"/>
                </a:solidFill>
                <a:latin typeface="+mn-lt"/>
                <a:ea typeface="+mn-ea"/>
                <a:cs typeface="+mn-cs"/>
              </a:rPr>
              <a:t>alive”</a:t>
            </a:r>
            <a:r>
              <a:rPr lang="zh-CN" altLang="en-US" sz="1200" kern="1200" baseline="0" dirty="0" smtClean="0">
                <a:solidFill>
                  <a:schemeClr val="tx1"/>
                </a:solidFill>
                <a:latin typeface="+mn-lt"/>
                <a:ea typeface="+mn-ea"/>
                <a:cs typeface="+mn-cs"/>
              </a:rPr>
              <a:t>，驻留在内存中，但没有和窗口管理器保持联系。</a:t>
            </a:r>
            <a:endParaRPr lang="zh-CN" altLang="en-US" dirty="0"/>
          </a:p>
        </p:txBody>
      </p:sp>
      <p:sp>
        <p:nvSpPr>
          <p:cNvPr id="4" name="灯片编号占位符 3"/>
          <p:cNvSpPr>
            <a:spLocks noGrp="1"/>
          </p:cNvSpPr>
          <p:nvPr>
            <p:ph type="sldNum" sz="quarter" idx="10"/>
          </p:nvPr>
        </p:nvSpPr>
        <p:spPr/>
        <p:txBody>
          <a:bodyPr/>
          <a:lstStyle/>
          <a:p>
            <a:fld id="{E34EB3FC-11CE-4EAA-BE70-F1CB8A021B07}"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4EB3FC-11CE-4EAA-BE70-F1CB8A021B07}"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三个生命时间段</a:t>
            </a:r>
            <a:r>
              <a:rPr lang="en-US" altLang="zh-CN" b="1" dirty="0" smtClean="0"/>
              <a:t>lifetime</a:t>
            </a:r>
          </a:p>
          <a:p>
            <a:r>
              <a:rPr lang="en-US" altLang="zh-CN" dirty="0" smtClean="0"/>
              <a:t>entire lifetime  </a:t>
            </a:r>
            <a:r>
              <a:rPr lang="zh-CN" altLang="en-US" dirty="0" smtClean="0"/>
              <a:t>在</a:t>
            </a:r>
            <a:r>
              <a:rPr lang="en-US" altLang="zh-CN" dirty="0" err="1" smtClean="0"/>
              <a:t>oncreate</a:t>
            </a:r>
            <a:r>
              <a:rPr lang="en-US" altLang="zh-CN" dirty="0" smtClean="0"/>
              <a:t>()</a:t>
            </a:r>
            <a:r>
              <a:rPr lang="zh-CN" altLang="en-US" dirty="0" smtClean="0"/>
              <a:t>调用和</a:t>
            </a:r>
            <a:r>
              <a:rPr lang="en-US" altLang="zh-CN" dirty="0" err="1" smtClean="0"/>
              <a:t>ondestroy</a:t>
            </a:r>
            <a:r>
              <a:rPr lang="en-US" altLang="zh-CN" dirty="0" smtClean="0"/>
              <a:t>()</a:t>
            </a:r>
            <a:r>
              <a:rPr lang="zh-CN" altLang="en-US" dirty="0" smtClean="0"/>
              <a:t>调用之间，通常全局要用的资源在</a:t>
            </a:r>
            <a:r>
              <a:rPr lang="en-US" altLang="zh-CN" dirty="0" err="1" smtClean="0"/>
              <a:t>oncreate</a:t>
            </a:r>
            <a:r>
              <a:rPr lang="zh-CN" altLang="en-US" dirty="0" smtClean="0"/>
              <a:t>中被声明，定义，创建而在</a:t>
            </a:r>
            <a:r>
              <a:rPr lang="en-US" altLang="zh-CN" dirty="0" err="1" smtClean="0"/>
              <a:t>ondestroy</a:t>
            </a:r>
            <a:r>
              <a:rPr lang="zh-CN" altLang="en-US" dirty="0" smtClean="0"/>
              <a:t>中被收回。比如在</a:t>
            </a:r>
            <a:r>
              <a:rPr lang="en-US" altLang="zh-CN" dirty="0" err="1" smtClean="0"/>
              <a:t>oncreate</a:t>
            </a:r>
            <a:r>
              <a:rPr lang="zh-CN" altLang="en-US" dirty="0" smtClean="0"/>
              <a:t>中创建一个线程来从网络下载而在</a:t>
            </a:r>
            <a:r>
              <a:rPr lang="en-US" altLang="zh-CN" dirty="0" err="1" smtClean="0"/>
              <a:t>ondestroy</a:t>
            </a:r>
            <a:r>
              <a:rPr lang="zh-CN" altLang="en-US" dirty="0" smtClean="0"/>
              <a:t>中终止它。       </a:t>
            </a:r>
          </a:p>
          <a:p>
            <a:endParaRPr lang="zh-CN" altLang="en-US" dirty="0" smtClean="0"/>
          </a:p>
          <a:p>
            <a:r>
              <a:rPr lang="en-US" altLang="zh-CN" dirty="0" smtClean="0"/>
              <a:t>visible lifetime </a:t>
            </a:r>
            <a:r>
              <a:rPr lang="zh-CN" altLang="en-US" dirty="0" smtClean="0"/>
              <a:t>在</a:t>
            </a:r>
            <a:r>
              <a:rPr lang="en-US" altLang="zh-CN" dirty="0" err="1" smtClean="0"/>
              <a:t>onstart</a:t>
            </a:r>
            <a:r>
              <a:rPr lang="en-US" altLang="zh-CN" dirty="0" smtClean="0"/>
              <a:t>/</a:t>
            </a:r>
            <a:r>
              <a:rPr lang="en-US" altLang="zh-CN" dirty="0" err="1" smtClean="0"/>
              <a:t>onrestart</a:t>
            </a:r>
            <a:r>
              <a:rPr lang="zh-CN" altLang="en-US" dirty="0" smtClean="0"/>
              <a:t>和</a:t>
            </a:r>
            <a:r>
              <a:rPr lang="en-US" altLang="zh-CN" dirty="0" err="1" smtClean="0"/>
              <a:t>onstop</a:t>
            </a:r>
            <a:r>
              <a:rPr lang="zh-CN" altLang="en-US" dirty="0" smtClean="0"/>
              <a:t>被调用之间，</a:t>
            </a:r>
            <a:r>
              <a:rPr lang="en-US" altLang="zh-CN" dirty="0" smtClean="0"/>
              <a:t>activity</a:t>
            </a:r>
            <a:r>
              <a:rPr lang="zh-CN" altLang="en-US" dirty="0" smtClean="0"/>
              <a:t>对象在屏幕可视（包括部分可视化），且可以和用户互动（不一定是接受焦点）。当一个其他</a:t>
            </a:r>
            <a:r>
              <a:rPr lang="en-US" altLang="zh-CN" dirty="0" smtClean="0"/>
              <a:t>activity</a:t>
            </a:r>
            <a:r>
              <a:rPr lang="zh-CN" altLang="en-US" dirty="0" smtClean="0"/>
              <a:t>运行，本对象将处于</a:t>
            </a:r>
            <a:r>
              <a:rPr lang="en-US" altLang="zh-CN" dirty="0" smtClean="0"/>
              <a:t>stop</a:t>
            </a:r>
            <a:r>
              <a:rPr lang="zh-CN" altLang="en-US" dirty="0" smtClean="0"/>
              <a:t>状态，</a:t>
            </a:r>
            <a:r>
              <a:rPr lang="en-US" altLang="zh-CN" dirty="0" err="1" smtClean="0"/>
              <a:t>onstop</a:t>
            </a:r>
            <a:r>
              <a:rPr lang="zh-CN" altLang="en-US" dirty="0" smtClean="0"/>
              <a:t>就会别调用，在整个生命周期中，</a:t>
            </a:r>
            <a:r>
              <a:rPr lang="en-US" altLang="zh-CN" dirty="0" err="1" smtClean="0"/>
              <a:t>onstart</a:t>
            </a:r>
            <a:r>
              <a:rPr lang="zh-CN" altLang="en-US" dirty="0" smtClean="0"/>
              <a:t>和</a:t>
            </a:r>
            <a:r>
              <a:rPr lang="en-US" altLang="zh-CN" dirty="0" err="1" smtClean="0"/>
              <a:t>onstop</a:t>
            </a:r>
            <a:r>
              <a:rPr lang="zh-CN" altLang="en-US" dirty="0" smtClean="0"/>
              <a:t>可能被调用多次，对应着</a:t>
            </a:r>
            <a:r>
              <a:rPr lang="en-US" altLang="zh-CN" dirty="0" smtClean="0"/>
              <a:t>activity</a:t>
            </a:r>
            <a:r>
              <a:rPr lang="zh-CN" altLang="en-US" dirty="0" smtClean="0"/>
              <a:t>多次在可视和隐藏状态中转换。通常可以在</a:t>
            </a:r>
            <a:r>
              <a:rPr lang="en-US" altLang="zh-CN" dirty="0" err="1" smtClean="0"/>
              <a:t>onstart</a:t>
            </a:r>
            <a:r>
              <a:rPr lang="zh-CN" altLang="en-US" dirty="0" smtClean="0"/>
              <a:t>中注册一个</a:t>
            </a:r>
            <a:r>
              <a:rPr lang="en-US" altLang="zh-CN" dirty="0" err="1" smtClean="0"/>
              <a:t>broadcastreceiver</a:t>
            </a:r>
            <a:r>
              <a:rPr lang="zh-CN" altLang="en-US" dirty="0" smtClean="0"/>
              <a:t>用来监控影响</a:t>
            </a:r>
            <a:r>
              <a:rPr lang="en-US" altLang="zh-CN" dirty="0" smtClean="0"/>
              <a:t>UI</a:t>
            </a:r>
            <a:r>
              <a:rPr lang="zh-CN" altLang="en-US" dirty="0" smtClean="0"/>
              <a:t>的信息，在</a:t>
            </a:r>
            <a:r>
              <a:rPr lang="en-US" altLang="zh-CN" dirty="0" err="1" smtClean="0"/>
              <a:t>onstop</a:t>
            </a:r>
            <a:r>
              <a:rPr lang="zh-CN" altLang="en-US" dirty="0" smtClean="0"/>
              <a:t>中反注册之，因为隐藏状态下</a:t>
            </a:r>
            <a:r>
              <a:rPr lang="en-US" altLang="zh-CN" dirty="0" smtClean="0"/>
              <a:t>UI</a:t>
            </a:r>
            <a:r>
              <a:rPr lang="zh-CN" altLang="en-US" dirty="0" smtClean="0"/>
              <a:t>不可用，也不需要响应这些信息。</a:t>
            </a:r>
          </a:p>
          <a:p>
            <a:endParaRPr lang="zh-CN" altLang="en-US" dirty="0" smtClean="0"/>
          </a:p>
          <a:p>
            <a:r>
              <a:rPr lang="en-US" altLang="zh-CN" dirty="0" smtClean="0"/>
              <a:t>foreground lifetime </a:t>
            </a:r>
            <a:r>
              <a:rPr lang="zh-CN" altLang="en-US" dirty="0" smtClean="0"/>
              <a:t>在</a:t>
            </a:r>
            <a:r>
              <a:rPr lang="en-US" altLang="zh-CN" dirty="0" err="1" smtClean="0"/>
              <a:t>onresume</a:t>
            </a:r>
            <a:r>
              <a:rPr lang="zh-CN" altLang="en-US" dirty="0" smtClean="0"/>
              <a:t>和</a:t>
            </a:r>
            <a:r>
              <a:rPr lang="en-US" altLang="zh-CN" dirty="0" err="1" smtClean="0"/>
              <a:t>onpause</a:t>
            </a:r>
            <a:r>
              <a:rPr lang="zh-CN" altLang="en-US" dirty="0" smtClean="0"/>
              <a:t>被调用之间，此时</a:t>
            </a:r>
            <a:r>
              <a:rPr lang="en-US" altLang="zh-CN" dirty="0" smtClean="0"/>
              <a:t>activity</a:t>
            </a:r>
            <a:r>
              <a:rPr lang="zh-CN" altLang="en-US" dirty="0" smtClean="0"/>
              <a:t>处于屏幕前端运行，并拥有用户输入焦点。在实际应用中</a:t>
            </a:r>
            <a:r>
              <a:rPr lang="en-US" altLang="zh-CN" dirty="0" smtClean="0"/>
              <a:t>activity</a:t>
            </a:r>
            <a:r>
              <a:rPr lang="zh-CN" altLang="en-US" dirty="0" smtClean="0"/>
              <a:t>对象可能在</a:t>
            </a:r>
            <a:r>
              <a:rPr lang="en-US" altLang="zh-CN" dirty="0" smtClean="0"/>
              <a:t>resumed</a:t>
            </a:r>
            <a:r>
              <a:rPr lang="zh-CN" altLang="en-US" dirty="0" smtClean="0"/>
              <a:t>和</a:t>
            </a:r>
            <a:r>
              <a:rPr lang="en-US" altLang="zh-CN" dirty="0" smtClean="0"/>
              <a:t>paused</a:t>
            </a:r>
            <a:r>
              <a:rPr lang="zh-CN" altLang="en-US" dirty="0" smtClean="0"/>
              <a:t>状态间频繁转换，因此这两个调用中不要包含执行时间太长的操作。 </a:t>
            </a:r>
          </a:p>
          <a:p>
            <a:endParaRPr lang="en-US" altLang="zh-CN" sz="1200" b="1" kern="1200" baseline="0" dirty="0" smtClean="0">
              <a:solidFill>
                <a:schemeClr val="tx1"/>
              </a:solidFill>
              <a:latin typeface="+mn-lt"/>
              <a:ea typeface="+mn-ea"/>
              <a:cs typeface="+mn-cs"/>
            </a:endParaRPr>
          </a:p>
          <a:p>
            <a:r>
              <a:rPr lang="zh-CN" altLang="en-US" sz="1200" b="1" kern="1200" baseline="0" dirty="0" smtClean="0">
                <a:solidFill>
                  <a:schemeClr val="tx1"/>
                </a:solidFill>
                <a:latin typeface="+mn-lt"/>
                <a:ea typeface="+mn-ea"/>
                <a:cs typeface="+mn-cs"/>
              </a:rPr>
              <a:t>表中各方法后</a:t>
            </a:r>
            <a:r>
              <a:rPr lang="en-US" altLang="zh-CN" sz="1200" b="1" kern="1200" baseline="0" dirty="0" smtClean="0">
                <a:solidFill>
                  <a:schemeClr val="tx1"/>
                </a:solidFill>
                <a:latin typeface="+mn-lt"/>
                <a:ea typeface="+mn-ea"/>
                <a:cs typeface="+mn-cs"/>
              </a:rPr>
              <a:t>killable after</a:t>
            </a:r>
            <a:r>
              <a:rPr lang="zh-CN" altLang="en-US" sz="1200" b="1" kern="1200" baseline="0" dirty="0" smtClean="0">
                <a:solidFill>
                  <a:schemeClr val="tx1"/>
                </a:solidFill>
                <a:latin typeface="+mn-lt"/>
                <a:ea typeface="+mn-ea"/>
                <a:cs typeface="+mn-cs"/>
              </a:rPr>
              <a:t>栏的含义是：当该方法返回后系统是否可以立即杀死</a:t>
            </a:r>
            <a:r>
              <a:rPr lang="en-US" altLang="zh-CN" sz="1200" b="1" kern="1200" baseline="0" dirty="0" smtClean="0">
                <a:solidFill>
                  <a:schemeClr val="tx1"/>
                </a:solidFill>
                <a:latin typeface="+mn-lt"/>
                <a:ea typeface="+mn-ea"/>
                <a:cs typeface="+mn-cs"/>
              </a:rPr>
              <a:t>activity</a:t>
            </a:r>
            <a:r>
              <a:rPr lang="zh-CN" altLang="en-US" sz="1200" b="1" kern="1200" baseline="0" dirty="0" smtClean="0">
                <a:solidFill>
                  <a:schemeClr val="tx1"/>
                </a:solidFill>
                <a:latin typeface="+mn-lt"/>
                <a:ea typeface="+mn-ea"/>
                <a:cs typeface="+mn-cs"/>
              </a:rPr>
              <a:t>所在的进程且不会执行此</a:t>
            </a:r>
            <a:r>
              <a:rPr lang="en-US" altLang="zh-CN" sz="1200" b="1" kern="1200" baseline="0" dirty="0" smtClean="0">
                <a:solidFill>
                  <a:schemeClr val="tx1"/>
                </a:solidFill>
                <a:latin typeface="+mn-lt"/>
                <a:ea typeface="+mn-ea"/>
                <a:cs typeface="+mn-cs"/>
              </a:rPr>
              <a:t>activity</a:t>
            </a:r>
            <a:r>
              <a:rPr lang="zh-CN" altLang="en-US" sz="1200" b="1" kern="1200" baseline="0" dirty="0" smtClean="0">
                <a:solidFill>
                  <a:schemeClr val="tx1"/>
                </a:solidFill>
                <a:latin typeface="+mn-lt"/>
                <a:ea typeface="+mn-ea"/>
                <a:cs typeface="+mn-cs"/>
              </a:rPr>
              <a:t>的任何其他代码。比如，</a:t>
            </a:r>
            <a:r>
              <a:rPr lang="en-US" altLang="zh-CN" sz="1200" b="1" kern="1200" baseline="0" dirty="0" err="1" smtClean="0">
                <a:solidFill>
                  <a:schemeClr val="tx1"/>
                </a:solidFill>
                <a:latin typeface="+mn-lt"/>
                <a:ea typeface="+mn-ea"/>
                <a:cs typeface="+mn-cs"/>
              </a:rPr>
              <a:t>onpause</a:t>
            </a:r>
            <a:r>
              <a:rPr lang="zh-CN" altLang="en-US" sz="1200" b="1" kern="1200" baseline="0" dirty="0" smtClean="0">
                <a:solidFill>
                  <a:schemeClr val="tx1"/>
                </a:solidFill>
                <a:latin typeface="+mn-lt"/>
                <a:ea typeface="+mn-ea"/>
                <a:cs typeface="+mn-cs"/>
              </a:rPr>
              <a:t>被调用后，该进程就可以被系统杀死，从而</a:t>
            </a:r>
            <a:r>
              <a:rPr lang="en-US" altLang="zh-CN" sz="1200" b="1" kern="1200" baseline="0" dirty="0" err="1" smtClean="0">
                <a:solidFill>
                  <a:schemeClr val="tx1"/>
                </a:solidFill>
                <a:latin typeface="+mn-lt"/>
                <a:ea typeface="+mn-ea"/>
                <a:cs typeface="+mn-cs"/>
              </a:rPr>
              <a:t>onstop</a:t>
            </a:r>
            <a:r>
              <a:rPr lang="zh-CN" altLang="en-US" sz="1200" b="1" kern="1200" baseline="0" dirty="0" smtClean="0">
                <a:solidFill>
                  <a:schemeClr val="tx1"/>
                </a:solidFill>
                <a:latin typeface="+mn-lt"/>
                <a:ea typeface="+mn-ea"/>
                <a:cs typeface="+mn-cs"/>
              </a:rPr>
              <a:t>和</a:t>
            </a:r>
            <a:r>
              <a:rPr lang="en-US" altLang="zh-CN" sz="1200" b="1" kern="1200" baseline="0" dirty="0" err="1" smtClean="0">
                <a:solidFill>
                  <a:schemeClr val="tx1"/>
                </a:solidFill>
                <a:latin typeface="+mn-lt"/>
                <a:ea typeface="+mn-ea"/>
                <a:cs typeface="+mn-cs"/>
              </a:rPr>
              <a:t>ondestroy</a:t>
            </a:r>
            <a:r>
              <a:rPr lang="zh-CN" altLang="en-US" sz="1200" b="1" kern="1200" baseline="0" dirty="0" smtClean="0">
                <a:solidFill>
                  <a:schemeClr val="tx1"/>
                </a:solidFill>
                <a:latin typeface="+mn-lt"/>
                <a:ea typeface="+mn-ea"/>
                <a:cs typeface="+mn-cs"/>
              </a:rPr>
              <a:t>的代码就可能不被执行。换句话说，一个</a:t>
            </a:r>
            <a:r>
              <a:rPr lang="en-US" altLang="zh-CN" sz="1200" b="1" kern="1200" baseline="0" dirty="0" smtClean="0">
                <a:solidFill>
                  <a:schemeClr val="tx1"/>
                </a:solidFill>
                <a:latin typeface="+mn-lt"/>
                <a:ea typeface="+mn-ea"/>
                <a:cs typeface="+mn-cs"/>
              </a:rPr>
              <a:t>activity</a:t>
            </a:r>
            <a:r>
              <a:rPr lang="zh-CN" altLang="en-US" sz="1200" b="1" kern="1200" baseline="0" dirty="0" smtClean="0">
                <a:solidFill>
                  <a:schemeClr val="tx1"/>
                </a:solidFill>
                <a:latin typeface="+mn-lt"/>
                <a:ea typeface="+mn-ea"/>
                <a:cs typeface="+mn-cs"/>
              </a:rPr>
              <a:t>的所在进程被杀死前最能保证一定被执行的最后的代码就在</a:t>
            </a:r>
            <a:r>
              <a:rPr lang="en-US" altLang="zh-CN" sz="1200" b="1" kern="1200" baseline="0" dirty="0" err="1" smtClean="0">
                <a:solidFill>
                  <a:schemeClr val="tx1"/>
                </a:solidFill>
                <a:latin typeface="+mn-lt"/>
                <a:ea typeface="+mn-ea"/>
                <a:cs typeface="+mn-cs"/>
              </a:rPr>
              <a:t>onpause</a:t>
            </a:r>
            <a:r>
              <a:rPr lang="zh-CN" altLang="en-US" sz="1200" b="1" kern="1200" baseline="0" dirty="0" smtClean="0">
                <a:solidFill>
                  <a:schemeClr val="tx1"/>
                </a:solidFill>
                <a:latin typeface="+mn-lt"/>
                <a:ea typeface="+mn-ea"/>
                <a:cs typeface="+mn-cs"/>
              </a:rPr>
              <a:t>中。</a:t>
            </a:r>
          </a:p>
          <a:p>
            <a:r>
              <a:rPr lang="zh-CN" altLang="en-US" sz="1200" b="1" kern="1200" baseline="0" dirty="0" smtClean="0">
                <a:solidFill>
                  <a:schemeClr val="tx1"/>
                </a:solidFill>
                <a:latin typeface="+mn-lt"/>
                <a:ea typeface="+mn-ea"/>
                <a:cs typeface="+mn-cs"/>
              </a:rPr>
              <a:t>在</a:t>
            </a:r>
            <a:r>
              <a:rPr lang="en-US" altLang="zh-CN" sz="1200" b="1" kern="1200" baseline="0" dirty="0" err="1" smtClean="0">
                <a:solidFill>
                  <a:schemeClr val="tx1"/>
                </a:solidFill>
                <a:latin typeface="+mn-lt"/>
                <a:ea typeface="+mn-ea"/>
                <a:cs typeface="+mn-cs"/>
              </a:rPr>
              <a:t>onpause</a:t>
            </a:r>
            <a:r>
              <a:rPr lang="zh-CN" altLang="en-US" sz="1200" b="1" kern="1200" baseline="0" dirty="0" smtClean="0">
                <a:solidFill>
                  <a:schemeClr val="tx1"/>
                </a:solidFill>
                <a:latin typeface="+mn-lt"/>
                <a:ea typeface="+mn-ea"/>
                <a:cs typeface="+mn-cs"/>
              </a:rPr>
              <a:t>被调用并返回之后到</a:t>
            </a:r>
            <a:r>
              <a:rPr lang="en-US" altLang="zh-CN" sz="1200" b="1" kern="1200" baseline="0" dirty="0" err="1" smtClean="0">
                <a:solidFill>
                  <a:schemeClr val="tx1"/>
                </a:solidFill>
                <a:latin typeface="+mn-lt"/>
                <a:ea typeface="+mn-ea"/>
                <a:cs typeface="+mn-cs"/>
              </a:rPr>
              <a:t>onresume</a:t>
            </a:r>
            <a:r>
              <a:rPr lang="zh-CN" altLang="en-US" sz="1200" b="1" kern="1200" baseline="0" dirty="0" smtClean="0">
                <a:solidFill>
                  <a:schemeClr val="tx1"/>
                </a:solidFill>
                <a:latin typeface="+mn-lt"/>
                <a:ea typeface="+mn-ea"/>
                <a:cs typeface="+mn-cs"/>
              </a:rPr>
              <a:t>被调用之前，进程是可以被杀死的，但</a:t>
            </a:r>
            <a:r>
              <a:rPr lang="en-US" altLang="zh-CN" sz="1200" b="1" kern="1200" baseline="0" dirty="0" err="1" smtClean="0">
                <a:solidFill>
                  <a:schemeClr val="tx1"/>
                </a:solidFill>
                <a:latin typeface="+mn-lt"/>
                <a:ea typeface="+mn-ea"/>
                <a:cs typeface="+mn-cs"/>
              </a:rPr>
              <a:t>onresume</a:t>
            </a:r>
            <a:r>
              <a:rPr lang="zh-CN" altLang="en-US" sz="1200" b="1" kern="1200" baseline="0" dirty="0" smtClean="0">
                <a:solidFill>
                  <a:schemeClr val="tx1"/>
                </a:solidFill>
                <a:latin typeface="+mn-lt"/>
                <a:ea typeface="+mn-ea"/>
                <a:cs typeface="+mn-cs"/>
              </a:rPr>
              <a:t>被调用之后到</a:t>
            </a:r>
            <a:r>
              <a:rPr lang="en-US" altLang="zh-CN" sz="1200" b="1" kern="1200" baseline="0" dirty="0" err="1" smtClean="0">
                <a:solidFill>
                  <a:schemeClr val="tx1"/>
                </a:solidFill>
                <a:latin typeface="+mn-lt"/>
                <a:ea typeface="+mn-ea"/>
                <a:cs typeface="+mn-cs"/>
              </a:rPr>
              <a:t>onpause</a:t>
            </a:r>
            <a:r>
              <a:rPr lang="zh-CN" altLang="en-US" sz="1200" b="1" kern="1200" baseline="0" dirty="0" smtClean="0">
                <a:solidFill>
                  <a:schemeClr val="tx1"/>
                </a:solidFill>
                <a:latin typeface="+mn-lt"/>
                <a:ea typeface="+mn-ea"/>
                <a:cs typeface="+mn-cs"/>
              </a:rPr>
              <a:t>再次被调用并返回之后期间系统不能将进程杀死。（！！除非整个系统出现某种“异常”。这是多进程系统中，系统对</a:t>
            </a:r>
            <a:r>
              <a:rPr lang="en-US" altLang="zh-CN" sz="1200" b="1" kern="1200" baseline="0" dirty="0" smtClean="0">
                <a:solidFill>
                  <a:schemeClr val="tx1"/>
                </a:solidFill>
                <a:latin typeface="+mn-lt"/>
                <a:ea typeface="+mn-ea"/>
                <a:cs typeface="+mn-cs"/>
              </a:rPr>
              <a:t>activity</a:t>
            </a:r>
            <a:r>
              <a:rPr lang="zh-CN" altLang="en-US" sz="1200" b="1" kern="1200" baseline="0" dirty="0" smtClean="0">
                <a:solidFill>
                  <a:schemeClr val="tx1"/>
                </a:solidFill>
                <a:latin typeface="+mn-lt"/>
                <a:ea typeface="+mn-ea"/>
                <a:cs typeface="+mn-cs"/>
              </a:rPr>
              <a:t>运行的一种同步保护机制。）</a:t>
            </a:r>
            <a:endParaRPr lang="zh-CN" altLang="en-US" dirty="0"/>
          </a:p>
        </p:txBody>
      </p:sp>
      <p:sp>
        <p:nvSpPr>
          <p:cNvPr id="4" name="灯片编号占位符 3"/>
          <p:cNvSpPr>
            <a:spLocks noGrp="1"/>
          </p:cNvSpPr>
          <p:nvPr>
            <p:ph type="sldNum" sz="quarter" idx="10"/>
          </p:nvPr>
        </p:nvSpPr>
        <p:spPr/>
        <p:txBody>
          <a:bodyPr/>
          <a:lstStyle/>
          <a:p>
            <a:fld id="{E34EB3FC-11CE-4EAA-BE70-F1CB8A021B07}"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baseline="0" dirty="0" smtClean="0">
                <a:solidFill>
                  <a:schemeClr val="tx1"/>
                </a:solidFill>
                <a:latin typeface="+mn-lt"/>
                <a:ea typeface="+mn-ea"/>
                <a:cs typeface="+mn-cs"/>
              </a:rPr>
              <a:t>activities</a:t>
            </a:r>
            <a:r>
              <a:rPr lang="zh-CN" altLang="en-US" sz="1200" b="1" kern="1200" baseline="0" dirty="0" smtClean="0">
                <a:solidFill>
                  <a:schemeClr val="tx1"/>
                </a:solidFill>
                <a:latin typeface="+mn-lt"/>
                <a:ea typeface="+mn-ea"/>
                <a:cs typeface="+mn-cs"/>
              </a:rPr>
              <a:t>之间回调函数的执行顺序</a:t>
            </a:r>
          </a:p>
          <a:p>
            <a:r>
              <a:rPr lang="zh-CN" altLang="en-US" sz="1200" kern="1200" baseline="0" dirty="0" smtClean="0">
                <a:solidFill>
                  <a:schemeClr val="tx1"/>
                </a:solidFill>
                <a:latin typeface="+mn-lt"/>
                <a:ea typeface="+mn-ea"/>
                <a:cs typeface="+mn-cs"/>
              </a:rPr>
              <a:t>对于一个应用中的</a:t>
            </a:r>
            <a:r>
              <a:rPr lang="en-US" altLang="zh-CN" sz="1200" kern="1200" baseline="0" dirty="0" smtClean="0">
                <a:solidFill>
                  <a:schemeClr val="tx1"/>
                </a:solidFill>
                <a:latin typeface="+mn-lt"/>
                <a:ea typeface="+mn-ea"/>
                <a:cs typeface="+mn-cs"/>
              </a:rPr>
              <a:t>activities</a:t>
            </a:r>
            <a:r>
              <a:rPr lang="zh-CN" altLang="en-US" sz="1200" kern="1200" baseline="0" dirty="0" smtClean="0">
                <a:solidFill>
                  <a:schemeClr val="tx1"/>
                </a:solidFill>
                <a:latin typeface="+mn-lt"/>
                <a:ea typeface="+mn-ea"/>
                <a:cs typeface="+mn-cs"/>
              </a:rPr>
              <a:t>，它们共享一个进程，有可能有共享数据要保存到磁盘，因此了解它们彼此调用过程中各自回调函数的执行顺序是十分重要的。例如：</a:t>
            </a:r>
            <a:r>
              <a:rPr lang="en-US" altLang="zh-CN" sz="1200" kern="1200" baseline="0" dirty="0" smtClean="0">
                <a:solidFill>
                  <a:schemeClr val="tx1"/>
                </a:solidFill>
                <a:latin typeface="+mn-lt"/>
                <a:ea typeface="+mn-ea"/>
                <a:cs typeface="+mn-cs"/>
              </a:rPr>
              <a:t>activity A</a:t>
            </a:r>
            <a:r>
              <a:rPr lang="zh-CN" altLang="en-US" sz="1200" kern="1200" baseline="0" dirty="0" smtClean="0">
                <a:solidFill>
                  <a:schemeClr val="tx1"/>
                </a:solidFill>
                <a:latin typeface="+mn-lt"/>
                <a:ea typeface="+mn-ea"/>
                <a:cs typeface="+mn-cs"/>
              </a:rPr>
              <a:t>中启动</a:t>
            </a:r>
            <a:r>
              <a:rPr lang="en-US" altLang="zh-CN" sz="1200" kern="1200" baseline="0" dirty="0" smtClean="0">
                <a:solidFill>
                  <a:schemeClr val="tx1"/>
                </a:solidFill>
                <a:latin typeface="+mn-lt"/>
                <a:ea typeface="+mn-ea"/>
                <a:cs typeface="+mn-cs"/>
              </a:rPr>
              <a:t>Activity B</a:t>
            </a:r>
            <a:r>
              <a:rPr lang="zh-CN" altLang="en-US" sz="1200" kern="1200" baseline="0" dirty="0" smtClean="0">
                <a:solidFill>
                  <a:schemeClr val="tx1"/>
                </a:solidFill>
                <a:latin typeface="+mn-lt"/>
                <a:ea typeface="+mn-ea"/>
                <a:cs typeface="+mn-cs"/>
              </a:rPr>
              <a:t>，顺序如下：</a:t>
            </a:r>
          </a:p>
          <a:p>
            <a:r>
              <a:rPr lang="en-US" altLang="zh-CN" sz="1200" kern="1200" baseline="0" dirty="0" smtClean="0">
                <a:solidFill>
                  <a:schemeClr val="tx1"/>
                </a:solidFill>
                <a:latin typeface="+mn-lt"/>
                <a:ea typeface="+mn-ea"/>
                <a:cs typeface="+mn-cs"/>
              </a:rPr>
              <a:t>    Activity A's </a:t>
            </a:r>
            <a:r>
              <a:rPr lang="en-US" altLang="zh-CN" sz="1200" kern="1200" baseline="0" dirty="0" err="1" smtClean="0">
                <a:solidFill>
                  <a:schemeClr val="tx1"/>
                </a:solidFill>
                <a:latin typeface="+mn-lt"/>
                <a:ea typeface="+mn-ea"/>
                <a:cs typeface="+mn-cs"/>
              </a:rPr>
              <a:t>onPause</a:t>
            </a:r>
            <a:r>
              <a:rPr lang="en-US" altLang="zh-CN" sz="1200" kern="1200" baseline="0" dirty="0" smtClean="0">
                <a:solidFill>
                  <a:schemeClr val="tx1"/>
                </a:solidFill>
                <a:latin typeface="+mn-lt"/>
                <a:ea typeface="+mn-ea"/>
                <a:cs typeface="+mn-cs"/>
              </a:rPr>
              <a:t>() method executes.</a:t>
            </a:r>
          </a:p>
          <a:p>
            <a:r>
              <a:rPr lang="en-US" altLang="zh-CN" sz="1200" kern="1200" baseline="0" dirty="0" smtClean="0">
                <a:solidFill>
                  <a:schemeClr val="tx1"/>
                </a:solidFill>
                <a:latin typeface="+mn-lt"/>
                <a:ea typeface="+mn-ea"/>
                <a:cs typeface="+mn-cs"/>
              </a:rPr>
              <a:t>    Activity B's </a:t>
            </a:r>
            <a:r>
              <a:rPr lang="en-US" altLang="zh-CN" sz="1200" kern="1200" baseline="0" dirty="0" err="1" smtClean="0">
                <a:solidFill>
                  <a:schemeClr val="tx1"/>
                </a:solidFill>
                <a:latin typeface="+mn-lt"/>
                <a:ea typeface="+mn-ea"/>
                <a:cs typeface="+mn-cs"/>
              </a:rPr>
              <a:t>onCreate</a:t>
            </a:r>
            <a:r>
              <a:rPr lang="en-US" altLang="zh-CN"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onStart</a:t>
            </a:r>
            <a:r>
              <a:rPr lang="en-US" altLang="zh-CN" sz="1200" kern="1200" baseline="0" dirty="0" smtClean="0">
                <a:solidFill>
                  <a:schemeClr val="tx1"/>
                </a:solidFill>
                <a:latin typeface="+mn-lt"/>
                <a:ea typeface="+mn-ea"/>
                <a:cs typeface="+mn-cs"/>
              </a:rPr>
              <a:t>(), and </a:t>
            </a:r>
            <a:r>
              <a:rPr lang="en-US" altLang="zh-CN" sz="1200" kern="1200" baseline="0" dirty="0" err="1" smtClean="0">
                <a:solidFill>
                  <a:schemeClr val="tx1"/>
                </a:solidFill>
                <a:latin typeface="+mn-lt"/>
                <a:ea typeface="+mn-ea"/>
                <a:cs typeface="+mn-cs"/>
              </a:rPr>
              <a:t>onResume</a:t>
            </a:r>
            <a:r>
              <a:rPr lang="en-US" altLang="zh-CN" sz="1200" kern="1200" baseline="0" dirty="0" smtClean="0">
                <a:solidFill>
                  <a:schemeClr val="tx1"/>
                </a:solidFill>
                <a:latin typeface="+mn-lt"/>
                <a:ea typeface="+mn-ea"/>
                <a:cs typeface="+mn-cs"/>
              </a:rPr>
              <a:t>() methods execute in sequence. (Activity B now has user focus.)</a:t>
            </a:r>
          </a:p>
          <a:p>
            <a:r>
              <a:rPr lang="en-US" altLang="zh-CN" sz="1200" kern="1200" baseline="0" dirty="0" smtClean="0">
                <a:solidFill>
                  <a:schemeClr val="tx1"/>
                </a:solidFill>
                <a:latin typeface="+mn-lt"/>
                <a:ea typeface="+mn-ea"/>
                <a:cs typeface="+mn-cs"/>
              </a:rPr>
              <a:t>    Then, if Activity A is no longer visible on screen, its </a:t>
            </a:r>
            <a:r>
              <a:rPr lang="en-US" altLang="zh-CN" sz="1200" kern="1200" baseline="0" dirty="0" err="1" smtClean="0">
                <a:solidFill>
                  <a:schemeClr val="tx1"/>
                </a:solidFill>
                <a:latin typeface="+mn-lt"/>
                <a:ea typeface="+mn-ea"/>
                <a:cs typeface="+mn-cs"/>
              </a:rPr>
              <a:t>onStop</a:t>
            </a:r>
            <a:r>
              <a:rPr lang="en-US" altLang="zh-CN" sz="1200" kern="1200" baseline="0" dirty="0" smtClean="0">
                <a:solidFill>
                  <a:schemeClr val="tx1"/>
                </a:solidFill>
                <a:latin typeface="+mn-lt"/>
                <a:ea typeface="+mn-ea"/>
                <a:cs typeface="+mn-cs"/>
              </a:rPr>
              <a:t>() method executes.</a:t>
            </a:r>
          </a:p>
          <a:p>
            <a:r>
              <a:rPr lang="en-US" altLang="zh-CN" sz="1200" kern="1200" baseline="0" dirty="0" smtClean="0">
                <a:solidFill>
                  <a:schemeClr val="tx1"/>
                </a:solidFill>
                <a:latin typeface="+mn-lt"/>
                <a:ea typeface="+mn-ea"/>
                <a:cs typeface="+mn-cs"/>
              </a:rPr>
              <a:t>This predictable sequence of lifecycle callbacks allows you to manage the transition of information from one activity to another. For example, if you must write to a database when the first activity stops so that the following activity can read it, then you should write to the database during </a:t>
            </a:r>
            <a:r>
              <a:rPr lang="en-US" altLang="zh-CN" sz="1200" kern="1200" baseline="0" dirty="0" err="1" smtClean="0">
                <a:solidFill>
                  <a:schemeClr val="tx1"/>
                </a:solidFill>
                <a:latin typeface="+mn-lt"/>
                <a:ea typeface="+mn-ea"/>
                <a:cs typeface="+mn-cs"/>
              </a:rPr>
              <a:t>onPause</a:t>
            </a:r>
            <a:r>
              <a:rPr lang="en-US" altLang="zh-CN" sz="1200" kern="1200" baseline="0" dirty="0" smtClean="0">
                <a:solidFill>
                  <a:schemeClr val="tx1"/>
                </a:solidFill>
                <a:latin typeface="+mn-lt"/>
                <a:ea typeface="+mn-ea"/>
                <a:cs typeface="+mn-cs"/>
              </a:rPr>
              <a:t>() instead of during </a:t>
            </a:r>
            <a:r>
              <a:rPr lang="en-US" altLang="zh-CN" sz="1200" kern="1200" baseline="0" dirty="0" err="1" smtClean="0">
                <a:solidFill>
                  <a:schemeClr val="tx1"/>
                </a:solidFill>
                <a:latin typeface="+mn-lt"/>
                <a:ea typeface="+mn-ea"/>
                <a:cs typeface="+mn-cs"/>
              </a:rPr>
              <a:t>onStop</a:t>
            </a:r>
            <a:r>
              <a:rPr lang="en-US" altLang="zh-CN" sz="1200"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34EB3FC-11CE-4EAA-BE70-F1CB8A021B07}"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75BA3C00-A0EA-4F3D-89CD-16B39C5F475C}" type="datetime1">
              <a:rPr lang="zh-CN" altLang="en-US" smtClean="0"/>
              <a:pPr/>
              <a:t>2015/12/9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F74696A-C691-4CDC-9FFF-7AED1638B2B2}" type="datetime1">
              <a:rPr lang="zh-CN" altLang="en-US" smtClean="0"/>
              <a:pPr/>
              <a:t>2015/12/9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F269C99-FB96-4E71-8AB6-7F13B8A2631B}" type="datetime1">
              <a:rPr lang="zh-CN" altLang="en-US" smtClean="0"/>
              <a:pPr/>
              <a:t>2015/12/9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8FB4AFA6-E54C-40B0-981D-232F4A3ECF89}" type="datetime1">
              <a:rPr lang="zh-CN" altLang="en-US" smtClean="0"/>
              <a:pPr/>
              <a:t>2015/12/9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298ED15-ED15-4722-9D48-FEE7C23580B6}" type="datetime1">
              <a:rPr lang="zh-CN" altLang="en-US" smtClean="0"/>
              <a:pPr/>
              <a:t>2015/12/9</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118C1EB-63EF-4EB2-BC6E-C8AE41F47E2B}" type="datetime1">
              <a:rPr lang="zh-CN" altLang="en-US" smtClean="0"/>
              <a:pPr/>
              <a:t>2015/12/9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608F686D-1084-45E2-8E95-8E6DCB67931F}" type="datetime1">
              <a:rPr lang="zh-CN" altLang="en-US" smtClean="0"/>
              <a:pPr/>
              <a:t>2015/12/9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6E6F670-D8F9-4A59-9E9B-C36BF67C9C88}" type="datetime1">
              <a:rPr lang="zh-CN" altLang="en-US" smtClean="0"/>
              <a:pPr/>
              <a:t>2015/12/9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44DFA4-DB3D-4775-B035-AF4DF87C7D36}" type="datetime1">
              <a:rPr lang="zh-CN" altLang="en-US" smtClean="0"/>
              <a:pPr/>
              <a:t>2015/12/9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F32F596-DB49-4DBF-91B9-B6AEF7CA7E21}" type="datetime1">
              <a:rPr lang="zh-CN" altLang="en-US" smtClean="0"/>
              <a:pPr/>
              <a:t>2015/12/9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6774CCC7-A4F6-41FB-9BFA-85E558F7B023}" type="datetime1">
              <a:rPr lang="zh-CN" altLang="en-US" smtClean="0"/>
              <a:pPr/>
              <a:t>2015/12/9</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050C1A3-603E-4621-84CE-FE1501541A74}" type="datetime1">
              <a:rPr lang="zh-CN" altLang="en-US" smtClean="0"/>
              <a:pPr/>
              <a:t>2015/12/9</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manifest/activity-element.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developer.android.com/reference/android/preference/Preference.html" TargetMode="External"/><Relationship Id="rId3" Type="http://schemas.openxmlformats.org/officeDocument/2006/relationships/hyperlink" Target="http://developer.android.com/reference/android/app/Activity.html" TargetMode="External"/><Relationship Id="rId7" Type="http://schemas.openxmlformats.org/officeDocument/2006/relationships/hyperlink" Target="http://developer.android.com/reference/android/preference/PreferenceFragment.html" TargetMode="External"/><Relationship Id="rId2" Type="http://schemas.openxmlformats.org/officeDocument/2006/relationships/hyperlink" Target="http://developer.android.com/reference/android/app/DialogFragment.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app/ListActivity.html" TargetMode="External"/><Relationship Id="rId5" Type="http://schemas.openxmlformats.org/officeDocument/2006/relationships/hyperlink" Target="http://developer.android.com/reference/android/widget/SimpleCursorAdapter.html" TargetMode="External"/><Relationship Id="rId4" Type="http://schemas.openxmlformats.org/officeDocument/2006/relationships/hyperlink" Target="http://developer.android.com/reference/android/app/ListFragment.html" TargetMode="External"/><Relationship Id="rId9" Type="http://schemas.openxmlformats.org/officeDocument/2006/relationships/hyperlink" Target="http://developer.android.com/reference/android/preference/PreferenceActivity.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android.com/reference/android/app/FragmentManager.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2" name="标题 1"/>
          <p:cNvSpPr>
            <a:spLocks noGrp="1"/>
          </p:cNvSpPr>
          <p:nvPr>
            <p:ph type="ctrTitle"/>
          </p:nvPr>
        </p:nvSpPr>
        <p:spPr/>
        <p:txBody>
          <a:bodyPr/>
          <a:lstStyle/>
          <a:p>
            <a:r>
              <a:rPr lang="en-US" altLang="zh-CN" i="1" dirty="0" smtClean="0"/>
              <a:t>Activity</a:t>
            </a:r>
            <a:r>
              <a:rPr lang="zh-CN" altLang="en-US" i="1" dirty="0" smtClean="0"/>
              <a:t>和</a:t>
            </a:r>
            <a:r>
              <a:rPr lang="en-US" altLang="zh-CN" i="1" dirty="0" smtClean="0"/>
              <a:t>Fragment</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a:t>
            </a:r>
            <a:r>
              <a:rPr lang="zh-CN" altLang="en-US" dirty="0" smtClean="0"/>
              <a:t>公共变量</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内容占位符 3"/>
          <p:cNvSpPr>
            <a:spLocks noGrp="1"/>
          </p:cNvSpPr>
          <p:nvPr>
            <p:ph sz="quarter" idx="1"/>
          </p:nvPr>
        </p:nvSpPr>
        <p:spPr/>
        <p:txBody>
          <a:bodyPr>
            <a:normAutofit fontScale="70000" lnSpcReduction="20000"/>
          </a:bodyPr>
          <a:lstStyle/>
          <a:p>
            <a:r>
              <a:rPr lang="en-US" altLang="zh-CN" b="1" dirty="0" smtClean="0"/>
              <a:t>public class </a:t>
            </a:r>
            <a:r>
              <a:rPr lang="en-US" altLang="zh-CN" dirty="0" err="1" smtClean="0"/>
              <a:t>MyApplication</a:t>
            </a:r>
            <a:r>
              <a:rPr lang="en-US" altLang="zh-CN" dirty="0" smtClean="0"/>
              <a:t> </a:t>
            </a:r>
            <a:r>
              <a:rPr lang="en-US" altLang="zh-CN" b="1" dirty="0" smtClean="0"/>
              <a:t>extends </a:t>
            </a:r>
            <a:r>
              <a:rPr lang="en-US" altLang="zh-CN" dirty="0" smtClean="0"/>
              <a:t>Application {</a:t>
            </a:r>
            <a:br>
              <a:rPr lang="en-US" altLang="zh-CN" dirty="0" smtClean="0"/>
            </a:br>
            <a:r>
              <a:rPr lang="en-US" altLang="zh-CN" dirty="0" smtClean="0"/>
              <a:t>     </a:t>
            </a:r>
            <a:r>
              <a:rPr lang="en-US" altLang="zh-CN" b="1" dirty="0" smtClean="0"/>
              <a:t>private </a:t>
            </a:r>
            <a:r>
              <a:rPr lang="en-US" altLang="zh-CN" dirty="0" smtClean="0"/>
              <a:t>String </a:t>
            </a:r>
            <a:r>
              <a:rPr lang="en-US" altLang="zh-CN" b="1" dirty="0" smtClean="0"/>
              <a:t>name</a:t>
            </a:r>
            <a:r>
              <a:rPr lang="en-US" altLang="zh-CN" dirty="0" smtClean="0"/>
              <a:t>;</a:t>
            </a:r>
            <a:br>
              <a:rPr lang="en-US" altLang="zh-CN" dirty="0" smtClean="0"/>
            </a:br>
            <a:r>
              <a:rPr lang="en-US" altLang="zh-CN" dirty="0" smtClean="0"/>
              <a:t>    </a:t>
            </a:r>
            <a:r>
              <a:rPr lang="en-US" altLang="zh-CN" b="1" dirty="0" smtClean="0"/>
              <a:t>private </a:t>
            </a:r>
            <a:r>
              <a:rPr lang="en-US" altLang="zh-CN" b="1" dirty="0" err="1" smtClean="0"/>
              <a:t>int</a:t>
            </a:r>
            <a:r>
              <a:rPr lang="en-US" altLang="zh-CN" b="1" dirty="0" smtClean="0"/>
              <a:t> age</a:t>
            </a:r>
            <a:r>
              <a:rPr lang="en-US" altLang="zh-CN" dirty="0" smtClean="0"/>
              <a:t>;</a:t>
            </a:r>
            <a:br>
              <a:rPr lang="en-US" altLang="zh-CN" dirty="0" smtClean="0"/>
            </a:br>
            <a:r>
              <a:rPr lang="en-US" altLang="zh-CN" dirty="0" smtClean="0"/>
              <a:t>    </a:t>
            </a:r>
            <a:r>
              <a:rPr lang="en-US" altLang="zh-CN" b="1" dirty="0" smtClean="0"/>
              <a:t>private  </a:t>
            </a:r>
            <a:r>
              <a:rPr lang="en-US" altLang="zh-CN" b="1" dirty="0" err="1" smtClean="0"/>
              <a:t>boolean</a:t>
            </a:r>
            <a:r>
              <a:rPr lang="en-US" altLang="zh-CN" b="1" dirty="0" smtClean="0"/>
              <a:t> pass</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b="1" dirty="0" smtClean="0"/>
              <a:t>public </a:t>
            </a:r>
            <a:r>
              <a:rPr lang="en-US" altLang="zh-CN" dirty="0" smtClean="0"/>
              <a:t>String </a:t>
            </a:r>
            <a:r>
              <a:rPr lang="en-US" altLang="zh-CN" dirty="0" err="1" smtClean="0"/>
              <a:t>getName</a:t>
            </a:r>
            <a:r>
              <a:rPr lang="en-US" altLang="zh-CN" dirty="0" smtClean="0"/>
              <a:t>(){</a:t>
            </a:r>
            <a:br>
              <a:rPr lang="en-US" altLang="zh-CN" dirty="0" smtClean="0"/>
            </a:br>
            <a:r>
              <a:rPr lang="en-US" altLang="zh-CN" dirty="0" smtClean="0"/>
              <a:t>        </a:t>
            </a:r>
            <a:r>
              <a:rPr lang="en-US" altLang="zh-CN" b="1" dirty="0" smtClean="0"/>
              <a:t>return  name</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b="1" dirty="0" smtClean="0"/>
              <a:t>public void </a:t>
            </a:r>
            <a:r>
              <a:rPr lang="en-US" altLang="zh-CN" dirty="0" err="1" smtClean="0"/>
              <a:t>setName</a:t>
            </a:r>
            <a:r>
              <a:rPr lang="en-US" altLang="zh-CN" dirty="0" smtClean="0"/>
              <a:t>(String name){</a:t>
            </a:r>
            <a:br>
              <a:rPr lang="en-US" altLang="zh-CN" dirty="0" smtClean="0"/>
            </a:br>
            <a:r>
              <a:rPr lang="en-US" altLang="zh-CN" dirty="0" smtClean="0"/>
              <a:t>        </a:t>
            </a:r>
            <a:r>
              <a:rPr lang="en-US" altLang="zh-CN" b="1" dirty="0" smtClean="0"/>
              <a:t>this</a:t>
            </a:r>
            <a:r>
              <a:rPr lang="en-US" altLang="zh-CN" dirty="0" smtClean="0"/>
              <a:t>.</a:t>
            </a:r>
            <a:r>
              <a:rPr lang="en-US" altLang="zh-CN" b="1" dirty="0" smtClean="0"/>
              <a:t>name</a:t>
            </a:r>
            <a:r>
              <a:rPr lang="en-US" altLang="zh-CN" dirty="0" smtClean="0"/>
              <a:t>=name;</a:t>
            </a:r>
            <a:br>
              <a:rPr lang="en-US" altLang="zh-CN" dirty="0" smtClean="0"/>
            </a:br>
            <a:r>
              <a:rPr lang="en-US" altLang="zh-CN" dirty="0" smtClean="0"/>
              <a:t>    }</a:t>
            </a:r>
            <a:br>
              <a:rPr lang="en-US" altLang="zh-CN" dirty="0" smtClean="0"/>
            </a:br>
            <a:r>
              <a:rPr lang="en-US" altLang="zh-CN" dirty="0" smtClean="0"/>
              <a:t>}</a:t>
            </a:r>
          </a:p>
          <a:p>
            <a:endParaRPr lang="en-US" altLang="zh-CN" dirty="0" smtClean="0"/>
          </a:p>
          <a:p>
            <a:r>
              <a:rPr lang="en-US" altLang="zh-CN" dirty="0" smtClean="0"/>
              <a:t>&lt;</a:t>
            </a:r>
            <a:r>
              <a:rPr lang="en-US" altLang="zh-CN" b="1" dirty="0" smtClean="0"/>
              <a:t>application</a:t>
            </a:r>
            <a:br>
              <a:rPr lang="en-US" altLang="zh-CN" b="1" dirty="0" smtClean="0"/>
            </a:br>
            <a:r>
              <a:rPr lang="en-US" altLang="zh-CN" b="1" dirty="0" smtClean="0"/>
              <a:t>    </a:t>
            </a:r>
            <a:r>
              <a:rPr lang="en-US" altLang="zh-CN" b="1" dirty="0" err="1" smtClean="0"/>
              <a:t>android:name</a:t>
            </a:r>
            <a:r>
              <a:rPr lang="en-US" altLang="zh-CN" b="1" dirty="0" smtClean="0"/>
              <a:t>=".</a:t>
            </a:r>
            <a:r>
              <a:rPr lang="en-US" altLang="zh-CN" b="1" dirty="0" err="1" smtClean="0"/>
              <a:t>MyApplication</a:t>
            </a:r>
            <a:r>
              <a:rPr lang="en-US" altLang="zh-CN" b="1" dirty="0" smtClean="0"/>
              <a:t>“</a:t>
            </a:r>
          </a:p>
          <a:p>
            <a:endParaRPr lang="en-US" altLang="zh-CN" b="1" dirty="0" smtClean="0"/>
          </a:p>
          <a:p>
            <a:r>
              <a:rPr lang="en-US" altLang="zh-CN" dirty="0" err="1" smtClean="0"/>
              <a:t>MyApplication</a:t>
            </a:r>
            <a:r>
              <a:rPr lang="en-US" altLang="zh-CN" dirty="0" smtClean="0"/>
              <a:t> ma=(</a:t>
            </a:r>
            <a:r>
              <a:rPr lang="en-US" altLang="zh-CN" dirty="0" err="1" smtClean="0"/>
              <a:t>MyApplication</a:t>
            </a:r>
            <a:r>
              <a:rPr lang="en-US" altLang="zh-CN" dirty="0" smtClean="0"/>
              <a:t>)</a:t>
            </a:r>
            <a:r>
              <a:rPr lang="en-US" altLang="zh-CN" dirty="0" err="1" smtClean="0"/>
              <a:t>getApplication</a:t>
            </a:r>
            <a:r>
              <a:rPr lang="en-US" altLang="zh-CN" dirty="0" smtClean="0"/>
              <a:t>();</a:t>
            </a:r>
            <a:br>
              <a:rPr lang="en-US" altLang="zh-CN" dirty="0" smtClean="0"/>
            </a:br>
            <a:r>
              <a:rPr lang="en-US" altLang="zh-CN" dirty="0" err="1" smtClean="0"/>
              <a:t>intent.putExtra</a:t>
            </a:r>
            <a:r>
              <a:rPr lang="en-US" altLang="zh-CN" dirty="0" smtClean="0"/>
              <a:t>(</a:t>
            </a:r>
            <a:r>
              <a:rPr lang="en-US" altLang="zh-CN" b="1" dirty="0" smtClean="0"/>
              <a:t>"name"</a:t>
            </a:r>
            <a:r>
              <a:rPr lang="en-US" altLang="zh-CN" dirty="0" smtClean="0"/>
              <a:t>, </a:t>
            </a:r>
            <a:r>
              <a:rPr lang="en-US" altLang="zh-CN" dirty="0" err="1" smtClean="0"/>
              <a:t>ma.getName</a:t>
            </a:r>
            <a:r>
              <a:rPr lang="en-US" altLang="zh-CN" dirty="0" smtClean="0"/>
              <a:t>());  </a:t>
            </a:r>
            <a:r>
              <a:rPr lang="en-US" altLang="zh-CN" i="1" dirty="0" smtClean="0"/>
              <a:t>//</a:t>
            </a:r>
            <a:r>
              <a:rPr lang="en-US" altLang="zh-CN" i="1" dirty="0" err="1" smtClean="0"/>
              <a:t>putExtra</a:t>
            </a:r>
            <a:r>
              <a:rPr lang="en-US" altLang="zh-CN" i="1" dirty="0" smtClean="0"/>
              <a:t>(</a:t>
            </a:r>
            <a:r>
              <a:rPr lang="en-US" altLang="zh-CN" i="1" dirty="0" err="1" smtClean="0"/>
              <a:t>String,String</a:t>
            </a:r>
            <a:r>
              <a:rPr lang="en-US" altLang="zh-CN" i="1" dirty="0" smtClean="0"/>
              <a:t>)</a:t>
            </a:r>
            <a:endParaRPr lang="en-US" altLang="zh-CN" b="1" dirty="0" smtClean="0"/>
          </a:p>
          <a:p>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n-ea"/>
              </a:rPr>
              <a:t>startActivityForResult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3" name="内容占位符 2"/>
          <p:cNvSpPr>
            <a:spLocks noGrp="1"/>
          </p:cNvSpPr>
          <p:nvPr>
            <p:ph sz="quarter" idx="1"/>
          </p:nvPr>
        </p:nvSpPr>
        <p:spPr/>
        <p:txBody>
          <a:bodyPr/>
          <a:lstStyle/>
          <a:p>
            <a:pPr marL="274320" lvl="1" indent="-274320">
              <a:spcBef>
                <a:spcPts val="580"/>
              </a:spcBef>
              <a:buClr>
                <a:schemeClr val="accent1"/>
              </a:buClr>
            </a:pPr>
            <a:r>
              <a:rPr lang="en-US" altLang="zh-CN" dirty="0" err="1" smtClean="0">
                <a:latin typeface="+mn-ea"/>
              </a:rPr>
              <a:t>startActivityForResult</a:t>
            </a:r>
            <a:r>
              <a:rPr lang="en-US" altLang="zh-CN" dirty="0" smtClean="0">
                <a:latin typeface="+mn-ea"/>
              </a:rPr>
              <a:t>()</a:t>
            </a:r>
          </a:p>
          <a:p>
            <a:pPr marL="274320" lvl="1" indent="-274320">
              <a:spcBef>
                <a:spcPts val="580"/>
              </a:spcBef>
              <a:buClr>
                <a:schemeClr val="accent1"/>
              </a:buClr>
            </a:pPr>
            <a:endParaRPr lang="en-US" altLang="zh-CN" b="1" dirty="0" smtClean="0"/>
          </a:p>
          <a:p>
            <a:pPr marL="274320" lvl="1" indent="-274320">
              <a:spcBef>
                <a:spcPts val="580"/>
              </a:spcBef>
              <a:buClr>
                <a:schemeClr val="accent1"/>
              </a:buClr>
            </a:pPr>
            <a:endParaRPr lang="en-US" altLang="zh-CN" b="1" dirty="0" smtClean="0"/>
          </a:p>
          <a:p>
            <a:pPr marL="274320" lvl="1" indent="-274320">
              <a:spcBef>
                <a:spcPts val="580"/>
              </a:spcBef>
              <a:buClr>
                <a:schemeClr val="accent1"/>
              </a:buClr>
            </a:pPr>
            <a:endParaRPr lang="en-US" altLang="zh-CN" b="1" dirty="0" smtClean="0"/>
          </a:p>
          <a:p>
            <a:endParaRPr lang="en-US" altLang="zh-CN" dirty="0" smtClean="0"/>
          </a:p>
          <a:p>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7164288" y="5157192"/>
            <a:ext cx="1512168" cy="1512168"/>
          </a:xfrm>
          <a:prstGeom prst="rect">
            <a:avLst/>
          </a:prstGeom>
          <a:noFill/>
          <a:ln w="9525">
            <a:noFill/>
            <a:miter lim="800000"/>
            <a:headEnd/>
            <a:tailEnd/>
          </a:ln>
        </p:spPr>
      </p:pic>
      <p:sp>
        <p:nvSpPr>
          <p:cNvPr id="7" name="矩形 6"/>
          <p:cNvSpPr/>
          <p:nvPr/>
        </p:nvSpPr>
        <p:spPr>
          <a:xfrm>
            <a:off x="755576" y="2610683"/>
            <a:ext cx="4572000" cy="4247317"/>
          </a:xfrm>
          <a:prstGeom prst="rect">
            <a:avLst/>
          </a:prstGeom>
        </p:spPr>
        <p:txBody>
          <a:bodyPr>
            <a:spAutoFit/>
          </a:bodyPr>
          <a:lstStyle/>
          <a:p>
            <a:r>
              <a:rPr lang="en-US" altLang="zh-CN" dirty="0" smtClean="0">
                <a:solidFill>
                  <a:srgbClr val="00B050"/>
                </a:solidFill>
              </a:rPr>
              <a:t>@Override</a:t>
            </a:r>
          </a:p>
          <a:p>
            <a:r>
              <a:rPr lang="en-US" altLang="zh-CN" b="1" dirty="0" smtClean="0">
                <a:solidFill>
                  <a:srgbClr val="00B050"/>
                </a:solidFill>
              </a:rPr>
              <a:t>protected void </a:t>
            </a:r>
            <a:r>
              <a:rPr lang="en-US" altLang="zh-CN" b="1" dirty="0" err="1" smtClean="0">
                <a:solidFill>
                  <a:srgbClr val="00B050"/>
                </a:solidFill>
              </a:rPr>
              <a:t>onActivityResult</a:t>
            </a:r>
            <a:r>
              <a:rPr lang="en-US" altLang="zh-CN" b="1" dirty="0" smtClean="0">
                <a:solidFill>
                  <a:srgbClr val="00B050"/>
                </a:solidFill>
              </a:rPr>
              <a:t>(</a:t>
            </a:r>
            <a:r>
              <a:rPr lang="en-US" altLang="zh-CN" b="1" dirty="0" err="1" smtClean="0">
                <a:solidFill>
                  <a:srgbClr val="00B050"/>
                </a:solidFill>
              </a:rPr>
              <a:t>int</a:t>
            </a:r>
            <a:r>
              <a:rPr lang="en-US" altLang="zh-CN" b="1" dirty="0" smtClean="0">
                <a:solidFill>
                  <a:srgbClr val="00B050"/>
                </a:solidFill>
              </a:rPr>
              <a:t> </a:t>
            </a:r>
            <a:r>
              <a:rPr lang="en-US" altLang="zh-CN" b="1" dirty="0" err="1" smtClean="0">
                <a:solidFill>
                  <a:srgbClr val="00B050"/>
                </a:solidFill>
              </a:rPr>
              <a:t>requestCode</a:t>
            </a:r>
            <a:r>
              <a:rPr lang="en-US" altLang="zh-CN" b="1" dirty="0" smtClean="0">
                <a:solidFill>
                  <a:srgbClr val="00B050"/>
                </a:solidFill>
              </a:rPr>
              <a:t>, </a:t>
            </a:r>
            <a:r>
              <a:rPr lang="en-US" altLang="zh-CN" b="1" dirty="0" err="1" smtClean="0">
                <a:solidFill>
                  <a:srgbClr val="00B050"/>
                </a:solidFill>
              </a:rPr>
              <a:t>int</a:t>
            </a:r>
            <a:r>
              <a:rPr lang="en-US" altLang="zh-CN" b="1" dirty="0" smtClean="0">
                <a:solidFill>
                  <a:srgbClr val="00B050"/>
                </a:solidFill>
              </a:rPr>
              <a:t> </a:t>
            </a:r>
            <a:r>
              <a:rPr lang="en-US" altLang="zh-CN" b="1" dirty="0" err="1" smtClean="0">
                <a:solidFill>
                  <a:srgbClr val="00B050"/>
                </a:solidFill>
              </a:rPr>
              <a:t>resultCode</a:t>
            </a:r>
            <a:r>
              <a:rPr lang="en-US" altLang="zh-CN" b="1" dirty="0" smtClean="0">
                <a:solidFill>
                  <a:srgbClr val="00B050"/>
                </a:solidFill>
              </a:rPr>
              <a:t>, Intent data) {</a:t>
            </a:r>
          </a:p>
          <a:p>
            <a:r>
              <a:rPr lang="en-US" altLang="zh-CN" dirty="0" smtClean="0">
                <a:solidFill>
                  <a:srgbClr val="00B050"/>
                </a:solidFill>
              </a:rPr>
              <a:t>// </a:t>
            </a:r>
            <a:r>
              <a:rPr lang="en-US" altLang="zh-CN" b="1" dirty="0" smtClean="0">
                <a:solidFill>
                  <a:srgbClr val="00B050"/>
                </a:solidFill>
              </a:rPr>
              <a:t>TODO Auto-generated method stub</a:t>
            </a:r>
          </a:p>
          <a:p>
            <a:r>
              <a:rPr lang="en-US" altLang="zh-CN" b="1" dirty="0" err="1" smtClean="0">
                <a:solidFill>
                  <a:srgbClr val="00B050"/>
                </a:solidFill>
              </a:rPr>
              <a:t>super.onActivityResult</a:t>
            </a:r>
            <a:r>
              <a:rPr lang="en-US" altLang="zh-CN" b="1" dirty="0" smtClean="0">
                <a:solidFill>
                  <a:srgbClr val="00B050"/>
                </a:solidFill>
              </a:rPr>
              <a:t>(</a:t>
            </a:r>
            <a:r>
              <a:rPr lang="en-US" altLang="zh-CN" b="1" dirty="0" err="1" smtClean="0">
                <a:solidFill>
                  <a:srgbClr val="00B050"/>
                </a:solidFill>
              </a:rPr>
              <a:t>requestCode</a:t>
            </a:r>
            <a:r>
              <a:rPr lang="en-US" altLang="zh-CN" b="1" dirty="0" smtClean="0">
                <a:solidFill>
                  <a:srgbClr val="00B050"/>
                </a:solidFill>
              </a:rPr>
              <a:t>, </a:t>
            </a:r>
            <a:r>
              <a:rPr lang="en-US" altLang="zh-CN" b="1" dirty="0" err="1" smtClean="0">
                <a:solidFill>
                  <a:srgbClr val="00B050"/>
                </a:solidFill>
              </a:rPr>
              <a:t>resultCode</a:t>
            </a:r>
            <a:r>
              <a:rPr lang="en-US" altLang="zh-CN" b="1" dirty="0" smtClean="0">
                <a:solidFill>
                  <a:srgbClr val="00B050"/>
                </a:solidFill>
              </a:rPr>
              <a:t>, data);</a:t>
            </a:r>
          </a:p>
          <a:p>
            <a:r>
              <a:rPr lang="en-US" altLang="zh-CN" b="1" dirty="0" smtClean="0">
                <a:solidFill>
                  <a:srgbClr val="00B050"/>
                </a:solidFill>
              </a:rPr>
              <a:t>if(</a:t>
            </a:r>
            <a:r>
              <a:rPr lang="en-US" altLang="zh-CN" b="1" dirty="0" err="1" smtClean="0">
                <a:solidFill>
                  <a:srgbClr val="00B050"/>
                </a:solidFill>
              </a:rPr>
              <a:t>requestCode</a:t>
            </a:r>
            <a:r>
              <a:rPr lang="en-US" altLang="zh-CN" b="1" dirty="0" smtClean="0">
                <a:solidFill>
                  <a:srgbClr val="00B050"/>
                </a:solidFill>
              </a:rPr>
              <a:t>==REQUEST_CODE &amp;&amp; </a:t>
            </a:r>
            <a:r>
              <a:rPr lang="en-US" altLang="zh-CN" b="1" dirty="0" err="1" smtClean="0">
                <a:solidFill>
                  <a:srgbClr val="00B050"/>
                </a:solidFill>
              </a:rPr>
              <a:t>resultCode</a:t>
            </a:r>
            <a:r>
              <a:rPr lang="en-US" altLang="zh-CN" b="1" dirty="0" smtClean="0">
                <a:solidFill>
                  <a:srgbClr val="00B050"/>
                </a:solidFill>
              </a:rPr>
              <a:t>==1){</a:t>
            </a:r>
          </a:p>
          <a:p>
            <a:r>
              <a:rPr lang="en-US" altLang="zh-CN" dirty="0" err="1" smtClean="0">
                <a:solidFill>
                  <a:srgbClr val="00B050"/>
                </a:solidFill>
              </a:rPr>
              <a:t>Et_SearchPhone.setText</a:t>
            </a:r>
            <a:r>
              <a:rPr lang="en-US" altLang="zh-CN" dirty="0" smtClean="0">
                <a:solidFill>
                  <a:srgbClr val="00B050"/>
                </a:solidFill>
              </a:rPr>
              <a:t>(</a:t>
            </a:r>
            <a:r>
              <a:rPr lang="en-US" altLang="zh-CN" dirty="0" err="1" smtClean="0">
                <a:solidFill>
                  <a:srgbClr val="00B050"/>
                </a:solidFill>
              </a:rPr>
              <a:t>data.getExtras</a:t>
            </a:r>
            <a:r>
              <a:rPr lang="en-US" altLang="zh-CN" dirty="0" smtClean="0">
                <a:solidFill>
                  <a:srgbClr val="00B050"/>
                </a:solidFill>
              </a:rPr>
              <a:t>().</a:t>
            </a:r>
            <a:r>
              <a:rPr lang="en-US" altLang="zh-CN" dirty="0" err="1" smtClean="0">
                <a:solidFill>
                  <a:srgbClr val="00B050"/>
                </a:solidFill>
              </a:rPr>
              <a:t>getString</a:t>
            </a:r>
            <a:r>
              <a:rPr lang="en-US" altLang="zh-CN" dirty="0" smtClean="0">
                <a:solidFill>
                  <a:srgbClr val="00B050"/>
                </a:solidFill>
              </a:rPr>
              <a:t>("phone"));</a:t>
            </a:r>
          </a:p>
          <a:p>
            <a:r>
              <a:rPr lang="en-US" altLang="zh-CN" dirty="0" smtClean="0">
                <a:solidFill>
                  <a:srgbClr val="00B050"/>
                </a:solidFill>
              </a:rPr>
              <a:t>}</a:t>
            </a:r>
            <a:r>
              <a:rPr lang="en-US" altLang="zh-CN" b="1" dirty="0" smtClean="0">
                <a:solidFill>
                  <a:srgbClr val="00B050"/>
                </a:solidFill>
              </a:rPr>
              <a:t>else if(</a:t>
            </a:r>
            <a:r>
              <a:rPr lang="en-US" altLang="zh-CN" b="1" dirty="0" err="1" smtClean="0">
                <a:solidFill>
                  <a:srgbClr val="00B050"/>
                </a:solidFill>
              </a:rPr>
              <a:t>resultCode</a:t>
            </a:r>
            <a:r>
              <a:rPr lang="en-US" altLang="zh-CN" b="1" dirty="0" smtClean="0">
                <a:solidFill>
                  <a:srgbClr val="00B050"/>
                </a:solidFill>
              </a:rPr>
              <a:t>==2){</a:t>
            </a:r>
          </a:p>
          <a:p>
            <a:r>
              <a:rPr lang="en-US" altLang="zh-CN" dirty="0" err="1" smtClean="0">
                <a:solidFill>
                  <a:srgbClr val="00B050"/>
                </a:solidFill>
              </a:rPr>
              <a:t>Et_SearchPhone.setText</a:t>
            </a:r>
            <a:r>
              <a:rPr lang="en-US" altLang="zh-CN" dirty="0" smtClean="0">
                <a:solidFill>
                  <a:srgbClr val="00B050"/>
                </a:solidFill>
              </a:rPr>
              <a:t>("</a:t>
            </a:r>
            <a:r>
              <a:rPr lang="zh-CN" altLang="en-US" dirty="0" smtClean="0">
                <a:solidFill>
                  <a:srgbClr val="00B050"/>
                </a:solidFill>
              </a:rPr>
              <a:t>新增加联系人，号码为空</a:t>
            </a:r>
            <a:r>
              <a:rPr lang="en-US" altLang="zh-CN" dirty="0" smtClean="0">
                <a:solidFill>
                  <a:srgbClr val="00B050"/>
                </a:solidFill>
              </a:rPr>
              <a:t>");</a:t>
            </a:r>
          </a:p>
          <a:p>
            <a:r>
              <a:rPr lang="en-US" altLang="zh-CN" dirty="0" smtClean="0">
                <a:solidFill>
                  <a:srgbClr val="00B050"/>
                </a:solidFill>
              </a:rPr>
              <a:t>}</a:t>
            </a:r>
          </a:p>
          <a:p>
            <a:r>
              <a:rPr lang="en-US" altLang="zh-CN" dirty="0" smtClean="0">
                <a:solidFill>
                  <a:srgbClr val="00B050"/>
                </a:solidFill>
              </a:rPr>
              <a:t>}</a:t>
            </a:r>
            <a:endParaRPr lang="zh-CN" altLang="en-US" dirty="0">
              <a:solidFill>
                <a:srgbClr val="00B050"/>
              </a:solidFill>
            </a:endParaRPr>
          </a:p>
        </p:txBody>
      </p:sp>
      <p:sp>
        <p:nvSpPr>
          <p:cNvPr id="9" name="矩形 8"/>
          <p:cNvSpPr/>
          <p:nvPr/>
        </p:nvSpPr>
        <p:spPr>
          <a:xfrm>
            <a:off x="4499992" y="2348880"/>
            <a:ext cx="4419351" cy="369332"/>
          </a:xfrm>
          <a:prstGeom prst="rect">
            <a:avLst/>
          </a:prstGeom>
        </p:spPr>
        <p:txBody>
          <a:bodyPr wrap="none">
            <a:spAutoFit/>
          </a:bodyPr>
          <a:lstStyle/>
          <a:p>
            <a:r>
              <a:rPr lang="en-US" altLang="zh-CN" dirty="0" err="1" smtClean="0">
                <a:solidFill>
                  <a:srgbClr val="00B050"/>
                </a:solidFill>
              </a:rPr>
              <a:t>startActivityForResult</a:t>
            </a:r>
            <a:r>
              <a:rPr lang="en-US" altLang="zh-CN" dirty="0" smtClean="0">
                <a:solidFill>
                  <a:srgbClr val="00B050"/>
                </a:solidFill>
              </a:rPr>
              <a:t>(</a:t>
            </a:r>
            <a:r>
              <a:rPr lang="en-US" altLang="zh-CN" dirty="0" err="1" smtClean="0">
                <a:solidFill>
                  <a:srgbClr val="00B050"/>
                </a:solidFill>
              </a:rPr>
              <a:t>intent,REQUEST_CODE</a:t>
            </a:r>
            <a:r>
              <a:rPr lang="en-US" altLang="zh-CN" dirty="0" smtClean="0">
                <a:solidFill>
                  <a:srgbClr val="00B050"/>
                </a:solidFill>
              </a:rPr>
              <a:t>);</a:t>
            </a:r>
            <a:endParaRPr lang="zh-CN" altLang="en-US" dirty="0">
              <a:solidFill>
                <a:srgbClr val="00B050"/>
              </a:solidFill>
            </a:endParaRPr>
          </a:p>
        </p:txBody>
      </p:sp>
      <p:sp>
        <p:nvSpPr>
          <p:cNvPr id="10" name="矩形 9"/>
          <p:cNvSpPr/>
          <p:nvPr/>
        </p:nvSpPr>
        <p:spPr>
          <a:xfrm>
            <a:off x="5220072" y="3429000"/>
            <a:ext cx="4572000" cy="923330"/>
          </a:xfrm>
          <a:prstGeom prst="rect">
            <a:avLst/>
          </a:prstGeom>
        </p:spPr>
        <p:txBody>
          <a:bodyPr>
            <a:spAutoFit/>
          </a:bodyPr>
          <a:lstStyle/>
          <a:p>
            <a:r>
              <a:rPr lang="en-US" altLang="zh-CN" b="1" u="sng" dirty="0" err="1" smtClean="0">
                <a:solidFill>
                  <a:srgbClr val="FF0000"/>
                </a:solidFill>
              </a:rPr>
              <a:t>setResult</a:t>
            </a:r>
            <a:r>
              <a:rPr lang="en-US" altLang="zh-CN" b="1" u="sng" dirty="0" smtClean="0">
                <a:solidFill>
                  <a:srgbClr val="FF0000"/>
                </a:solidFill>
              </a:rPr>
              <a:t>(1,intent);</a:t>
            </a:r>
          </a:p>
          <a:p>
            <a:r>
              <a:rPr lang="en-US" altLang="zh-CN" dirty="0" smtClean="0">
                <a:solidFill>
                  <a:srgbClr val="00B050"/>
                </a:solidFill>
              </a:rPr>
              <a:t>          //</a:t>
            </a:r>
            <a:r>
              <a:rPr lang="en-US" altLang="zh-CN" dirty="0" err="1" smtClean="0">
                <a:solidFill>
                  <a:srgbClr val="00B050"/>
                </a:solidFill>
              </a:rPr>
              <a:t>startActivityForResult</a:t>
            </a:r>
            <a:r>
              <a:rPr lang="en-US" altLang="zh-CN" dirty="0" smtClean="0">
                <a:solidFill>
                  <a:srgbClr val="00B050"/>
                </a:solidFill>
              </a:rPr>
              <a:t>(intent,0);</a:t>
            </a:r>
          </a:p>
          <a:p>
            <a:r>
              <a:rPr lang="en-US" altLang="zh-CN" dirty="0" smtClean="0">
                <a:solidFill>
                  <a:srgbClr val="00B050"/>
                </a:solidFill>
              </a:rPr>
              <a:t>          finish();</a:t>
            </a:r>
            <a:endParaRPr lang="zh-CN" altLang="en-US" dirty="0">
              <a:solidFill>
                <a:srgbClr val="00B05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r>
              <a:rPr lang="zh-CN" altLang="en-US" dirty="0" smtClean="0"/>
              <a:t>的生命周期</a:t>
            </a:r>
            <a:r>
              <a:rPr lang="en-US" altLang="zh-CN" dirty="0" smtClean="0"/>
              <a:t>1/4</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内容占位符 3"/>
          <p:cNvSpPr>
            <a:spLocks noGrp="1"/>
          </p:cNvSpPr>
          <p:nvPr>
            <p:ph sz="quarter" idx="1"/>
          </p:nvPr>
        </p:nvSpPr>
        <p:spPr>
          <a:xfrm>
            <a:off x="457200" y="1600201"/>
            <a:ext cx="8229600" cy="2332856"/>
          </a:xfrm>
        </p:spPr>
        <p:txBody>
          <a:bodyPr/>
          <a:lstStyle/>
          <a:p>
            <a:r>
              <a:rPr lang="en-US" altLang="zh-CN" dirty="0" smtClean="0"/>
              <a:t>Activity</a:t>
            </a:r>
            <a:r>
              <a:rPr lang="zh-CN" altLang="en-US" dirty="0" smtClean="0"/>
              <a:t>的四个状态</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467544" y="2204864"/>
            <a:ext cx="8188477" cy="1584176"/>
          </a:xfrm>
          <a:prstGeom prst="rect">
            <a:avLst/>
          </a:prstGeom>
          <a:noFill/>
          <a:ln w="9525">
            <a:noFill/>
            <a:miter lim="800000"/>
            <a:headEnd/>
            <a:tailEnd/>
          </a:ln>
        </p:spPr>
      </p:pic>
      <p:sp>
        <p:nvSpPr>
          <p:cNvPr id="6" name="TextBox 5"/>
          <p:cNvSpPr txBox="1"/>
          <p:nvPr/>
        </p:nvSpPr>
        <p:spPr>
          <a:xfrm>
            <a:off x="611560" y="4365104"/>
            <a:ext cx="8352928" cy="1477328"/>
          </a:xfrm>
          <a:prstGeom prst="rect">
            <a:avLst/>
          </a:prstGeom>
          <a:noFill/>
        </p:spPr>
        <p:txBody>
          <a:bodyPr wrap="square" rtlCol="0">
            <a:spAutoFit/>
          </a:bodyPr>
          <a:lstStyle/>
          <a:p>
            <a:r>
              <a:rPr lang="zh-CN" altLang="en-US" dirty="0" smtClean="0"/>
              <a:t>注释：</a:t>
            </a:r>
            <a:r>
              <a:rPr lang="en-US" altLang="zh-CN" dirty="0" smtClean="0"/>
              <a:t>Activities</a:t>
            </a:r>
            <a:r>
              <a:rPr lang="zh-CN" altLang="en-US" dirty="0" smtClean="0"/>
              <a:t>的生命周期中包含创建、停止、继续、销毁等状态，当处于这些状态时系统将调用相应的回调函数。因此，有必要为每个</a:t>
            </a:r>
            <a:r>
              <a:rPr lang="en-US" altLang="zh-CN" dirty="0" smtClean="0"/>
              <a:t>activity</a:t>
            </a:r>
            <a:r>
              <a:rPr lang="zh-CN" altLang="en-US" dirty="0" smtClean="0"/>
              <a:t>实现这些回调函数。</a:t>
            </a:r>
            <a:endParaRPr lang="en-US" altLang="zh-CN" dirty="0" smtClean="0"/>
          </a:p>
          <a:p>
            <a:r>
              <a:rPr lang="en-US" altLang="zh-CN" u="sng" dirty="0" smtClean="0">
                <a:solidFill>
                  <a:srgbClr val="FF0000"/>
                </a:solidFill>
              </a:rPr>
              <a:t>activity</a:t>
            </a:r>
            <a:r>
              <a:rPr lang="zh-CN" altLang="en-US" u="sng" dirty="0" smtClean="0">
                <a:solidFill>
                  <a:srgbClr val="FF0000"/>
                </a:solidFill>
              </a:rPr>
              <a:t>的状态变化时，</a:t>
            </a:r>
            <a:r>
              <a:rPr lang="en-US" altLang="zh-CN" u="sng" dirty="0" smtClean="0">
                <a:solidFill>
                  <a:srgbClr val="FF0000"/>
                </a:solidFill>
              </a:rPr>
              <a:t>activity</a:t>
            </a:r>
            <a:r>
              <a:rPr lang="zh-CN" altLang="en-US" u="sng" dirty="0" smtClean="0">
                <a:solidFill>
                  <a:srgbClr val="FF0000"/>
                </a:solidFill>
              </a:rPr>
              <a:t>对象本身可以用过自己的回调函数来感知</a:t>
            </a:r>
            <a:r>
              <a:rPr lang="zh-CN" altLang="en-US" dirty="0" smtClean="0"/>
              <a:t>（！！</a:t>
            </a:r>
            <a:r>
              <a:rPr lang="en-US" altLang="zh-CN" dirty="0" smtClean="0"/>
              <a:t>activity</a:t>
            </a:r>
            <a:r>
              <a:rPr lang="zh-CN" altLang="en-US" dirty="0" smtClean="0"/>
              <a:t>对象状态变化时，系统将自动执行该对象相应的回调函数，以便让</a:t>
            </a:r>
            <a:r>
              <a:rPr lang="en-US" altLang="zh-CN" dirty="0" smtClean="0"/>
              <a:t>activity</a:t>
            </a:r>
            <a:r>
              <a:rPr lang="zh-CN" altLang="en-US" dirty="0" smtClean="0"/>
              <a:t>对象在状态变化时完成有关的逻辑，近似于事件的原理）</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r>
              <a:rPr lang="zh-CN" altLang="en-US" dirty="0" smtClean="0"/>
              <a:t>的生命周期</a:t>
            </a:r>
            <a:r>
              <a:rPr lang="en-US" altLang="zh-CN" dirty="0" smtClean="0"/>
              <a:t>2/4 </a:t>
            </a:r>
            <a:r>
              <a:rPr lang="zh-CN" altLang="en-US" dirty="0" smtClean="0"/>
              <a:t>回调函数</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8" name="矩形 7"/>
          <p:cNvSpPr/>
          <p:nvPr/>
        </p:nvSpPr>
        <p:spPr>
          <a:xfrm>
            <a:off x="395536" y="1412776"/>
            <a:ext cx="6696744" cy="5262979"/>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rnd">
            <a:solidFill>
              <a:schemeClr val="accent1"/>
            </a:solidFill>
            <a:prstDash val="lgDash"/>
          </a:ln>
          <a:scene3d>
            <a:camera prst="orthographicFront"/>
            <a:lightRig rig="threePt" dir="t"/>
          </a:scene3d>
          <a:sp3d prstMaterial="metal"/>
        </p:spPr>
        <p:txBody>
          <a:bodyPr wrap="square">
            <a:spAutoFit/>
          </a:bodyPr>
          <a:lstStyle/>
          <a:p>
            <a:r>
              <a:rPr lang="en-US" altLang="zh-CN" sz="1400" b="1" dirty="0" smtClean="0">
                <a:solidFill>
                  <a:srgbClr val="00B050"/>
                </a:solidFill>
              </a:rPr>
              <a:t>public class </a:t>
            </a:r>
            <a:r>
              <a:rPr lang="en-US" altLang="zh-CN" sz="1400" b="1" dirty="0" err="1" smtClean="0">
                <a:solidFill>
                  <a:srgbClr val="00B050"/>
                </a:solidFill>
              </a:rPr>
              <a:t>ExampleActivity</a:t>
            </a:r>
            <a:r>
              <a:rPr lang="en-US" altLang="zh-CN" sz="1400" b="1" dirty="0" smtClean="0">
                <a:solidFill>
                  <a:srgbClr val="00B050"/>
                </a:solidFill>
              </a:rPr>
              <a:t> extends Activity {</a:t>
            </a:r>
            <a:br>
              <a:rPr lang="en-US" altLang="zh-CN" sz="1400" b="1" dirty="0" smtClean="0">
                <a:solidFill>
                  <a:srgbClr val="00B050"/>
                </a:solidFill>
              </a:rPr>
            </a:br>
            <a:r>
              <a:rPr lang="en-US" altLang="zh-CN" sz="1400" b="1" dirty="0" smtClean="0">
                <a:solidFill>
                  <a:srgbClr val="00B050"/>
                </a:solidFill>
              </a:rPr>
              <a:t>@Override</a:t>
            </a:r>
            <a:br>
              <a:rPr lang="en-US" altLang="zh-CN" sz="1400" b="1" dirty="0" smtClean="0">
                <a:solidFill>
                  <a:srgbClr val="00B050"/>
                </a:solidFill>
              </a:rPr>
            </a:br>
            <a:r>
              <a:rPr lang="en-US" altLang="zh-CN" sz="1400" b="1" dirty="0" smtClean="0">
                <a:solidFill>
                  <a:srgbClr val="00B050"/>
                </a:solidFill>
              </a:rPr>
              <a:t>public void </a:t>
            </a:r>
            <a:r>
              <a:rPr lang="en-US" altLang="zh-CN" sz="1400" b="1" dirty="0" err="1" smtClean="0">
                <a:solidFill>
                  <a:srgbClr val="00B050"/>
                </a:solidFill>
                <a:hlinkClick r:id="rId3" action="ppaction://hlinkfile"/>
              </a:rPr>
              <a:t>onCreate</a:t>
            </a:r>
            <a:r>
              <a:rPr lang="en-US" altLang="zh-CN" sz="1400" b="1" dirty="0" smtClean="0">
                <a:solidFill>
                  <a:srgbClr val="00B050"/>
                </a:solidFill>
              </a:rPr>
              <a:t>(Bundle </a:t>
            </a:r>
            <a:r>
              <a:rPr lang="en-US" altLang="zh-CN" sz="1400" b="1" dirty="0" err="1" smtClean="0">
                <a:solidFill>
                  <a:srgbClr val="00B050"/>
                </a:solidFill>
              </a:rPr>
              <a:t>savedInstanceState</a:t>
            </a:r>
            <a:r>
              <a:rPr lang="en-US" altLang="zh-CN" sz="1400" b="1" dirty="0" smtClean="0">
                <a:solidFill>
                  <a:srgbClr val="00B050"/>
                </a:solidFill>
              </a:rPr>
              <a:t>) {</a:t>
            </a:r>
            <a:br>
              <a:rPr lang="en-US" altLang="zh-CN" sz="1400" b="1" dirty="0" smtClean="0">
                <a:solidFill>
                  <a:srgbClr val="00B050"/>
                </a:solidFill>
              </a:rPr>
            </a:br>
            <a:r>
              <a:rPr lang="en-US" altLang="zh-CN" sz="1400" b="1" dirty="0" err="1" smtClean="0">
                <a:solidFill>
                  <a:srgbClr val="00B050"/>
                </a:solidFill>
              </a:rPr>
              <a:t>super.onCreate</a:t>
            </a:r>
            <a:r>
              <a:rPr lang="en-US" altLang="zh-CN" sz="1400" b="1" dirty="0" smtClean="0">
                <a:solidFill>
                  <a:srgbClr val="00B050"/>
                </a:solidFill>
              </a:rPr>
              <a:t>(</a:t>
            </a:r>
            <a:r>
              <a:rPr lang="en-US" altLang="zh-CN" sz="1400" b="1" dirty="0" err="1" smtClean="0">
                <a:solidFill>
                  <a:srgbClr val="00B050"/>
                </a:solidFill>
              </a:rPr>
              <a:t>savedInstanceState</a:t>
            </a: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 The activity is being created.</a:t>
            </a:r>
            <a:br>
              <a:rPr lang="en-US" altLang="zh-CN" sz="1400" b="1" dirty="0" smtClean="0">
                <a:solidFill>
                  <a:srgbClr val="00B050"/>
                </a:solidFill>
              </a:rPr>
            </a:b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@Override</a:t>
            </a:r>
            <a:br>
              <a:rPr lang="en-US" altLang="zh-CN" sz="1400" b="1" dirty="0" smtClean="0">
                <a:solidFill>
                  <a:srgbClr val="00B050"/>
                </a:solidFill>
              </a:rPr>
            </a:br>
            <a:r>
              <a:rPr lang="en-US" altLang="zh-CN" sz="1400" b="1" dirty="0" smtClean="0">
                <a:solidFill>
                  <a:srgbClr val="00B050"/>
                </a:solidFill>
              </a:rPr>
              <a:t>protected void </a:t>
            </a:r>
            <a:r>
              <a:rPr lang="en-US" altLang="zh-CN" sz="1400" b="1" dirty="0" err="1" smtClean="0">
                <a:solidFill>
                  <a:srgbClr val="00B050"/>
                </a:solidFill>
                <a:hlinkClick r:id="rId3" action="ppaction://hlinkfile"/>
              </a:rPr>
              <a:t>onStart</a:t>
            </a:r>
            <a:r>
              <a:rPr lang="en-US" altLang="zh-CN" sz="1400" b="1" dirty="0" smtClean="0">
                <a:solidFill>
                  <a:srgbClr val="00B050"/>
                </a:solidFill>
                <a:hlinkClick r:id="rId3" action="ppaction://hlinkfile"/>
              </a:rPr>
              <a:t>()</a:t>
            </a:r>
            <a:r>
              <a:rPr lang="en-US" altLang="zh-CN" sz="1400" b="1" dirty="0" smtClean="0">
                <a:solidFill>
                  <a:srgbClr val="00B050"/>
                </a:solidFill>
              </a:rPr>
              <a:t> {</a:t>
            </a:r>
            <a:br>
              <a:rPr lang="en-US" altLang="zh-CN" sz="1400" b="1" dirty="0" smtClean="0">
                <a:solidFill>
                  <a:srgbClr val="00B050"/>
                </a:solidFill>
              </a:rPr>
            </a:br>
            <a:r>
              <a:rPr lang="en-US" altLang="zh-CN" sz="1400" b="1" dirty="0" err="1" smtClean="0">
                <a:solidFill>
                  <a:srgbClr val="00B050"/>
                </a:solidFill>
              </a:rPr>
              <a:t>super.onStart</a:t>
            </a: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 The activity is about to become visible.</a:t>
            </a:r>
            <a:br>
              <a:rPr lang="en-US" altLang="zh-CN" sz="1400" b="1" dirty="0" smtClean="0">
                <a:solidFill>
                  <a:srgbClr val="00B050"/>
                </a:solidFill>
              </a:rPr>
            </a:b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@Override</a:t>
            </a:r>
            <a:br>
              <a:rPr lang="en-US" altLang="zh-CN" sz="1400" b="1" dirty="0" smtClean="0">
                <a:solidFill>
                  <a:srgbClr val="00B050"/>
                </a:solidFill>
              </a:rPr>
            </a:br>
            <a:r>
              <a:rPr lang="en-US" altLang="zh-CN" sz="1400" b="1" dirty="0" smtClean="0">
                <a:solidFill>
                  <a:srgbClr val="00B050"/>
                </a:solidFill>
              </a:rPr>
              <a:t>protected void </a:t>
            </a:r>
            <a:r>
              <a:rPr lang="en-US" altLang="zh-CN" sz="1400" b="1" dirty="0" err="1" smtClean="0">
                <a:solidFill>
                  <a:srgbClr val="00B050"/>
                </a:solidFill>
                <a:hlinkClick r:id="rId3" action="ppaction://hlinkfile"/>
              </a:rPr>
              <a:t>onResume</a:t>
            </a:r>
            <a:r>
              <a:rPr lang="en-US" altLang="zh-CN" sz="1400" b="1" dirty="0" smtClean="0">
                <a:solidFill>
                  <a:srgbClr val="00B050"/>
                </a:solidFill>
                <a:hlinkClick r:id="rId3" action="ppaction://hlinkfile"/>
              </a:rPr>
              <a:t>()</a:t>
            </a:r>
            <a:r>
              <a:rPr lang="en-US" altLang="zh-CN" sz="1400" b="1" dirty="0" smtClean="0">
                <a:solidFill>
                  <a:srgbClr val="00B050"/>
                </a:solidFill>
              </a:rPr>
              <a:t> {</a:t>
            </a:r>
            <a:br>
              <a:rPr lang="en-US" altLang="zh-CN" sz="1400" b="1" dirty="0" smtClean="0">
                <a:solidFill>
                  <a:srgbClr val="00B050"/>
                </a:solidFill>
              </a:rPr>
            </a:br>
            <a:r>
              <a:rPr lang="en-US" altLang="zh-CN" sz="1400" b="1" dirty="0" err="1" smtClean="0">
                <a:solidFill>
                  <a:srgbClr val="00B050"/>
                </a:solidFill>
              </a:rPr>
              <a:t>super.onResume</a:t>
            </a: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 The activity has become visible (it is now "resumed").</a:t>
            </a:r>
            <a:br>
              <a:rPr lang="en-US" altLang="zh-CN" sz="1400" b="1" dirty="0" smtClean="0">
                <a:solidFill>
                  <a:srgbClr val="00B050"/>
                </a:solidFill>
              </a:rPr>
            </a:b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protected void </a:t>
            </a:r>
            <a:r>
              <a:rPr lang="en-US" altLang="zh-CN" sz="1400" b="1" dirty="0" err="1" smtClean="0">
                <a:solidFill>
                  <a:srgbClr val="00B050"/>
                </a:solidFill>
                <a:hlinkClick r:id="rId3" action="ppaction://hlinkfile"/>
              </a:rPr>
              <a:t>onPause</a:t>
            </a:r>
            <a:r>
              <a:rPr lang="en-US" altLang="zh-CN" sz="1400" b="1" dirty="0" smtClean="0">
                <a:solidFill>
                  <a:srgbClr val="00B050"/>
                </a:solidFill>
                <a:hlinkClick r:id="rId3" action="ppaction://hlinkfile"/>
              </a:rPr>
              <a:t>()</a:t>
            </a:r>
            <a:r>
              <a:rPr lang="en-US" altLang="zh-CN" sz="1400" b="1" dirty="0" smtClean="0">
                <a:solidFill>
                  <a:srgbClr val="00B050"/>
                </a:solidFill>
              </a:rPr>
              <a:t> {</a:t>
            </a:r>
            <a:br>
              <a:rPr lang="en-US" altLang="zh-CN" sz="1400" b="1" dirty="0" smtClean="0">
                <a:solidFill>
                  <a:srgbClr val="00B050"/>
                </a:solidFill>
              </a:rPr>
            </a:b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protected void </a:t>
            </a:r>
            <a:r>
              <a:rPr lang="en-US" altLang="zh-CN" sz="1400" b="1" dirty="0" err="1" smtClean="0">
                <a:solidFill>
                  <a:srgbClr val="00B050"/>
                </a:solidFill>
                <a:hlinkClick r:id="rId3" action="ppaction://hlinkfile"/>
              </a:rPr>
              <a:t>onStop</a:t>
            </a:r>
            <a:r>
              <a:rPr lang="en-US" altLang="zh-CN" sz="1400" b="1" dirty="0" smtClean="0">
                <a:solidFill>
                  <a:srgbClr val="00B050"/>
                </a:solidFill>
                <a:hlinkClick r:id="rId3" action="ppaction://hlinkfile"/>
              </a:rPr>
              <a:t>()</a:t>
            </a:r>
            <a:r>
              <a:rPr lang="en-US" altLang="zh-CN" sz="1400" b="1" dirty="0" smtClean="0">
                <a:solidFill>
                  <a:srgbClr val="00B050"/>
                </a:solidFill>
              </a:rPr>
              <a:t> {</a:t>
            </a:r>
            <a:br>
              <a:rPr lang="en-US" altLang="zh-CN" sz="1400" b="1" dirty="0" smtClean="0">
                <a:solidFill>
                  <a:srgbClr val="00B050"/>
                </a:solidFill>
              </a:rPr>
            </a:b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protected void </a:t>
            </a:r>
            <a:r>
              <a:rPr lang="en-US" altLang="zh-CN" sz="1400" b="1" dirty="0" err="1" smtClean="0">
                <a:solidFill>
                  <a:srgbClr val="00B050"/>
                </a:solidFill>
                <a:hlinkClick r:id="rId3" action="ppaction://hlinkfile"/>
              </a:rPr>
              <a:t>onDestroy</a:t>
            </a:r>
            <a:r>
              <a:rPr lang="en-US" altLang="zh-CN" sz="1400" b="1" dirty="0" smtClean="0">
                <a:solidFill>
                  <a:srgbClr val="00B050"/>
                </a:solidFill>
                <a:hlinkClick r:id="rId3" action="ppaction://hlinkfile"/>
              </a:rPr>
              <a:t>()</a:t>
            </a:r>
            <a:r>
              <a:rPr lang="en-US" altLang="zh-CN" sz="1400" b="1" dirty="0" smtClean="0">
                <a:solidFill>
                  <a:srgbClr val="00B050"/>
                </a:solidFill>
              </a:rPr>
              <a:t> {</a:t>
            </a:r>
            <a:br>
              <a:rPr lang="en-US" altLang="zh-CN" sz="1400" b="1" dirty="0" smtClean="0">
                <a:solidFill>
                  <a:srgbClr val="00B050"/>
                </a:solidFill>
              </a:rPr>
            </a:br>
            <a:r>
              <a:rPr lang="en-US" altLang="zh-CN" sz="1400" b="1" dirty="0" smtClean="0">
                <a:solidFill>
                  <a:srgbClr val="00B050"/>
                </a:solidFill>
              </a:rPr>
              <a:t>……</a:t>
            </a:r>
            <a:br>
              <a:rPr lang="en-US" altLang="zh-CN" sz="1400" b="1" dirty="0" smtClean="0">
                <a:solidFill>
                  <a:srgbClr val="00B050"/>
                </a:solidFill>
              </a:rPr>
            </a:br>
            <a:r>
              <a:rPr lang="en-US" altLang="zh-CN" sz="1400" b="1" dirty="0" smtClean="0">
                <a:solidFill>
                  <a:srgbClr val="00B050"/>
                </a:solidFill>
              </a:rPr>
              <a:t>}</a:t>
            </a:r>
            <a:endParaRPr lang="zh-CN" altLang="en-US" sz="1400" b="1" dirty="0">
              <a:solidFill>
                <a:srgbClr val="00B05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r>
              <a:rPr lang="zh-CN" altLang="en-US" dirty="0" smtClean="0"/>
              <a:t>的生命周期</a:t>
            </a:r>
            <a:r>
              <a:rPr lang="en-US" altLang="zh-CN" dirty="0" smtClean="0"/>
              <a:t>3/4 -</a:t>
            </a:r>
            <a:r>
              <a:rPr lang="zh-CN" altLang="en-US" dirty="0" smtClean="0"/>
              <a:t>三种周期</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pic>
        <p:nvPicPr>
          <p:cNvPr id="4" name="Picture 5" descr="adr09"/>
          <p:cNvPicPr>
            <a:picLocks noChangeAspect="1" noChangeArrowheads="1"/>
          </p:cNvPicPr>
          <p:nvPr/>
        </p:nvPicPr>
        <p:blipFill>
          <a:blip r:embed="rId3" cstate="print"/>
          <a:srcRect/>
          <a:stretch>
            <a:fillRect/>
          </a:stretch>
        </p:blipFill>
        <p:spPr bwMode="auto">
          <a:xfrm>
            <a:off x="0" y="2537520"/>
            <a:ext cx="9144000" cy="4320480"/>
          </a:xfrm>
          <a:prstGeom prst="rect">
            <a:avLst/>
          </a:prstGeom>
          <a:noFill/>
          <a:ln w="9525">
            <a:noFill/>
            <a:miter lim="800000"/>
            <a:headEnd/>
            <a:tailEnd/>
          </a:ln>
        </p:spPr>
      </p:pic>
      <p:sp>
        <p:nvSpPr>
          <p:cNvPr id="6" name="TextBox 5"/>
          <p:cNvSpPr txBox="1"/>
          <p:nvPr/>
        </p:nvSpPr>
        <p:spPr>
          <a:xfrm>
            <a:off x="395536" y="1700808"/>
            <a:ext cx="4104456" cy="369332"/>
          </a:xfrm>
          <a:prstGeom prst="rect">
            <a:avLst/>
          </a:prstGeom>
          <a:noFill/>
        </p:spPr>
        <p:txBody>
          <a:bodyPr wrap="square" rtlCol="0">
            <a:spAutoFit/>
          </a:bodyPr>
          <a:lstStyle/>
          <a:p>
            <a:r>
              <a:rPr lang="zh-CN" altLang="en-US" dirty="0" smtClean="0"/>
              <a:t>状态转换图</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r>
              <a:rPr lang="zh-CN" altLang="en-US" dirty="0" smtClean="0"/>
              <a:t>的生命周期</a:t>
            </a:r>
            <a:r>
              <a:rPr lang="en-US" altLang="zh-CN" dirty="0" smtClean="0"/>
              <a:t>4/4-</a:t>
            </a:r>
            <a:r>
              <a:rPr lang="zh-CN" altLang="en-US" dirty="0" smtClean="0"/>
              <a:t>状态变化</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6" name="内容占位符 5"/>
          <p:cNvSpPr>
            <a:spLocks noGrp="1"/>
          </p:cNvSpPr>
          <p:nvPr>
            <p:ph sz="quarter" idx="1"/>
          </p:nvPr>
        </p:nvSpPr>
        <p:spPr>
          <a:xfrm>
            <a:off x="683568" y="1700808"/>
            <a:ext cx="7772400" cy="4572000"/>
          </a:xfrm>
        </p:spPr>
        <p:txBody>
          <a:bodyPr/>
          <a:lstStyle/>
          <a:p>
            <a:r>
              <a:rPr lang="zh-CN" altLang="zh-CN" dirty="0" smtClean="0"/>
              <a:t>创建到结束的完整生命周期中，</a:t>
            </a:r>
            <a:r>
              <a:rPr lang="zh-CN" altLang="en-US" dirty="0" smtClean="0"/>
              <a:t>随着状态变化</a:t>
            </a:r>
            <a:r>
              <a:rPr lang="zh-CN" altLang="zh-CN" dirty="0" smtClean="0"/>
              <a:t>回调函数的调用顺序。</a:t>
            </a:r>
          </a:p>
          <a:p>
            <a:r>
              <a:rPr lang="zh-CN" altLang="en-US" dirty="0" smtClean="0"/>
              <a:t>两个有调用关系的</a:t>
            </a:r>
            <a:r>
              <a:rPr lang="en-US" altLang="zh-CN" dirty="0" smtClean="0"/>
              <a:t>activity</a:t>
            </a:r>
            <a:r>
              <a:rPr lang="zh-CN" altLang="en-US" dirty="0" smtClean="0"/>
              <a:t>之间，状态变化的顺序</a:t>
            </a:r>
            <a:endParaRPr lang="zh-CN" altLang="zh-CN" dirty="0" smtClean="0"/>
          </a:p>
          <a:p>
            <a:r>
              <a:rPr lang="en-US" altLang="zh-CN" dirty="0" err="1" smtClean="0"/>
              <a:t>OnPause</a:t>
            </a:r>
            <a:r>
              <a:rPr lang="zh-CN" altLang="en-US" dirty="0" smtClean="0"/>
              <a:t>在临时数据保存中的作用</a:t>
            </a:r>
            <a:endParaRPr lang="zh-CN" altLang="zh-CN" dirty="0" smtClean="0"/>
          </a:p>
          <a:p>
            <a:pPr>
              <a:buNone/>
            </a:pPr>
            <a:endParaRPr lang="zh-CN" altLang="en-US" dirty="0"/>
          </a:p>
        </p:txBody>
      </p:sp>
      <p:pic>
        <p:nvPicPr>
          <p:cNvPr id="7" name="Picture 2"/>
          <p:cNvPicPr>
            <a:picLocks noChangeAspect="1" noChangeArrowheads="1"/>
          </p:cNvPicPr>
          <p:nvPr/>
        </p:nvPicPr>
        <p:blipFill>
          <a:blip r:embed="rId3" cstate="print"/>
          <a:srcRect/>
          <a:stretch>
            <a:fillRect/>
          </a:stretch>
        </p:blipFill>
        <p:spPr bwMode="auto">
          <a:xfrm>
            <a:off x="7308304" y="5157192"/>
            <a:ext cx="1512168" cy="15121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Task</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zh-CN" altLang="en-US" dirty="0" smtClean="0"/>
              <a:t>一个</a:t>
            </a:r>
            <a:r>
              <a:rPr lang="en-US" altLang="zh-CN" dirty="0" smtClean="0"/>
              <a:t>activity</a:t>
            </a:r>
            <a:r>
              <a:rPr lang="zh-CN" altLang="en-US" dirty="0" smtClean="0"/>
              <a:t>集合，它们共同来和用户交互已完成某个工作</a:t>
            </a:r>
            <a:endParaRPr lang="en-US" altLang="zh-CN" dirty="0" smtClean="0"/>
          </a:p>
          <a:p>
            <a:r>
              <a:rPr lang="zh-CN" altLang="en-US" dirty="0" smtClean="0"/>
              <a:t>当用户在桌面（</a:t>
            </a:r>
            <a:r>
              <a:rPr lang="en-US" altLang="zh-CN" dirty="0" smtClean="0"/>
              <a:t>home screen</a:t>
            </a:r>
            <a:r>
              <a:rPr lang="zh-CN" altLang="en-US" dirty="0" smtClean="0"/>
              <a:t>）开启一个应用后，一个</a:t>
            </a:r>
            <a:r>
              <a:rPr lang="en-US" altLang="zh-CN" dirty="0" smtClean="0"/>
              <a:t>task</a:t>
            </a:r>
            <a:r>
              <a:rPr lang="zh-CN" altLang="en-US" dirty="0" smtClean="0"/>
              <a:t>就开始了</a:t>
            </a:r>
            <a:endParaRPr lang="en-US" altLang="zh-CN" dirty="0" smtClean="0"/>
          </a:p>
          <a:p>
            <a:pPr lvl="1"/>
            <a:r>
              <a:rPr lang="zh-CN" altLang="en-US" dirty="0" smtClean="0"/>
              <a:t>若是一个新应用则创建一个新</a:t>
            </a:r>
            <a:r>
              <a:rPr lang="en-US" altLang="zh-CN" dirty="0" smtClean="0"/>
              <a:t>task</a:t>
            </a:r>
            <a:r>
              <a:rPr lang="zh-CN" altLang="en-US" dirty="0" smtClean="0"/>
              <a:t>并该应用的</a:t>
            </a:r>
            <a:r>
              <a:rPr lang="en-US" altLang="zh-CN" dirty="0" smtClean="0"/>
              <a:t>main activity</a:t>
            </a:r>
            <a:r>
              <a:rPr lang="zh-CN" altLang="en-US" dirty="0" smtClean="0"/>
              <a:t>作为</a:t>
            </a:r>
            <a:r>
              <a:rPr lang="en-US" altLang="zh-CN" dirty="0" smtClean="0"/>
              <a:t>back stack</a:t>
            </a:r>
            <a:r>
              <a:rPr lang="zh-CN" altLang="en-US" dirty="0" smtClean="0"/>
              <a:t>的根</a:t>
            </a:r>
            <a:r>
              <a:rPr lang="en-US" altLang="zh-CN" dirty="0" smtClean="0"/>
              <a:t>activity</a:t>
            </a:r>
          </a:p>
          <a:p>
            <a:pPr lvl="1"/>
            <a:r>
              <a:rPr lang="zh-CN" altLang="en-US" dirty="0" smtClean="0"/>
              <a:t>若该应用已经在后台运行了，则转到前台运行</a:t>
            </a:r>
            <a:endParaRPr lang="en-US" altLang="zh-CN" dirty="0" smtClean="0"/>
          </a:p>
          <a:p>
            <a:r>
              <a:rPr lang="zh-CN" altLang="en-US" dirty="0" smtClean="0"/>
              <a:t>每个</a:t>
            </a:r>
            <a:r>
              <a:rPr lang="en-US" altLang="zh-CN" dirty="0" smtClean="0"/>
              <a:t>task</a:t>
            </a:r>
            <a:r>
              <a:rPr lang="zh-CN" altLang="en-US" dirty="0" smtClean="0"/>
              <a:t>都有一个</a:t>
            </a:r>
            <a:r>
              <a:rPr lang="en-US" altLang="zh-CN" dirty="0" smtClean="0"/>
              <a:t>back stack</a:t>
            </a:r>
            <a:r>
              <a:rPr lang="zh-CN" altLang="en-US" dirty="0" smtClean="0"/>
              <a:t>，记录按顺序打开的</a:t>
            </a:r>
            <a:r>
              <a:rPr lang="en-US" altLang="zh-CN" dirty="0" smtClean="0"/>
              <a:t>activity</a:t>
            </a:r>
          </a:p>
          <a:p>
            <a:pPr lvl="1"/>
            <a:r>
              <a:rPr lang="zh-CN" altLang="en-US" dirty="0" smtClean="0"/>
              <a:t>注意</a:t>
            </a:r>
            <a:r>
              <a:rPr lang="en-US" altLang="zh-CN" dirty="0" smtClean="0"/>
              <a:t>stack</a:t>
            </a:r>
            <a:r>
              <a:rPr lang="zh-CN" altLang="en-US" dirty="0" smtClean="0"/>
              <a:t>顶记录的是当前</a:t>
            </a:r>
            <a:r>
              <a:rPr lang="en-US" altLang="zh-CN" dirty="0" smtClean="0"/>
              <a:t>activity</a:t>
            </a:r>
            <a:r>
              <a:rPr lang="zh-CN" altLang="en-US" dirty="0" smtClean="0"/>
              <a:t>，当用户按</a:t>
            </a:r>
            <a:r>
              <a:rPr lang="en-US" altLang="zh-CN" dirty="0" smtClean="0"/>
              <a:t>back</a:t>
            </a:r>
            <a:r>
              <a:rPr lang="zh-CN" altLang="en-US" dirty="0" smtClean="0"/>
              <a:t>键返回，当前</a:t>
            </a:r>
            <a:r>
              <a:rPr lang="en-US" altLang="zh-CN" dirty="0" smtClean="0"/>
              <a:t>activity</a:t>
            </a:r>
            <a:r>
              <a:rPr lang="zh-CN" altLang="en-US" dirty="0" smtClean="0"/>
              <a:t>被弹出并销毁，而前序</a:t>
            </a:r>
            <a:r>
              <a:rPr lang="en-US" altLang="zh-CN" dirty="0" smtClean="0"/>
              <a:t>activity</a:t>
            </a:r>
            <a:r>
              <a:rPr lang="zh-CN" altLang="en-US" dirty="0" smtClean="0"/>
              <a:t>被顶到</a:t>
            </a:r>
            <a:r>
              <a:rPr lang="en-US" altLang="zh-CN" dirty="0" smtClean="0"/>
              <a:t>stack</a:t>
            </a:r>
            <a:r>
              <a:rPr lang="zh-CN" altLang="en-US" dirty="0" smtClean="0"/>
              <a:t>顶，并</a:t>
            </a:r>
            <a:r>
              <a:rPr lang="en-US" altLang="zh-CN" dirty="0" smtClean="0"/>
              <a:t>resume.</a:t>
            </a:r>
          </a:p>
          <a:p>
            <a:r>
              <a:rPr lang="zh-CN" altLang="en-US" dirty="0" smtClean="0"/>
              <a:t>用户可以使用</a:t>
            </a:r>
            <a:r>
              <a:rPr lang="en-US" altLang="zh-CN" dirty="0" smtClean="0"/>
              <a:t>home</a:t>
            </a:r>
            <a:r>
              <a:rPr lang="zh-CN" altLang="en-US" dirty="0" smtClean="0"/>
              <a:t>键直接返回</a:t>
            </a:r>
            <a:r>
              <a:rPr lang="en-US" altLang="zh-CN" dirty="0" smtClean="0"/>
              <a:t>home screen</a:t>
            </a:r>
            <a:r>
              <a:rPr lang="zh-CN" altLang="en-US" dirty="0" smtClean="0"/>
              <a:t>，这时</a:t>
            </a:r>
            <a:r>
              <a:rPr lang="en-US" altLang="zh-CN" dirty="0" smtClean="0"/>
              <a:t>task</a:t>
            </a:r>
            <a:r>
              <a:rPr lang="zh-CN" altLang="en-US" dirty="0" smtClean="0"/>
              <a:t>会转为后台执行，用户可以开启另一个任务，这就是</a:t>
            </a:r>
            <a:r>
              <a:rPr lang="en-US" altLang="zh-CN" dirty="0" smtClean="0"/>
              <a:t>android</a:t>
            </a:r>
            <a:r>
              <a:rPr lang="zh-CN" altLang="en-US" dirty="0" smtClean="0"/>
              <a:t>的多任务方式</a:t>
            </a:r>
            <a:endParaRPr lang="en-US" altLang="zh-CN" dirty="0" smtClean="0"/>
          </a:p>
          <a:p>
            <a:r>
              <a:rPr lang="en-US" altLang="zh-CN" dirty="0" smtClean="0"/>
              <a:t>activity</a:t>
            </a:r>
            <a:r>
              <a:rPr lang="zh-CN" altLang="en-US" dirty="0" smtClean="0"/>
              <a:t>可以被设置成为可以多实例，这时每次对该</a:t>
            </a:r>
            <a:r>
              <a:rPr lang="en-US" altLang="zh-CN" dirty="0" smtClean="0"/>
              <a:t>activity</a:t>
            </a:r>
            <a:r>
              <a:rPr lang="zh-CN" altLang="en-US" dirty="0" smtClean="0"/>
              <a:t>的调用都会产生一个新实例来运行，并压栈</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7" name="矩形 6"/>
          <p:cNvSpPr/>
          <p:nvPr/>
        </p:nvSpPr>
        <p:spPr>
          <a:xfrm>
            <a:off x="611560" y="3861048"/>
            <a:ext cx="7488832" cy="2092881"/>
          </a:xfrm>
          <a:prstGeom prst="rect">
            <a:avLst/>
          </a:prstGeom>
        </p:spPr>
        <p:txBody>
          <a:bodyPr wrap="square">
            <a:spAutoFit/>
          </a:bodyPr>
          <a:lstStyle/>
          <a:p>
            <a:r>
              <a:rPr lang="zh-CN" altLang="en-US" dirty="0" smtClean="0"/>
              <a:t>事件    </a:t>
            </a:r>
            <a:r>
              <a:rPr lang="en-US" altLang="zh-CN" dirty="0" smtClean="0"/>
              <a:t>Task</a:t>
            </a:r>
            <a:r>
              <a:rPr lang="zh-CN" altLang="en-US" dirty="0" smtClean="0"/>
              <a:t>栈</a:t>
            </a:r>
          </a:p>
          <a:p>
            <a:r>
              <a:rPr lang="zh-CN" altLang="en-US" sz="1400" b="1" dirty="0" smtClean="0">
                <a:solidFill>
                  <a:srgbClr val="00B050"/>
                </a:solidFill>
              </a:rPr>
              <a:t>点开</a:t>
            </a:r>
            <a:r>
              <a:rPr lang="en-US" altLang="zh-CN" sz="1400" b="1" dirty="0" smtClean="0">
                <a:solidFill>
                  <a:srgbClr val="00B050"/>
                </a:solidFill>
              </a:rPr>
              <a:t>Email</a:t>
            </a:r>
            <a:r>
              <a:rPr lang="zh-CN" altLang="en-US" sz="1400" b="1" dirty="0" smtClean="0">
                <a:solidFill>
                  <a:srgbClr val="00B050"/>
                </a:solidFill>
              </a:rPr>
              <a:t>应用，进入收件箱（</a:t>
            </a:r>
            <a:r>
              <a:rPr lang="en-US" altLang="zh-CN" sz="1400" b="1" dirty="0" smtClean="0">
                <a:solidFill>
                  <a:srgbClr val="00B050"/>
                </a:solidFill>
              </a:rPr>
              <a:t>Activity A</a:t>
            </a:r>
            <a:r>
              <a:rPr lang="zh-CN" altLang="en-US" sz="1400" b="1" dirty="0" smtClean="0">
                <a:solidFill>
                  <a:srgbClr val="00B050"/>
                </a:solidFill>
              </a:rPr>
              <a:t>）    </a:t>
            </a:r>
            <a:r>
              <a:rPr lang="en-US" altLang="zh-CN" sz="1400" b="1" dirty="0" smtClean="0">
                <a:solidFill>
                  <a:srgbClr val="00B050"/>
                </a:solidFill>
              </a:rPr>
              <a:t>A</a:t>
            </a:r>
            <a:br>
              <a:rPr lang="en-US" altLang="zh-CN" sz="1400" b="1" dirty="0" smtClean="0">
                <a:solidFill>
                  <a:srgbClr val="00B050"/>
                </a:solidFill>
              </a:rPr>
            </a:br>
            <a:r>
              <a:rPr lang="zh-CN" altLang="en-US" sz="1400" b="1" dirty="0" smtClean="0">
                <a:solidFill>
                  <a:srgbClr val="00B050"/>
                </a:solidFill>
              </a:rPr>
              <a:t>选中一封邮件，点击查看详情（</a:t>
            </a:r>
            <a:r>
              <a:rPr lang="en-US" altLang="zh-CN" sz="1400" b="1" dirty="0" smtClean="0">
                <a:solidFill>
                  <a:srgbClr val="00B050"/>
                </a:solidFill>
              </a:rPr>
              <a:t>Activity B</a:t>
            </a:r>
            <a:r>
              <a:rPr lang="zh-CN" altLang="en-US" sz="1400" b="1" dirty="0" smtClean="0">
                <a:solidFill>
                  <a:srgbClr val="00B050"/>
                </a:solidFill>
              </a:rPr>
              <a:t>）    </a:t>
            </a:r>
            <a:r>
              <a:rPr lang="en-US" altLang="zh-CN" sz="1400" b="1" dirty="0" smtClean="0">
                <a:solidFill>
                  <a:srgbClr val="00B050"/>
                </a:solidFill>
              </a:rPr>
              <a:t>AB</a:t>
            </a:r>
            <a:br>
              <a:rPr lang="en-US" altLang="zh-CN" sz="1400" b="1" dirty="0" smtClean="0">
                <a:solidFill>
                  <a:srgbClr val="00B050"/>
                </a:solidFill>
              </a:rPr>
            </a:br>
            <a:r>
              <a:rPr lang="zh-CN" altLang="en-US" sz="1400" b="1" dirty="0" smtClean="0">
                <a:solidFill>
                  <a:srgbClr val="00B050"/>
                </a:solidFill>
              </a:rPr>
              <a:t>点击回复，开始写新邮件（</a:t>
            </a:r>
            <a:r>
              <a:rPr lang="en-US" altLang="zh-CN" sz="1400" b="1" dirty="0" smtClean="0">
                <a:solidFill>
                  <a:srgbClr val="00B050"/>
                </a:solidFill>
              </a:rPr>
              <a:t>Activity C</a:t>
            </a:r>
            <a:r>
              <a:rPr lang="zh-CN" altLang="en-US" sz="1400" b="1" dirty="0" smtClean="0">
                <a:solidFill>
                  <a:srgbClr val="00B050"/>
                </a:solidFill>
              </a:rPr>
              <a:t>）    </a:t>
            </a:r>
            <a:r>
              <a:rPr lang="en-US" altLang="zh-CN" sz="1400" b="1" dirty="0" smtClean="0">
                <a:solidFill>
                  <a:srgbClr val="00B050"/>
                </a:solidFill>
              </a:rPr>
              <a:t>ABC</a:t>
            </a:r>
            <a:br>
              <a:rPr lang="en-US" altLang="zh-CN" sz="1400" b="1" dirty="0" smtClean="0">
                <a:solidFill>
                  <a:srgbClr val="00B050"/>
                </a:solidFill>
              </a:rPr>
            </a:br>
            <a:r>
              <a:rPr lang="zh-CN" altLang="en-US" sz="1400" b="1" dirty="0" smtClean="0">
                <a:solidFill>
                  <a:srgbClr val="00B050"/>
                </a:solidFill>
              </a:rPr>
              <a:t>写了几行字，点击选择联系人，进入选择联系人界面（</a:t>
            </a:r>
            <a:r>
              <a:rPr lang="en-US" altLang="zh-CN" sz="1400" b="1" dirty="0" smtClean="0">
                <a:solidFill>
                  <a:srgbClr val="00B050"/>
                </a:solidFill>
              </a:rPr>
              <a:t>Activity D</a:t>
            </a:r>
            <a:r>
              <a:rPr lang="zh-CN" altLang="en-US" sz="1400" b="1" dirty="0" smtClean="0">
                <a:solidFill>
                  <a:srgbClr val="00B050"/>
                </a:solidFill>
              </a:rPr>
              <a:t>）    </a:t>
            </a:r>
            <a:r>
              <a:rPr lang="en-US" altLang="zh-CN" sz="1400" b="1" dirty="0" smtClean="0">
                <a:solidFill>
                  <a:srgbClr val="00B050"/>
                </a:solidFill>
              </a:rPr>
              <a:t>ABCD</a:t>
            </a:r>
            <a:br>
              <a:rPr lang="en-US" altLang="zh-CN" sz="1400" b="1" dirty="0" smtClean="0">
                <a:solidFill>
                  <a:srgbClr val="00B050"/>
                </a:solidFill>
              </a:rPr>
            </a:br>
            <a:r>
              <a:rPr lang="zh-CN" altLang="en-US" sz="1400" b="1" dirty="0" smtClean="0">
                <a:solidFill>
                  <a:srgbClr val="00B050"/>
                </a:solidFill>
              </a:rPr>
              <a:t>选择好了联系人，继续写邮件    </a:t>
            </a:r>
            <a:r>
              <a:rPr lang="en-US" altLang="zh-CN" sz="1400" b="1" dirty="0" smtClean="0">
                <a:solidFill>
                  <a:srgbClr val="00B050"/>
                </a:solidFill>
              </a:rPr>
              <a:t>ABC</a:t>
            </a:r>
            <a:br>
              <a:rPr lang="en-US" altLang="zh-CN" sz="1400" b="1" dirty="0" smtClean="0">
                <a:solidFill>
                  <a:srgbClr val="00B050"/>
                </a:solidFill>
              </a:rPr>
            </a:br>
            <a:r>
              <a:rPr lang="zh-CN" altLang="en-US" sz="1400" b="1" dirty="0" smtClean="0">
                <a:solidFill>
                  <a:srgbClr val="00B050"/>
                </a:solidFill>
              </a:rPr>
              <a:t>写好邮件，发送完成，回到原始邮件    </a:t>
            </a:r>
            <a:r>
              <a:rPr lang="en-US" altLang="zh-CN" sz="1400" b="1" dirty="0" smtClean="0">
                <a:solidFill>
                  <a:srgbClr val="00B050"/>
                </a:solidFill>
              </a:rPr>
              <a:t>AB</a:t>
            </a:r>
            <a:br>
              <a:rPr lang="en-US" altLang="zh-CN" sz="1400" b="1" dirty="0" smtClean="0">
                <a:solidFill>
                  <a:srgbClr val="00B050"/>
                </a:solidFill>
              </a:rPr>
            </a:br>
            <a:r>
              <a:rPr lang="zh-CN" altLang="en-US" sz="1400" b="1" dirty="0" smtClean="0">
                <a:solidFill>
                  <a:srgbClr val="00B050"/>
                </a:solidFill>
              </a:rPr>
              <a:t>点击返回，回到收件箱    </a:t>
            </a:r>
            <a:r>
              <a:rPr lang="en-US" altLang="zh-CN" sz="1400" b="1" dirty="0" smtClean="0">
                <a:solidFill>
                  <a:srgbClr val="00B050"/>
                </a:solidFill>
              </a:rPr>
              <a:t>A</a:t>
            </a:r>
            <a:br>
              <a:rPr lang="en-US" altLang="zh-CN" sz="1400" b="1" dirty="0" smtClean="0">
                <a:solidFill>
                  <a:srgbClr val="00B050"/>
                </a:solidFill>
              </a:rPr>
            </a:br>
            <a:r>
              <a:rPr lang="zh-CN" altLang="en-US" sz="1400" b="1" dirty="0" smtClean="0">
                <a:solidFill>
                  <a:srgbClr val="00B050"/>
                </a:solidFill>
              </a:rPr>
              <a:t>退出</a:t>
            </a:r>
            <a:r>
              <a:rPr lang="en-US" altLang="zh-CN" sz="1400" b="1" dirty="0" smtClean="0">
                <a:solidFill>
                  <a:srgbClr val="00B050"/>
                </a:solidFill>
              </a:rPr>
              <a:t>Email</a:t>
            </a:r>
            <a:r>
              <a:rPr lang="zh-CN" altLang="en-US" sz="1400" b="1" dirty="0" smtClean="0">
                <a:solidFill>
                  <a:srgbClr val="00B050"/>
                </a:solidFill>
              </a:rPr>
              <a:t>程序    </a:t>
            </a:r>
            <a:r>
              <a:rPr lang="en-US" altLang="zh-CN" sz="1400" b="1" dirty="0" smtClean="0">
                <a:solidFill>
                  <a:srgbClr val="00B050"/>
                </a:solidFill>
              </a:rPr>
              <a:t>null</a:t>
            </a:r>
            <a:endParaRPr lang="en-US" altLang="zh-CN" sz="1400" b="1" dirty="0">
              <a:solidFill>
                <a:srgbClr val="00B050"/>
              </a:solidFill>
            </a:endParaRPr>
          </a:p>
        </p:txBody>
      </p:sp>
      <p:pic>
        <p:nvPicPr>
          <p:cNvPr id="4" name="Picture 2"/>
          <p:cNvPicPr>
            <a:picLocks noChangeAspect="1" noChangeArrowheads="1"/>
          </p:cNvPicPr>
          <p:nvPr/>
        </p:nvPicPr>
        <p:blipFill>
          <a:blip r:embed="rId2" cstate="print"/>
          <a:srcRect/>
          <a:stretch>
            <a:fillRect/>
          </a:stretch>
        </p:blipFill>
        <p:spPr bwMode="auto">
          <a:xfrm>
            <a:off x="467544" y="404664"/>
            <a:ext cx="8200833"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多任务</a:t>
            </a:r>
            <a:r>
              <a:rPr lang="en-US" altLang="zh-CN" dirty="0" smtClean="0"/>
              <a:t/>
            </a:r>
            <a:br>
              <a:rPr lang="en-US" altLang="zh-CN" dirty="0" smtClean="0"/>
            </a:b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内容占位符 3"/>
          <p:cNvSpPr>
            <a:spLocks noGrp="1"/>
          </p:cNvSpPr>
          <p:nvPr>
            <p:ph sz="quarter" idx="1"/>
          </p:nvPr>
        </p:nvSpPr>
        <p:spPr>
          <a:xfrm>
            <a:off x="914400" y="1447800"/>
            <a:ext cx="4377680" cy="4572000"/>
          </a:xfrm>
        </p:spPr>
        <p:txBody>
          <a:bodyPr/>
          <a:lstStyle/>
          <a:p>
            <a:r>
              <a:rPr lang="en-US" altLang="zh-CN" dirty="0" smtClean="0"/>
              <a:t>Android</a:t>
            </a:r>
            <a:r>
              <a:rPr lang="zh-CN" altLang="en-US" dirty="0" smtClean="0"/>
              <a:t>中的多任务是通过不同的</a:t>
            </a:r>
            <a:r>
              <a:rPr lang="en-US" altLang="zh-CN" dirty="0" smtClean="0"/>
              <a:t>task back stack</a:t>
            </a:r>
            <a:r>
              <a:rPr lang="zh-CN" altLang="en-US" dirty="0" smtClean="0"/>
              <a:t>来实现的</a:t>
            </a:r>
            <a:endParaRPr lang="en-US" altLang="zh-CN" dirty="0" smtClean="0"/>
          </a:p>
          <a:p>
            <a:r>
              <a:rPr lang="zh-CN" altLang="en-US" dirty="0" smtClean="0"/>
              <a:t>栈内的顺序不能调整，但不同的栈可以随意在前后台切换</a:t>
            </a:r>
            <a:endParaRPr lang="en-US" altLang="zh-CN" dirty="0" smtClean="0"/>
          </a:p>
          <a:p>
            <a:r>
              <a:rPr lang="zh-CN" altLang="en-US" dirty="0" smtClean="0"/>
              <a:t>一个</a:t>
            </a:r>
            <a:r>
              <a:rPr lang="en-US" altLang="zh-CN" dirty="0" smtClean="0"/>
              <a:t>activity</a:t>
            </a:r>
            <a:r>
              <a:rPr lang="zh-CN" altLang="en-US" dirty="0" smtClean="0"/>
              <a:t>是可以被多次实例化的</a:t>
            </a:r>
            <a:endParaRPr lang="en-US" altLang="zh-CN" dirty="0" smtClean="0"/>
          </a:p>
          <a:p>
            <a:endParaRPr lang="en-US" altLang="zh-CN"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887407" y="836712"/>
            <a:ext cx="4256593" cy="21973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Defining launch modes</a:t>
            </a:r>
            <a:endParaRPr lang="zh-CN" altLang="en-US" dirty="0"/>
          </a:p>
        </p:txBody>
      </p:sp>
      <p:sp>
        <p:nvSpPr>
          <p:cNvPr id="3" name="内容占位符 2"/>
          <p:cNvSpPr>
            <a:spLocks noGrp="1"/>
          </p:cNvSpPr>
          <p:nvPr>
            <p:ph sz="quarter" idx="1"/>
          </p:nvPr>
        </p:nvSpPr>
        <p:spPr/>
        <p:txBody>
          <a:bodyPr>
            <a:normAutofit fontScale="55000" lnSpcReduction="20000"/>
          </a:bodyPr>
          <a:lstStyle/>
          <a:p>
            <a:r>
              <a:rPr lang="zh-CN" altLang="en-US" dirty="0" smtClean="0"/>
              <a:t>通过在</a:t>
            </a:r>
            <a:r>
              <a:rPr lang="en-US" altLang="zh-CN" dirty="0" smtClean="0"/>
              <a:t>manifest</a:t>
            </a:r>
            <a:r>
              <a:rPr lang="zh-CN" altLang="en-US" dirty="0" smtClean="0"/>
              <a:t>文件中</a:t>
            </a:r>
            <a:r>
              <a:rPr lang="en-US" altLang="zh-CN" dirty="0" smtClean="0"/>
              <a:t>&lt;activity&gt;</a:t>
            </a:r>
            <a:r>
              <a:rPr lang="zh-CN" altLang="en-US" dirty="0" smtClean="0"/>
              <a:t>的有关属性和</a:t>
            </a:r>
            <a:r>
              <a:rPr lang="en-US" altLang="zh-CN" dirty="0" smtClean="0"/>
              <a:t>intent </a:t>
            </a:r>
            <a:r>
              <a:rPr lang="zh-CN" altLang="en-US" dirty="0" smtClean="0"/>
              <a:t>的</a:t>
            </a:r>
            <a:r>
              <a:rPr lang="en-US" altLang="zh-CN" dirty="0" smtClean="0"/>
              <a:t>flag</a:t>
            </a:r>
            <a:r>
              <a:rPr lang="zh-CN" altLang="en-US" dirty="0" smtClean="0"/>
              <a:t>，可以对</a:t>
            </a:r>
            <a:r>
              <a:rPr lang="en-US" altLang="zh-CN" dirty="0" smtClean="0"/>
              <a:t>task</a:t>
            </a:r>
            <a:r>
              <a:rPr lang="zh-CN" altLang="en-US" dirty="0" smtClean="0"/>
              <a:t>中</a:t>
            </a:r>
            <a:r>
              <a:rPr lang="en-US" altLang="zh-CN" dirty="0" smtClean="0"/>
              <a:t>activity</a:t>
            </a:r>
            <a:r>
              <a:rPr lang="zh-CN" altLang="en-US" dirty="0" smtClean="0"/>
              <a:t>实例的运行方式进行定制，比如是否允许一个</a:t>
            </a:r>
            <a:r>
              <a:rPr lang="en-US" altLang="zh-CN" dirty="0" smtClean="0"/>
              <a:t>activity</a:t>
            </a:r>
            <a:r>
              <a:rPr lang="zh-CN" altLang="en-US" dirty="0" smtClean="0"/>
              <a:t>的多个实例运行。</a:t>
            </a:r>
          </a:p>
          <a:p>
            <a:pPr lvl="1"/>
            <a:r>
              <a:rPr lang="en-US" altLang="zh-CN" dirty="0" smtClean="0"/>
              <a:t>In this regard, the </a:t>
            </a:r>
            <a:r>
              <a:rPr lang="en-US" altLang="zh-CN" dirty="0" err="1" smtClean="0"/>
              <a:t>the</a:t>
            </a:r>
            <a:r>
              <a:rPr lang="en-US" altLang="zh-CN" dirty="0" smtClean="0"/>
              <a:t> principal &lt;activity&gt; attributes you can use are:</a:t>
            </a:r>
          </a:p>
          <a:p>
            <a:pPr lvl="2"/>
            <a:r>
              <a:rPr lang="en-US" altLang="zh-CN" b="1" dirty="0" smtClean="0"/>
              <a:t>    </a:t>
            </a:r>
            <a:r>
              <a:rPr lang="en-US" altLang="zh-CN" b="1" dirty="0" err="1" smtClean="0"/>
              <a:t>taskAffinity</a:t>
            </a:r>
            <a:endParaRPr lang="en-US" altLang="zh-CN" b="1" dirty="0" smtClean="0"/>
          </a:p>
          <a:p>
            <a:pPr lvl="3"/>
            <a:r>
              <a:rPr lang="zh-CN" altLang="en-US" dirty="0" smtClean="0"/>
              <a:t>是一种物以类聚的思想，它倾向于将</a:t>
            </a:r>
            <a:r>
              <a:rPr lang="en-US" altLang="zh-CN" dirty="0" err="1" smtClean="0"/>
              <a:t>taskAffinity</a:t>
            </a:r>
            <a:r>
              <a:rPr lang="zh-CN" altLang="en-US" dirty="0" smtClean="0"/>
              <a:t>属性相同的</a:t>
            </a:r>
            <a:r>
              <a:rPr lang="en-US" altLang="zh-CN" dirty="0" smtClean="0"/>
              <a:t>Activity</a:t>
            </a:r>
            <a:r>
              <a:rPr lang="zh-CN" altLang="en-US" dirty="0" smtClean="0"/>
              <a:t>，扔进同一个</a:t>
            </a:r>
            <a:r>
              <a:rPr lang="en-US" altLang="zh-CN" dirty="0" smtClean="0"/>
              <a:t>Task</a:t>
            </a:r>
            <a:r>
              <a:rPr lang="zh-CN" altLang="en-US" dirty="0" smtClean="0"/>
              <a:t>中</a:t>
            </a:r>
            <a:endParaRPr lang="en-US" altLang="zh-CN" b="1" dirty="0" smtClean="0"/>
          </a:p>
          <a:p>
            <a:pPr lvl="2"/>
            <a:r>
              <a:rPr lang="en-US" altLang="zh-CN" b="1" dirty="0" smtClean="0"/>
              <a:t>    </a:t>
            </a:r>
            <a:r>
              <a:rPr lang="en-US" altLang="zh-CN" b="1" dirty="0" err="1" smtClean="0"/>
              <a:t>launchMode</a:t>
            </a:r>
            <a:endParaRPr lang="en-US" altLang="zh-CN" b="1" dirty="0" smtClean="0"/>
          </a:p>
          <a:p>
            <a:pPr lvl="2"/>
            <a:r>
              <a:rPr lang="en-US" altLang="zh-CN" b="1" dirty="0" smtClean="0"/>
              <a:t>    </a:t>
            </a:r>
            <a:r>
              <a:rPr lang="en-US" altLang="zh-CN" b="1" dirty="0" err="1" smtClean="0"/>
              <a:t>allowTaskReparenting</a:t>
            </a:r>
            <a:endParaRPr lang="en-US" altLang="zh-CN" b="1" dirty="0" smtClean="0"/>
          </a:p>
          <a:p>
            <a:pPr lvl="3"/>
            <a:r>
              <a:rPr lang="zh-CN" altLang="en-US" dirty="0" smtClean="0"/>
              <a:t>用来标记</a:t>
            </a:r>
            <a:r>
              <a:rPr lang="en-US" altLang="zh-CN" dirty="0" smtClean="0"/>
              <a:t>Activity</a:t>
            </a:r>
            <a:r>
              <a:rPr lang="zh-CN" altLang="en-US" dirty="0" smtClean="0"/>
              <a:t>能否从启动的</a:t>
            </a:r>
            <a:r>
              <a:rPr lang="en-US" altLang="zh-CN" dirty="0" smtClean="0"/>
              <a:t>Task</a:t>
            </a:r>
            <a:r>
              <a:rPr lang="zh-CN" altLang="en-US" dirty="0" smtClean="0"/>
              <a:t>移动到有着</a:t>
            </a:r>
            <a:r>
              <a:rPr lang="en-US" altLang="zh-CN" dirty="0" smtClean="0"/>
              <a:t>affinity</a:t>
            </a:r>
            <a:r>
              <a:rPr lang="zh-CN" altLang="en-US" dirty="0" smtClean="0"/>
              <a:t>的</a:t>
            </a:r>
            <a:r>
              <a:rPr lang="en-US" altLang="zh-CN" dirty="0" smtClean="0"/>
              <a:t>Task</a:t>
            </a:r>
            <a:r>
              <a:rPr lang="zh-CN" altLang="en-US" dirty="0" smtClean="0"/>
              <a:t>（当这个</a:t>
            </a:r>
            <a:r>
              <a:rPr lang="en-US" altLang="zh-CN" dirty="0" smtClean="0"/>
              <a:t>Task</a:t>
            </a:r>
            <a:r>
              <a:rPr lang="zh-CN" altLang="en-US" dirty="0" smtClean="0"/>
              <a:t>进入到前台时）</a:t>
            </a:r>
            <a:r>
              <a:rPr lang="en-US" altLang="zh-CN" dirty="0" smtClean="0"/>
              <a:t>——“true”</a:t>
            </a:r>
            <a:r>
              <a:rPr lang="zh-CN" altLang="en-US" dirty="0" smtClean="0"/>
              <a:t>，表示能移动，“</a:t>
            </a:r>
            <a:r>
              <a:rPr lang="en-US" altLang="zh-CN" dirty="0" smtClean="0"/>
              <a:t>false”</a:t>
            </a:r>
            <a:r>
              <a:rPr lang="zh-CN" altLang="en-US" dirty="0" smtClean="0"/>
              <a:t>，表示它必须呆在启动时呆在的那个</a:t>
            </a:r>
            <a:r>
              <a:rPr lang="en-US" altLang="zh-CN" dirty="0" smtClean="0"/>
              <a:t>Task</a:t>
            </a:r>
            <a:r>
              <a:rPr lang="zh-CN" altLang="en-US" dirty="0" smtClean="0"/>
              <a:t>里。</a:t>
            </a:r>
            <a:endParaRPr lang="en-US" altLang="zh-CN" b="1" dirty="0" smtClean="0"/>
          </a:p>
          <a:p>
            <a:pPr lvl="2"/>
            <a:r>
              <a:rPr lang="en-US" altLang="zh-CN" b="1" dirty="0" smtClean="0"/>
              <a:t>    </a:t>
            </a:r>
            <a:r>
              <a:rPr lang="en-US" altLang="zh-CN" b="1" dirty="0" err="1" smtClean="0"/>
              <a:t>clearTaskOnLaunch</a:t>
            </a:r>
            <a:endParaRPr lang="en-US" altLang="zh-CN" b="1" dirty="0" smtClean="0"/>
          </a:p>
          <a:p>
            <a:pPr lvl="3"/>
            <a:r>
              <a:rPr lang="zh-CN" altLang="en-US" dirty="0" smtClean="0"/>
              <a:t>用来标记是否从</a:t>
            </a:r>
            <a:r>
              <a:rPr lang="en-US" altLang="zh-CN" dirty="0" smtClean="0"/>
              <a:t>Task</a:t>
            </a:r>
            <a:r>
              <a:rPr lang="zh-CN" altLang="en-US" dirty="0" smtClean="0"/>
              <a:t>中清除所有的</a:t>
            </a:r>
            <a:r>
              <a:rPr lang="en-US" altLang="zh-CN" dirty="0" smtClean="0"/>
              <a:t>Activity</a:t>
            </a:r>
            <a:r>
              <a:rPr lang="zh-CN" altLang="en-US" dirty="0" smtClean="0"/>
              <a:t>，除了根</a:t>
            </a:r>
            <a:r>
              <a:rPr lang="en-US" altLang="zh-CN" dirty="0" smtClean="0"/>
              <a:t>Activity</a:t>
            </a:r>
            <a:r>
              <a:rPr lang="zh-CN" altLang="en-US" dirty="0" smtClean="0"/>
              <a:t>外（每当从主画面重新启动时）</a:t>
            </a:r>
            <a:r>
              <a:rPr lang="en-US" altLang="zh-CN" dirty="0" smtClean="0"/>
              <a:t>——“true”</a:t>
            </a:r>
            <a:r>
              <a:rPr lang="zh-CN" altLang="en-US" dirty="0" smtClean="0"/>
              <a:t>，表示总是清除至它的根 </a:t>
            </a:r>
            <a:r>
              <a:rPr lang="en-US" altLang="zh-CN" dirty="0" smtClean="0"/>
              <a:t>Activity</a:t>
            </a:r>
            <a:r>
              <a:rPr lang="zh-CN" altLang="en-US" dirty="0" smtClean="0"/>
              <a:t>，“</a:t>
            </a:r>
            <a:r>
              <a:rPr lang="en-US" altLang="zh-CN" dirty="0" smtClean="0"/>
              <a:t>false”</a:t>
            </a:r>
            <a:r>
              <a:rPr lang="zh-CN" altLang="en-US" dirty="0" smtClean="0"/>
              <a:t>表示不。默认值是“</a:t>
            </a:r>
            <a:r>
              <a:rPr lang="en-US" altLang="zh-CN" dirty="0" smtClean="0"/>
              <a:t>false”</a:t>
            </a:r>
            <a:r>
              <a:rPr lang="zh-CN" altLang="en-US" dirty="0" smtClean="0"/>
              <a:t>。这个特性只对启动一个新的</a:t>
            </a:r>
            <a:r>
              <a:rPr lang="en-US" altLang="zh-CN" dirty="0" smtClean="0"/>
              <a:t>Task</a:t>
            </a:r>
            <a:r>
              <a:rPr lang="zh-CN" altLang="en-US" dirty="0" smtClean="0"/>
              <a:t>的</a:t>
            </a:r>
            <a:r>
              <a:rPr lang="en-US" altLang="zh-CN" dirty="0" smtClean="0"/>
              <a:t>Activity</a:t>
            </a:r>
            <a:r>
              <a:rPr lang="zh-CN" altLang="en-US" dirty="0" smtClean="0"/>
              <a:t>（根</a:t>
            </a:r>
            <a:r>
              <a:rPr lang="en-US" altLang="zh-CN" dirty="0" smtClean="0"/>
              <a:t>Activity</a:t>
            </a:r>
            <a:r>
              <a:rPr lang="zh-CN" altLang="en-US" dirty="0" smtClean="0"/>
              <a:t>）有意义； 对</a:t>
            </a:r>
            <a:r>
              <a:rPr lang="en-US" altLang="zh-CN" dirty="0" smtClean="0"/>
              <a:t>Task</a:t>
            </a:r>
            <a:r>
              <a:rPr lang="zh-CN" altLang="en-US" dirty="0" smtClean="0"/>
              <a:t>中其它的</a:t>
            </a:r>
            <a:r>
              <a:rPr lang="en-US" altLang="zh-CN" dirty="0" smtClean="0"/>
              <a:t>Activity</a:t>
            </a:r>
            <a:r>
              <a:rPr lang="zh-CN" altLang="en-US" dirty="0" smtClean="0"/>
              <a:t>忽略。</a:t>
            </a:r>
            <a:endParaRPr lang="en-US" altLang="zh-CN" b="1" dirty="0" smtClean="0"/>
          </a:p>
          <a:p>
            <a:pPr lvl="2"/>
            <a:r>
              <a:rPr lang="en-US" altLang="zh-CN" b="1" dirty="0" smtClean="0"/>
              <a:t>    </a:t>
            </a:r>
            <a:r>
              <a:rPr lang="en-US" altLang="zh-CN" b="1" dirty="0" err="1" smtClean="0"/>
              <a:t>alwaysRetainTaskState</a:t>
            </a:r>
            <a:endParaRPr lang="en-US" altLang="zh-CN" b="1" dirty="0" smtClean="0"/>
          </a:p>
          <a:p>
            <a:pPr lvl="3"/>
            <a:r>
              <a:rPr lang="zh-CN" altLang="en-US" dirty="0" smtClean="0"/>
              <a:t>用来标记</a:t>
            </a:r>
            <a:r>
              <a:rPr lang="en-US" altLang="zh-CN" dirty="0" smtClean="0"/>
              <a:t>Activity</a:t>
            </a:r>
            <a:r>
              <a:rPr lang="zh-CN" altLang="en-US" dirty="0" smtClean="0"/>
              <a:t>所在的</a:t>
            </a:r>
            <a:r>
              <a:rPr lang="en-US" altLang="zh-CN" dirty="0" smtClean="0"/>
              <a:t>Task</a:t>
            </a:r>
            <a:r>
              <a:rPr lang="zh-CN" altLang="en-US" dirty="0" smtClean="0"/>
              <a:t>的状态是否总是由系统来保持</a:t>
            </a:r>
            <a:r>
              <a:rPr lang="en-US" altLang="zh-CN" dirty="0" smtClean="0"/>
              <a:t>——“true”</a:t>
            </a:r>
            <a:r>
              <a:rPr lang="zh-CN" altLang="en-US" dirty="0" smtClean="0"/>
              <a:t>，表示总是；“</a:t>
            </a:r>
            <a:r>
              <a:rPr lang="en-US" altLang="zh-CN" dirty="0" smtClean="0"/>
              <a:t>false”</a:t>
            </a:r>
            <a:r>
              <a:rPr lang="zh-CN" altLang="en-US" dirty="0" smtClean="0"/>
              <a:t>，表示在某种情形下允许系统恢复</a:t>
            </a:r>
            <a:r>
              <a:rPr lang="en-US" altLang="zh-CN" dirty="0" smtClean="0"/>
              <a:t>Task </a:t>
            </a:r>
            <a:r>
              <a:rPr lang="zh-CN" altLang="en-US" dirty="0" smtClean="0"/>
              <a:t>到它的初始化状态。默认值是“</a:t>
            </a:r>
            <a:r>
              <a:rPr lang="en-US" altLang="zh-CN" dirty="0" smtClean="0"/>
              <a:t>false”</a:t>
            </a:r>
            <a:r>
              <a:rPr lang="zh-CN" altLang="en-US" dirty="0" smtClean="0"/>
              <a:t>。这个特性只针对</a:t>
            </a:r>
            <a:r>
              <a:rPr lang="en-US" altLang="zh-CN" dirty="0" smtClean="0"/>
              <a:t>Task</a:t>
            </a:r>
            <a:r>
              <a:rPr lang="zh-CN" altLang="en-US" dirty="0" smtClean="0"/>
              <a:t>的根</a:t>
            </a:r>
            <a:r>
              <a:rPr lang="en-US" altLang="zh-CN" dirty="0" smtClean="0"/>
              <a:t>Activity</a:t>
            </a:r>
            <a:r>
              <a:rPr lang="zh-CN" altLang="en-US" dirty="0" smtClean="0"/>
              <a:t>有意义；对其它</a:t>
            </a:r>
            <a:r>
              <a:rPr lang="en-US" altLang="zh-CN" dirty="0" smtClean="0"/>
              <a:t>Activity</a:t>
            </a:r>
            <a:r>
              <a:rPr lang="zh-CN" altLang="en-US" dirty="0" smtClean="0"/>
              <a:t>来说，忽略之。</a:t>
            </a:r>
            <a:endParaRPr lang="en-US" altLang="zh-CN" b="1" dirty="0" smtClean="0"/>
          </a:p>
          <a:p>
            <a:pPr lvl="2"/>
            <a:r>
              <a:rPr lang="en-US" altLang="zh-CN" b="1" dirty="0" smtClean="0"/>
              <a:t>    </a:t>
            </a:r>
            <a:r>
              <a:rPr lang="en-US" altLang="zh-CN" b="1" dirty="0" err="1" smtClean="0"/>
              <a:t>finishOnTaskLaunch</a:t>
            </a:r>
            <a:endParaRPr lang="en-US" altLang="zh-CN" b="1" dirty="0" smtClean="0"/>
          </a:p>
          <a:p>
            <a:pPr lvl="3"/>
            <a:r>
              <a:rPr lang="zh-CN" altLang="en-US" dirty="0" smtClean="0"/>
              <a:t>用来标记当用户再次启动它的</a:t>
            </a:r>
            <a:r>
              <a:rPr lang="en-US" altLang="zh-CN" dirty="0" smtClean="0"/>
              <a:t>Task</a:t>
            </a:r>
            <a:r>
              <a:rPr lang="zh-CN" altLang="en-US" dirty="0" smtClean="0"/>
              <a:t>（在主画面选择这个</a:t>
            </a:r>
            <a:r>
              <a:rPr lang="en-US" altLang="zh-CN" dirty="0" smtClean="0"/>
              <a:t>Task</a:t>
            </a:r>
            <a:r>
              <a:rPr lang="zh-CN" altLang="en-US" dirty="0" smtClean="0"/>
              <a:t>）时已经存在的</a:t>
            </a:r>
            <a:r>
              <a:rPr lang="en-US" altLang="zh-CN" dirty="0" smtClean="0"/>
              <a:t>Activity</a:t>
            </a:r>
            <a:r>
              <a:rPr lang="zh-CN" altLang="en-US" dirty="0" smtClean="0"/>
              <a:t>实例是否要关闭（结束）</a:t>
            </a:r>
            <a:r>
              <a:rPr lang="en-US" altLang="zh-CN" dirty="0" smtClean="0"/>
              <a:t>——“true”</a:t>
            </a:r>
            <a:r>
              <a:rPr lang="zh-CN" altLang="en-US" dirty="0" smtClean="0"/>
              <a:t>，表示应该关闭，“</a:t>
            </a:r>
            <a:r>
              <a:rPr lang="en-US" altLang="zh-CN" dirty="0" smtClean="0"/>
              <a:t>false”</a:t>
            </a:r>
            <a:r>
              <a:rPr lang="zh-CN" altLang="en-US" dirty="0" smtClean="0"/>
              <a:t>表示不关闭。默认值是“</a:t>
            </a:r>
            <a:r>
              <a:rPr lang="en-US" altLang="zh-CN" dirty="0" smtClean="0"/>
              <a:t>false”</a:t>
            </a:r>
            <a:r>
              <a:rPr lang="zh-CN" altLang="en-US" dirty="0" smtClean="0"/>
              <a:t>。如果这个特性和</a:t>
            </a:r>
            <a:r>
              <a:rPr lang="en-US" altLang="zh-CN" dirty="0" err="1" smtClean="0"/>
              <a:t>allowTaskReparenting</a:t>
            </a:r>
            <a:r>
              <a:rPr lang="zh-CN" altLang="en-US" dirty="0" smtClean="0"/>
              <a:t>都设定为“</a:t>
            </a:r>
            <a:r>
              <a:rPr lang="en-US" altLang="zh-CN" dirty="0" smtClean="0"/>
              <a:t>true”</a:t>
            </a:r>
            <a:r>
              <a:rPr lang="zh-CN" altLang="en-US" dirty="0" smtClean="0"/>
              <a:t>，这个特性胜出。</a:t>
            </a:r>
            <a:r>
              <a:rPr lang="en-US" altLang="zh-CN" dirty="0" smtClean="0"/>
              <a:t>Activity</a:t>
            </a:r>
            <a:r>
              <a:rPr lang="zh-CN" altLang="en-US" dirty="0" smtClean="0"/>
              <a:t>的</a:t>
            </a:r>
            <a:r>
              <a:rPr lang="en-US" altLang="zh-CN" dirty="0" smtClean="0"/>
              <a:t>affinity</a:t>
            </a:r>
            <a:r>
              <a:rPr lang="zh-CN" altLang="en-US" dirty="0" smtClean="0"/>
              <a:t>忽略。这个</a:t>
            </a:r>
            <a:r>
              <a:rPr lang="en-US" altLang="zh-CN" dirty="0" smtClean="0"/>
              <a:t>Activity</a:t>
            </a:r>
            <a:r>
              <a:rPr lang="zh-CN" altLang="en-US" dirty="0" smtClean="0"/>
              <a:t>不会重新宿主，但是会销毁。</a:t>
            </a:r>
            <a:endParaRPr lang="en-US" altLang="zh-CN" b="1" dirty="0" smtClean="0"/>
          </a:p>
          <a:p>
            <a:pPr lvl="1"/>
            <a:r>
              <a:rPr lang="en-US" altLang="zh-CN" dirty="0" smtClean="0"/>
              <a:t>And the principal intent flags you can use are:</a:t>
            </a:r>
          </a:p>
          <a:p>
            <a:pPr lvl="2"/>
            <a:r>
              <a:rPr lang="en-US" altLang="zh-CN" b="1" dirty="0" smtClean="0"/>
              <a:t>    FLAG_ACTIVITY_NEW_TASK</a:t>
            </a:r>
          </a:p>
          <a:p>
            <a:pPr lvl="2"/>
            <a:r>
              <a:rPr lang="en-US" altLang="zh-CN" b="1" dirty="0" smtClean="0"/>
              <a:t>    FLAG_ACTIVITY_CLEAR_TOP</a:t>
            </a:r>
          </a:p>
          <a:p>
            <a:pPr lvl="2"/>
            <a:r>
              <a:rPr lang="en-US" altLang="zh-CN" b="1" dirty="0" smtClean="0"/>
              <a:t>    FLAG_ACTIVITY_SINGLE_TOP</a:t>
            </a:r>
            <a:endParaRPr lang="zh-CN" altLang="en-US" dirty="0"/>
          </a:p>
        </p:txBody>
      </p:sp>
      <p:sp>
        <p:nvSpPr>
          <p:cNvPr id="4" name="TextBox 3"/>
          <p:cNvSpPr txBox="1"/>
          <p:nvPr/>
        </p:nvSpPr>
        <p:spPr>
          <a:xfrm>
            <a:off x="611560" y="6165304"/>
            <a:ext cx="5832648" cy="369332"/>
          </a:xfrm>
          <a:prstGeom prst="rect">
            <a:avLst/>
          </a:prstGeom>
          <a:noFill/>
        </p:spPr>
        <p:txBody>
          <a:bodyPr wrap="square" rtlCol="0">
            <a:spAutoFit/>
          </a:bodyPr>
          <a:lstStyle/>
          <a:p>
            <a:r>
              <a:rPr lang="zh-CN" altLang="en-US" b="1" dirty="0" smtClean="0">
                <a:solidFill>
                  <a:srgbClr val="FF0000"/>
                </a:solidFill>
              </a:rPr>
              <a:t>注意：定义有冲突时，第一种方式比第二种方式优先</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本讲内容概述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3" name="内容占位符 2"/>
          <p:cNvSpPr>
            <a:spLocks noGrp="1"/>
          </p:cNvSpPr>
          <p:nvPr>
            <p:ph sz="quarter" idx="1"/>
          </p:nvPr>
        </p:nvSpPr>
        <p:spPr>
          <a:xfrm>
            <a:off x="179512" y="1484784"/>
            <a:ext cx="8686800" cy="4608512"/>
          </a:xfrm>
        </p:spPr>
        <p:txBody>
          <a:bodyPr>
            <a:normAutofit/>
          </a:bodyPr>
          <a:lstStyle/>
          <a:p>
            <a:r>
              <a:rPr lang="en-US" altLang="zh-CN" dirty="0" smtClean="0"/>
              <a:t>Activity</a:t>
            </a:r>
          </a:p>
          <a:p>
            <a:pPr lvl="1"/>
            <a:r>
              <a:rPr lang="en-US" altLang="zh-CN" dirty="0" smtClean="0"/>
              <a:t>Activity</a:t>
            </a:r>
            <a:r>
              <a:rPr lang="zh-CN" altLang="en-US" dirty="0" smtClean="0"/>
              <a:t>的启动切换</a:t>
            </a:r>
            <a:endParaRPr lang="en-US" altLang="zh-CN" dirty="0" smtClean="0"/>
          </a:p>
          <a:p>
            <a:pPr lvl="1"/>
            <a:r>
              <a:rPr lang="en-US" altLang="zh-CN" dirty="0" smtClean="0"/>
              <a:t>Activity</a:t>
            </a:r>
            <a:r>
              <a:rPr lang="zh-CN" altLang="en-US" dirty="0" smtClean="0"/>
              <a:t>间的数据传递</a:t>
            </a:r>
            <a:endParaRPr lang="en-US" altLang="zh-CN" dirty="0" smtClean="0"/>
          </a:p>
          <a:p>
            <a:pPr lvl="1"/>
            <a:r>
              <a:rPr lang="en-US" altLang="zh-CN" dirty="0" smtClean="0"/>
              <a:t>Activity</a:t>
            </a:r>
            <a:r>
              <a:rPr lang="zh-CN" altLang="en-US" dirty="0" smtClean="0"/>
              <a:t>生命周期</a:t>
            </a:r>
            <a:endParaRPr lang="en-US" altLang="zh-CN" dirty="0" smtClean="0"/>
          </a:p>
          <a:p>
            <a:r>
              <a:rPr lang="en-US" altLang="zh-CN" dirty="0" smtClean="0"/>
              <a:t>Android</a:t>
            </a:r>
            <a:r>
              <a:rPr lang="zh-CN" altLang="en-US" dirty="0" smtClean="0"/>
              <a:t>的任务模型</a:t>
            </a:r>
            <a:endParaRPr lang="en-US" altLang="zh-CN" dirty="0" smtClean="0"/>
          </a:p>
          <a:p>
            <a:pPr lvl="1"/>
            <a:r>
              <a:rPr lang="en-US" altLang="zh-CN" dirty="0" smtClean="0"/>
              <a:t>Tasks and Back Stack</a:t>
            </a:r>
          </a:p>
          <a:p>
            <a:pPr lvl="1"/>
            <a:r>
              <a:rPr lang="en-US" altLang="zh-CN" dirty="0" smtClean="0"/>
              <a:t>Overview Screen</a:t>
            </a:r>
          </a:p>
          <a:p>
            <a:pPr marL="274320" lvl="1" indent="-274320">
              <a:spcBef>
                <a:spcPts val="580"/>
              </a:spcBef>
              <a:buClr>
                <a:schemeClr val="accent1"/>
              </a:buClr>
            </a:pPr>
            <a:r>
              <a:rPr lang="en-US" altLang="zh-CN" dirty="0" smtClean="0"/>
              <a:t>Fragment</a:t>
            </a:r>
          </a:p>
          <a:p>
            <a:pPr marL="548640" lvl="2" indent="-274320">
              <a:spcBef>
                <a:spcPts val="580"/>
              </a:spcBef>
              <a:buClr>
                <a:schemeClr val="accent1"/>
              </a:buClr>
            </a:pPr>
            <a:r>
              <a:rPr lang="en-US" altLang="zh-CN" dirty="0" smtClean="0"/>
              <a:t>Fragment</a:t>
            </a:r>
            <a:r>
              <a:rPr lang="zh-CN" altLang="en-US" dirty="0" smtClean="0"/>
              <a:t>的生命周期</a:t>
            </a:r>
            <a:endParaRPr lang="en-US" altLang="zh-CN" dirty="0" smtClean="0"/>
          </a:p>
          <a:p>
            <a:pPr marL="548640" lvl="2" indent="-274320">
              <a:spcBef>
                <a:spcPts val="580"/>
              </a:spcBef>
              <a:buClr>
                <a:schemeClr val="accent1"/>
              </a:buClr>
            </a:pPr>
            <a:r>
              <a:rPr lang="zh-CN" altLang="en-US" dirty="0" smtClean="0"/>
              <a:t>与</a:t>
            </a:r>
            <a:r>
              <a:rPr lang="en-US" altLang="zh-CN" dirty="0" smtClean="0"/>
              <a:t>Fragment</a:t>
            </a:r>
            <a:r>
              <a:rPr lang="zh-CN" altLang="en-US" dirty="0" smtClean="0"/>
              <a:t>传递数据</a:t>
            </a:r>
            <a:r>
              <a:rPr lang="en-US" altLang="zh-CN" dirty="0" smtClean="0"/>
              <a:t>	</a:t>
            </a:r>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launch modes -</a:t>
            </a:r>
            <a:r>
              <a:rPr lang="en-US" altLang="zh-CN" dirty="0" smtClean="0"/>
              <a:t>Using the manifest file </a:t>
            </a:r>
            <a:br>
              <a:rPr lang="en-US" altLang="zh-CN" dirty="0" smtClean="0"/>
            </a:br>
            <a:endParaRPr lang="zh-CN" altLang="en-US" dirty="0"/>
          </a:p>
        </p:txBody>
      </p:sp>
      <p:sp>
        <p:nvSpPr>
          <p:cNvPr id="3" name="内容占位符 2"/>
          <p:cNvSpPr>
            <a:spLocks noGrp="1"/>
          </p:cNvSpPr>
          <p:nvPr>
            <p:ph sz="quarter" idx="1"/>
          </p:nvPr>
        </p:nvSpPr>
        <p:spPr/>
        <p:txBody>
          <a:bodyPr>
            <a:normAutofit fontScale="62500" lnSpcReduction="20000"/>
          </a:bodyPr>
          <a:lstStyle/>
          <a:p>
            <a:r>
              <a:rPr lang="en-US" altLang="zh-CN" dirty="0" smtClean="0"/>
              <a:t>"standard" (the default mode) Default. </a:t>
            </a:r>
          </a:p>
          <a:p>
            <a:pPr lvl="1"/>
            <a:r>
              <a:rPr lang="zh-CN" altLang="en-US" dirty="0" smtClean="0"/>
              <a:t>每个</a:t>
            </a:r>
            <a:r>
              <a:rPr lang="en-US" altLang="zh-CN" dirty="0" smtClean="0"/>
              <a:t>activity</a:t>
            </a:r>
            <a:r>
              <a:rPr lang="zh-CN" altLang="en-US" dirty="0" smtClean="0"/>
              <a:t>可以有多个实例，并存在于多个任务中</a:t>
            </a:r>
            <a:endParaRPr lang="en-US" altLang="zh-CN" dirty="0" smtClean="0"/>
          </a:p>
          <a:p>
            <a:r>
              <a:rPr lang="en-US" altLang="zh-CN" dirty="0" smtClean="0"/>
              <a:t> "</a:t>
            </a:r>
            <a:r>
              <a:rPr lang="en-US" altLang="zh-CN" dirty="0" err="1" smtClean="0"/>
              <a:t>singleTop</a:t>
            </a:r>
            <a:r>
              <a:rPr lang="en-US" altLang="zh-CN" dirty="0" smtClean="0"/>
              <a:t>“</a:t>
            </a:r>
          </a:p>
          <a:p>
            <a:pPr lvl="1"/>
            <a:r>
              <a:rPr lang="zh-CN" altLang="en-US" dirty="0" smtClean="0"/>
              <a:t>基本上于</a:t>
            </a:r>
            <a:r>
              <a:rPr lang="en-US" altLang="zh-CN" dirty="0" smtClean="0"/>
              <a:t>standard</a:t>
            </a:r>
            <a:r>
              <a:rPr lang="zh-CN" altLang="en-US" dirty="0" smtClean="0"/>
              <a:t>一致，仅在请求的</a:t>
            </a:r>
            <a:r>
              <a:rPr lang="en-US" altLang="zh-CN" dirty="0" smtClean="0"/>
              <a:t>Activity</a:t>
            </a:r>
            <a:r>
              <a:rPr lang="zh-CN" altLang="en-US" dirty="0" smtClean="0"/>
              <a:t>正好位于栈顶时，有所区别。此时，配置成</a:t>
            </a:r>
            <a:r>
              <a:rPr lang="en-US" altLang="zh-CN" dirty="0" err="1" smtClean="0"/>
              <a:t>singleTop</a:t>
            </a:r>
            <a:r>
              <a:rPr lang="zh-CN" altLang="en-US" dirty="0" smtClean="0"/>
              <a:t>的</a:t>
            </a:r>
            <a:r>
              <a:rPr lang="en-US" altLang="zh-CN" dirty="0" smtClean="0"/>
              <a:t>Activity</a:t>
            </a:r>
            <a:r>
              <a:rPr lang="zh-CN" altLang="en-US" dirty="0" smtClean="0"/>
              <a:t>， 不再会构造新的实例加入到</a:t>
            </a:r>
            <a:r>
              <a:rPr lang="en-US" altLang="zh-CN" dirty="0" smtClean="0"/>
              <a:t>Task</a:t>
            </a:r>
            <a:r>
              <a:rPr lang="zh-CN" altLang="en-US" dirty="0" smtClean="0"/>
              <a:t>栈中，而是将新来的</a:t>
            </a:r>
            <a:r>
              <a:rPr lang="en-US" altLang="zh-CN" dirty="0" smtClean="0"/>
              <a:t>Intent</a:t>
            </a:r>
            <a:r>
              <a:rPr lang="zh-CN" altLang="en-US" dirty="0" smtClean="0"/>
              <a:t>发送到栈顶</a:t>
            </a:r>
            <a:r>
              <a:rPr lang="en-US" altLang="zh-CN" dirty="0" smtClean="0"/>
              <a:t>Activity</a:t>
            </a:r>
            <a:r>
              <a:rPr lang="zh-CN" altLang="en-US" dirty="0" smtClean="0"/>
              <a:t>中，栈顶的</a:t>
            </a:r>
            <a:r>
              <a:rPr lang="en-US" altLang="zh-CN" dirty="0" smtClean="0"/>
              <a:t>Activity</a:t>
            </a:r>
            <a:r>
              <a:rPr lang="zh-CN" altLang="en-US" dirty="0" smtClean="0"/>
              <a:t>可以通过重载 </a:t>
            </a:r>
            <a:r>
              <a:rPr lang="en-US" altLang="zh-CN" dirty="0" err="1" smtClean="0"/>
              <a:t>onNewIntent</a:t>
            </a:r>
            <a:r>
              <a:rPr lang="zh-CN" altLang="en-US" dirty="0" smtClean="0"/>
              <a:t>来处理新的</a:t>
            </a:r>
            <a:r>
              <a:rPr lang="en-US" altLang="zh-CN" dirty="0" smtClean="0"/>
              <a:t>Intent</a:t>
            </a:r>
            <a:r>
              <a:rPr lang="zh-CN" altLang="en-US" dirty="0" smtClean="0"/>
              <a:t>（当然，也可以无视</a:t>
            </a:r>
            <a:r>
              <a:rPr lang="en-US" altLang="zh-CN" dirty="0" smtClean="0"/>
              <a:t>...</a:t>
            </a:r>
            <a:r>
              <a:rPr lang="zh-CN" altLang="en-US" dirty="0" smtClean="0"/>
              <a:t>）。这个模式，降低了位于栈顶时的一些重复开销，更避免了一些奇异的行为（想象一 下，如果在栈顶连续几个都是同样的</a:t>
            </a:r>
            <a:r>
              <a:rPr lang="en-US" altLang="zh-CN" dirty="0" smtClean="0"/>
              <a:t>Activity</a:t>
            </a:r>
            <a:r>
              <a:rPr lang="zh-CN" altLang="en-US" dirty="0" smtClean="0"/>
              <a:t>，再一级级退出的时候，这是怎么样的用户体验</a:t>
            </a:r>
            <a:r>
              <a:rPr lang="en-US" altLang="zh-CN" dirty="0" smtClean="0"/>
              <a:t>...</a:t>
            </a:r>
            <a:r>
              <a:rPr lang="zh-CN" altLang="en-US" dirty="0" smtClean="0"/>
              <a:t>），很适合一些会有更新的列表</a:t>
            </a:r>
            <a:r>
              <a:rPr lang="en-US" altLang="zh-CN" dirty="0" smtClean="0"/>
              <a:t>Activity</a:t>
            </a:r>
            <a:r>
              <a:rPr lang="zh-CN" altLang="en-US" dirty="0" smtClean="0"/>
              <a:t>展 示。一个活生生的实例是，在 </a:t>
            </a:r>
            <a:r>
              <a:rPr lang="en-US" altLang="zh-CN" dirty="0" smtClean="0"/>
              <a:t>Android</a:t>
            </a:r>
            <a:r>
              <a:rPr lang="zh-CN" altLang="en-US" dirty="0" smtClean="0"/>
              <a:t>默认提供的应用中，浏览器（</a:t>
            </a:r>
            <a:r>
              <a:rPr lang="en-US" altLang="zh-CN" dirty="0" smtClean="0"/>
              <a:t>Browser</a:t>
            </a:r>
            <a:r>
              <a:rPr lang="zh-CN" altLang="en-US" dirty="0" smtClean="0"/>
              <a:t>）的书签</a:t>
            </a:r>
            <a:r>
              <a:rPr lang="en-US" altLang="zh-CN" dirty="0" smtClean="0"/>
              <a:t>Activity</a:t>
            </a:r>
            <a:r>
              <a:rPr lang="zh-CN" altLang="en-US" dirty="0" smtClean="0"/>
              <a:t>（</a:t>
            </a:r>
            <a:r>
              <a:rPr lang="en-US" altLang="zh-CN" dirty="0" err="1" smtClean="0"/>
              <a:t>BrowserBookmarkPage</a:t>
            </a:r>
            <a:r>
              <a:rPr lang="zh-CN" altLang="en-US" dirty="0" smtClean="0"/>
              <a:t>），就用的是 </a:t>
            </a:r>
            <a:r>
              <a:rPr lang="en-US" altLang="zh-CN" dirty="0" err="1" smtClean="0"/>
              <a:t>singleTop</a:t>
            </a:r>
            <a:r>
              <a:rPr lang="zh-CN" altLang="en-US" dirty="0" smtClean="0"/>
              <a:t>。</a:t>
            </a:r>
            <a:endParaRPr lang="en-US" altLang="zh-CN" dirty="0" smtClean="0"/>
          </a:p>
          <a:p>
            <a:r>
              <a:rPr lang="en-US" altLang="zh-CN" dirty="0" smtClean="0"/>
              <a:t>"</a:t>
            </a:r>
            <a:r>
              <a:rPr lang="en-US" altLang="zh-CN" dirty="0" err="1" smtClean="0"/>
              <a:t>singleTask</a:t>
            </a:r>
            <a:r>
              <a:rPr lang="en-US" altLang="zh-CN" dirty="0" smtClean="0"/>
              <a:t>" </a:t>
            </a:r>
          </a:p>
          <a:p>
            <a:pPr lvl="1"/>
            <a:r>
              <a:rPr lang="zh-CN" altLang="en-US" dirty="0" smtClean="0"/>
              <a:t>最多仅有一个实例存在，并且，位于以它为根的</a:t>
            </a:r>
            <a:r>
              <a:rPr lang="en-US" altLang="zh-CN" dirty="0" smtClean="0"/>
              <a:t>Task</a:t>
            </a:r>
            <a:r>
              <a:rPr lang="zh-CN" altLang="en-US" dirty="0" smtClean="0"/>
              <a:t>中。所有对该</a:t>
            </a:r>
            <a:r>
              <a:rPr lang="en-US" altLang="zh-CN" dirty="0" smtClean="0"/>
              <a:t>Activity</a:t>
            </a:r>
            <a:r>
              <a:rPr lang="zh-CN" altLang="en-US" dirty="0" smtClean="0"/>
              <a:t>的请求，都会跳到该</a:t>
            </a:r>
            <a:r>
              <a:rPr lang="en-US" altLang="zh-CN" dirty="0" smtClean="0"/>
              <a:t>Activity</a:t>
            </a:r>
            <a:r>
              <a:rPr lang="zh-CN" altLang="en-US" dirty="0" smtClean="0"/>
              <a:t>的</a:t>
            </a:r>
            <a:r>
              <a:rPr lang="en-US" altLang="zh-CN" dirty="0" smtClean="0"/>
              <a:t>Task</a:t>
            </a:r>
            <a:r>
              <a:rPr lang="zh-CN" altLang="en-US" dirty="0" smtClean="0"/>
              <a:t>中展开进行。如浏览器的主</a:t>
            </a:r>
            <a:r>
              <a:rPr lang="en-US" altLang="zh-CN" dirty="0" smtClean="0"/>
              <a:t>activity</a:t>
            </a:r>
          </a:p>
          <a:p>
            <a:pPr lvl="1"/>
            <a:r>
              <a:rPr lang="en-US" altLang="zh-CN" b="1" dirty="0" smtClean="0"/>
              <a:t>Note:</a:t>
            </a:r>
            <a:r>
              <a:rPr lang="en-US" altLang="zh-CN" dirty="0" smtClean="0"/>
              <a:t> Although the activity starts in a new task, the BACK key still returns the user to the previous activity.</a:t>
            </a:r>
          </a:p>
          <a:p>
            <a:r>
              <a:rPr lang="en-US" altLang="zh-CN" dirty="0" smtClean="0"/>
              <a:t>"</a:t>
            </a:r>
            <a:r>
              <a:rPr lang="en-US" altLang="zh-CN" dirty="0" err="1" smtClean="0"/>
              <a:t>singleInstance</a:t>
            </a:r>
            <a:r>
              <a:rPr lang="en-US" altLang="zh-CN" dirty="0" smtClean="0"/>
              <a:t>". </a:t>
            </a:r>
          </a:p>
          <a:p>
            <a:pPr lvl="1"/>
            <a:r>
              <a:rPr lang="zh-CN" altLang="en-US" dirty="0" smtClean="0"/>
              <a:t>在大部分时候</a:t>
            </a:r>
            <a:r>
              <a:rPr lang="en-US" altLang="zh-CN" dirty="0" err="1" smtClean="0"/>
              <a:t>singleInstance</a:t>
            </a:r>
            <a:r>
              <a:rPr lang="zh-CN" altLang="en-US" dirty="0" smtClean="0"/>
              <a:t>与</a:t>
            </a:r>
            <a:r>
              <a:rPr lang="en-US" altLang="zh-CN" dirty="0" err="1" smtClean="0"/>
              <a:t>singleTask</a:t>
            </a:r>
            <a:r>
              <a:rPr lang="zh-CN" altLang="en-US" dirty="0" smtClean="0"/>
              <a:t>完全一致，唯一的不同在于，</a:t>
            </a:r>
            <a:r>
              <a:rPr lang="en-US" altLang="zh-CN" dirty="0" err="1" smtClean="0"/>
              <a:t>singleInstance</a:t>
            </a:r>
            <a:r>
              <a:rPr lang="zh-CN" altLang="en-US" dirty="0" smtClean="0"/>
              <a:t>的 </a:t>
            </a:r>
            <a:r>
              <a:rPr lang="en-US" altLang="zh-CN" dirty="0" smtClean="0"/>
              <a:t>Activity</a:t>
            </a:r>
            <a:r>
              <a:rPr lang="zh-CN" altLang="en-US" dirty="0" smtClean="0"/>
              <a:t>，是它所在栈中仅有的一个</a:t>
            </a:r>
            <a:r>
              <a:rPr lang="en-US" altLang="zh-CN" dirty="0" smtClean="0"/>
              <a:t>Activity</a:t>
            </a:r>
            <a:r>
              <a:rPr lang="zh-CN" altLang="en-US" dirty="0" smtClean="0"/>
              <a:t>，如果涉及到的其他</a:t>
            </a:r>
            <a:r>
              <a:rPr lang="en-US" altLang="zh-CN" dirty="0" smtClean="0"/>
              <a:t>Activity</a:t>
            </a:r>
            <a:r>
              <a:rPr lang="zh-CN" altLang="en-US" dirty="0" smtClean="0"/>
              <a:t>，都移交到其他</a:t>
            </a:r>
            <a:r>
              <a:rPr lang="en-US" altLang="zh-CN" dirty="0" smtClean="0"/>
              <a:t>Task</a:t>
            </a:r>
            <a:r>
              <a:rPr lang="zh-CN" altLang="en-US" dirty="0" smtClean="0"/>
              <a:t>中进行。这使得 </a:t>
            </a:r>
            <a:r>
              <a:rPr lang="en-US" altLang="zh-CN" dirty="0" err="1" smtClean="0"/>
              <a:t>singleInstance</a:t>
            </a:r>
            <a:r>
              <a:rPr lang="zh-CN" altLang="en-US" dirty="0" smtClean="0"/>
              <a:t>的</a:t>
            </a:r>
            <a:r>
              <a:rPr lang="en-US" altLang="zh-CN" dirty="0" smtClean="0"/>
              <a:t>Activity</a:t>
            </a:r>
            <a:r>
              <a:rPr lang="zh-CN" altLang="en-US" dirty="0" smtClean="0"/>
              <a:t>，像一座孤岛，彻底的黑盒，它不关注请求来自何方，也不计较后续由谁执行。</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0"/>
            <a:ext cx="7772400" cy="1143000"/>
          </a:xfrm>
        </p:spPr>
        <p:txBody>
          <a:bodyPr>
            <a:normAutofit fontScale="90000"/>
          </a:bodyPr>
          <a:lstStyle/>
          <a:p>
            <a:r>
              <a:rPr lang="en-US" altLang="zh-CN" dirty="0" err="1" smtClean="0"/>
              <a:t>singleTask</a:t>
            </a:r>
            <a:r>
              <a:rPr lang="en-US" altLang="zh-CN" dirty="0" smtClean="0"/>
              <a:t>" is added to the back stack</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441678" y="1916832"/>
            <a:ext cx="8702322"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launch modes- Using Intent flags</a:t>
            </a:r>
            <a:br>
              <a:rPr lang="en-US" altLang="zh-CN" b="1" dirty="0" smtClean="0"/>
            </a:br>
            <a:endParaRPr lang="zh-CN" altLang="en-US" dirty="0"/>
          </a:p>
        </p:txBody>
      </p:sp>
      <p:sp>
        <p:nvSpPr>
          <p:cNvPr id="3" name="内容占位符 2"/>
          <p:cNvSpPr>
            <a:spLocks noGrp="1"/>
          </p:cNvSpPr>
          <p:nvPr>
            <p:ph sz="quarter" idx="1"/>
          </p:nvPr>
        </p:nvSpPr>
        <p:spPr/>
        <p:txBody>
          <a:bodyPr>
            <a:normAutofit fontScale="85000" lnSpcReduction="20000"/>
          </a:bodyPr>
          <a:lstStyle/>
          <a:p>
            <a:r>
              <a:rPr lang="en-US" altLang="zh-CN" dirty="0" smtClean="0"/>
              <a:t>When starting an activity, you can modify the default association of an activity to its task by including flags in the intent that you deliver to </a:t>
            </a:r>
            <a:r>
              <a:rPr lang="en-US" altLang="zh-CN" dirty="0" err="1" smtClean="0">
                <a:hlinkClick r:id="rId2"/>
              </a:rPr>
              <a:t>startActivity</a:t>
            </a:r>
            <a:r>
              <a:rPr lang="en-US" altLang="zh-CN" dirty="0" smtClean="0">
                <a:hlinkClick r:id="rId2"/>
              </a:rPr>
              <a:t>()</a:t>
            </a:r>
            <a:r>
              <a:rPr lang="en-US" altLang="zh-CN" dirty="0" smtClean="0"/>
              <a:t>. The flags you can use to modify the default behavior are:</a:t>
            </a:r>
            <a:endParaRPr lang="en-US" altLang="zh-CN" dirty="0" smtClean="0">
              <a:hlinkClick r:id="rId3"/>
            </a:endParaRPr>
          </a:p>
          <a:p>
            <a:pPr lvl="1"/>
            <a:r>
              <a:rPr lang="en-US" altLang="zh-CN" dirty="0" smtClean="0">
                <a:hlinkClick r:id="rId3"/>
              </a:rPr>
              <a:t>FLAG_ACTIVITY_NEW_TASK</a:t>
            </a:r>
            <a:r>
              <a:rPr lang="en-US" altLang="zh-CN" dirty="0" smtClean="0"/>
              <a:t> </a:t>
            </a:r>
          </a:p>
          <a:p>
            <a:pPr lvl="2"/>
            <a:r>
              <a:rPr lang="en-US" altLang="zh-CN" dirty="0" smtClean="0"/>
              <a:t>This produces the same behavior as the "</a:t>
            </a:r>
            <a:r>
              <a:rPr lang="en-US" altLang="zh-CN" dirty="0" err="1" smtClean="0"/>
              <a:t>singleTask</a:t>
            </a:r>
            <a:r>
              <a:rPr lang="en-US" altLang="zh-CN" dirty="0" smtClean="0"/>
              <a:t>" </a:t>
            </a:r>
            <a:r>
              <a:rPr lang="en-US" altLang="zh-CN" dirty="0" err="1" smtClean="0">
                <a:hlinkClick r:id="rId4"/>
              </a:rPr>
              <a:t>launchMode</a:t>
            </a:r>
            <a:r>
              <a:rPr lang="en-US" altLang="zh-CN" dirty="0" smtClean="0"/>
              <a:t> value, discussed in the previous section.</a:t>
            </a:r>
          </a:p>
          <a:p>
            <a:pPr lvl="1"/>
            <a:r>
              <a:rPr lang="en-US" altLang="zh-CN" dirty="0" smtClean="0">
                <a:hlinkClick r:id="rId3"/>
              </a:rPr>
              <a:t>FLAG_ACTIVITY_SINGLE_TOP</a:t>
            </a:r>
            <a:r>
              <a:rPr lang="en-US" altLang="zh-CN" dirty="0" smtClean="0"/>
              <a:t> </a:t>
            </a:r>
          </a:p>
          <a:p>
            <a:pPr lvl="2"/>
            <a:r>
              <a:rPr lang="en-US" altLang="zh-CN" dirty="0" smtClean="0"/>
              <a:t>This produces the same behavior as the "</a:t>
            </a:r>
            <a:r>
              <a:rPr lang="en-US" altLang="zh-CN" dirty="0" err="1" smtClean="0"/>
              <a:t>singleTop</a:t>
            </a:r>
            <a:r>
              <a:rPr lang="en-US" altLang="zh-CN" dirty="0" smtClean="0"/>
              <a:t>" </a:t>
            </a:r>
            <a:r>
              <a:rPr lang="en-US" altLang="zh-CN" dirty="0" err="1" smtClean="0">
                <a:hlinkClick r:id="rId4"/>
              </a:rPr>
              <a:t>launchMode</a:t>
            </a:r>
            <a:r>
              <a:rPr lang="en-US" altLang="zh-CN" dirty="0" smtClean="0"/>
              <a:t> value, discussed in the previous section.</a:t>
            </a:r>
          </a:p>
          <a:p>
            <a:pPr lvl="1"/>
            <a:r>
              <a:rPr lang="en-US" altLang="zh-CN" dirty="0" smtClean="0">
                <a:hlinkClick r:id="rId3"/>
              </a:rPr>
              <a:t>FLAG_ACTIVITY_CLEAR_TOP</a:t>
            </a:r>
            <a:r>
              <a:rPr lang="en-US" altLang="zh-CN" dirty="0" smtClean="0"/>
              <a:t> </a:t>
            </a:r>
          </a:p>
          <a:p>
            <a:pPr lvl="2"/>
            <a:r>
              <a:rPr lang="zh-CN" altLang="en-US" dirty="0" smtClean="0"/>
              <a:t>如果设置，并且这个</a:t>
            </a:r>
            <a:r>
              <a:rPr lang="en-US" altLang="zh-CN" dirty="0" smtClean="0"/>
              <a:t>Activity</a:t>
            </a:r>
            <a:r>
              <a:rPr lang="zh-CN" altLang="en-US" dirty="0" smtClean="0"/>
              <a:t>已经在当前的</a:t>
            </a:r>
            <a:r>
              <a:rPr lang="en-US" altLang="zh-CN" dirty="0" smtClean="0"/>
              <a:t>Task</a:t>
            </a:r>
            <a:r>
              <a:rPr lang="zh-CN" altLang="en-US" dirty="0" smtClean="0"/>
              <a:t>中运行，因此，不再是重新启动一个这个</a:t>
            </a:r>
            <a:r>
              <a:rPr lang="en-US" altLang="zh-CN" dirty="0" smtClean="0"/>
              <a:t>Activity</a:t>
            </a:r>
            <a:r>
              <a:rPr lang="zh-CN" altLang="en-US" dirty="0" smtClean="0"/>
              <a:t>的实例，而是在这个</a:t>
            </a:r>
            <a:r>
              <a:rPr lang="en-US" altLang="zh-CN" dirty="0" smtClean="0"/>
              <a:t>Activity</a:t>
            </a:r>
            <a:r>
              <a:rPr lang="zh-CN" altLang="en-US" dirty="0" smtClean="0"/>
              <a:t>上方 的所有</a:t>
            </a:r>
            <a:r>
              <a:rPr lang="en-US" altLang="zh-CN" dirty="0" smtClean="0"/>
              <a:t>Activity</a:t>
            </a:r>
            <a:r>
              <a:rPr lang="zh-CN" altLang="en-US" dirty="0" smtClean="0"/>
              <a:t>都将关闭，然后这个</a:t>
            </a:r>
            <a:r>
              <a:rPr lang="en-US" altLang="zh-CN" dirty="0" smtClean="0"/>
              <a:t>Intent</a:t>
            </a:r>
            <a:r>
              <a:rPr lang="zh-CN" altLang="en-US" dirty="0" smtClean="0"/>
              <a:t>会作为一个新的</a:t>
            </a:r>
            <a:r>
              <a:rPr lang="en-US" altLang="zh-CN" dirty="0" smtClean="0"/>
              <a:t>Intent</a:t>
            </a:r>
            <a:r>
              <a:rPr lang="zh-CN" altLang="en-US" dirty="0" smtClean="0"/>
              <a:t>投递到老的</a:t>
            </a:r>
            <a:r>
              <a:rPr lang="en-US" altLang="zh-CN" dirty="0" smtClean="0"/>
              <a:t>Activity</a:t>
            </a:r>
            <a:r>
              <a:rPr lang="zh-CN" altLang="en-US" dirty="0" smtClean="0"/>
              <a:t>（现在位于顶端）中。</a:t>
            </a:r>
            <a:br>
              <a:rPr lang="zh-CN" altLang="en-US" dirty="0" smtClean="0"/>
            </a:br>
            <a:r>
              <a:rPr lang="zh-CN" altLang="en-US" dirty="0" smtClean="0"/>
              <a:t>    例如，假设一个</a:t>
            </a:r>
            <a:r>
              <a:rPr lang="en-US" altLang="zh-CN" dirty="0" smtClean="0"/>
              <a:t>Task</a:t>
            </a:r>
            <a:r>
              <a:rPr lang="zh-CN" altLang="en-US" dirty="0" smtClean="0"/>
              <a:t>中包含这些</a:t>
            </a:r>
            <a:r>
              <a:rPr lang="en-US" altLang="zh-CN" dirty="0" smtClean="0"/>
              <a:t>Activity</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。如果</a:t>
            </a:r>
            <a:r>
              <a:rPr lang="en-US" altLang="zh-CN" dirty="0" smtClean="0"/>
              <a:t>D</a:t>
            </a:r>
            <a:r>
              <a:rPr lang="zh-CN" altLang="en-US" dirty="0" smtClean="0"/>
              <a:t>调用了</a:t>
            </a:r>
            <a:r>
              <a:rPr lang="en-US" altLang="zh-CN" dirty="0" err="1" smtClean="0"/>
              <a:t>startActivity</a:t>
            </a:r>
            <a:r>
              <a:rPr lang="en-US" altLang="zh-CN" dirty="0" smtClean="0"/>
              <a:t>()</a:t>
            </a:r>
            <a:r>
              <a:rPr lang="zh-CN" altLang="en-US" dirty="0" smtClean="0"/>
              <a:t>，并且包含一个指向</a:t>
            </a:r>
            <a:r>
              <a:rPr lang="en-US" altLang="zh-CN" dirty="0" smtClean="0"/>
              <a:t>Activity B</a:t>
            </a:r>
            <a:r>
              <a:rPr lang="zh-CN" altLang="en-US" dirty="0" smtClean="0"/>
              <a:t>的</a:t>
            </a:r>
            <a:r>
              <a:rPr lang="en-US" altLang="zh-CN" dirty="0" smtClean="0"/>
              <a:t>Intent</a:t>
            </a:r>
            <a:r>
              <a:rPr lang="zh-CN" altLang="en-US" dirty="0" smtClean="0"/>
              <a:t>，那么，</a:t>
            </a:r>
            <a:r>
              <a:rPr lang="en-US" altLang="zh-CN" dirty="0" smtClean="0"/>
              <a:t>C</a:t>
            </a:r>
            <a:r>
              <a:rPr lang="zh-CN" altLang="en-US" dirty="0" smtClean="0"/>
              <a:t>和</a:t>
            </a:r>
            <a:r>
              <a:rPr lang="en-US" altLang="zh-CN" dirty="0" smtClean="0"/>
              <a:t>D</a:t>
            </a:r>
            <a:r>
              <a:rPr lang="zh-CN" altLang="en-US" dirty="0" smtClean="0"/>
              <a:t>都将结束，然后</a:t>
            </a:r>
            <a:r>
              <a:rPr lang="en-US" altLang="zh-CN" dirty="0" smtClean="0"/>
              <a:t>B</a:t>
            </a:r>
            <a:r>
              <a:rPr lang="zh-CN" altLang="en-US" dirty="0" smtClean="0"/>
              <a:t>接收到这个</a:t>
            </a:r>
            <a:r>
              <a:rPr lang="en-US" altLang="zh-CN" dirty="0" smtClean="0"/>
              <a:t>Intent</a:t>
            </a:r>
            <a:r>
              <a:rPr lang="zh-CN" altLang="en-US" dirty="0" smtClean="0"/>
              <a:t>，因此，目前</a:t>
            </a:r>
            <a:r>
              <a:rPr lang="en-US" altLang="zh-CN" dirty="0" smtClean="0"/>
              <a:t>stack</a:t>
            </a:r>
            <a:r>
              <a:rPr lang="zh-CN" altLang="en-US" dirty="0" smtClean="0"/>
              <a:t>的状况是：</a:t>
            </a:r>
            <a:r>
              <a:rPr lang="en-US" altLang="zh-CN" dirty="0" smtClean="0"/>
              <a:t>A</a:t>
            </a:r>
            <a:r>
              <a:rPr lang="zh-CN" altLang="en-US" dirty="0" smtClean="0"/>
              <a:t>，</a:t>
            </a:r>
            <a:r>
              <a:rPr lang="en-US" altLang="zh-CN" dirty="0" smtClean="0"/>
              <a:t>B</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Fragment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内容占位符 3"/>
          <p:cNvSpPr>
            <a:spLocks noGrp="1"/>
          </p:cNvSpPr>
          <p:nvPr>
            <p:ph sz="quarter" idx="1"/>
          </p:nvPr>
        </p:nvSpPr>
        <p:spPr/>
        <p:txBody>
          <a:bodyPr/>
          <a:lstStyle/>
          <a:p>
            <a:r>
              <a:rPr lang="zh-CN" altLang="en-US" dirty="0" smtClean="0"/>
              <a:t>一种小型</a:t>
            </a:r>
            <a:r>
              <a:rPr lang="en-US" altLang="zh-CN" dirty="0" smtClean="0"/>
              <a:t>”activity”</a:t>
            </a:r>
            <a:r>
              <a:rPr lang="zh-CN" altLang="en-US" dirty="0" smtClean="0"/>
              <a:t>，为解决大屏幕设备</a:t>
            </a:r>
            <a:r>
              <a:rPr lang="en-US" altLang="zh-CN" dirty="0" smtClean="0"/>
              <a:t>UI</a:t>
            </a:r>
            <a:r>
              <a:rPr lang="zh-CN" altLang="en-US" dirty="0" smtClean="0"/>
              <a:t>而增加，但在小屏幕中也有独特的用途</a:t>
            </a:r>
            <a:endParaRPr lang="en-US" altLang="zh-CN" dirty="0" smtClean="0"/>
          </a:p>
          <a:p>
            <a:r>
              <a:rPr lang="zh-CN" altLang="en-US" dirty="0" smtClean="0"/>
              <a:t>可以管理自己独立的生命周期和事件</a:t>
            </a:r>
            <a:endParaRPr lang="en-US" altLang="zh-CN" dirty="0" smtClean="0"/>
          </a:p>
          <a:p>
            <a:r>
              <a:rPr lang="zh-CN" altLang="en-US" dirty="0" smtClean="0"/>
              <a:t>必须嵌入到</a:t>
            </a:r>
            <a:r>
              <a:rPr lang="en-US" altLang="zh-CN" dirty="0" smtClean="0"/>
              <a:t>activity</a:t>
            </a:r>
            <a:r>
              <a:rPr lang="zh-CN" altLang="en-US" dirty="0" smtClean="0"/>
              <a:t>中使用，且受</a:t>
            </a:r>
            <a:r>
              <a:rPr lang="en-US" altLang="zh-CN" dirty="0" smtClean="0"/>
              <a:t>activity</a:t>
            </a:r>
            <a:r>
              <a:rPr lang="zh-CN" altLang="en-US" dirty="0" smtClean="0"/>
              <a:t>生命周期的影响</a:t>
            </a:r>
            <a:endParaRPr lang="en-US" altLang="zh-CN" dirty="0" smtClean="0"/>
          </a:p>
          <a:p>
            <a:endParaRPr lang="en-US" altLang="zh-CN" dirty="0" smtClean="0"/>
          </a:p>
          <a:p>
            <a:endParaRPr lang="en-US" altLang="zh-CN" dirty="0" smtClean="0"/>
          </a:p>
        </p:txBody>
      </p:sp>
      <p:pic>
        <p:nvPicPr>
          <p:cNvPr id="3074" name="Picture 2"/>
          <p:cNvPicPr>
            <a:picLocks noChangeAspect="1" noChangeArrowheads="1"/>
          </p:cNvPicPr>
          <p:nvPr/>
        </p:nvPicPr>
        <p:blipFill>
          <a:blip r:embed="rId2" cstate="print"/>
          <a:srcRect/>
          <a:stretch>
            <a:fillRect/>
          </a:stretch>
        </p:blipFill>
        <p:spPr bwMode="auto">
          <a:xfrm>
            <a:off x="1259632" y="3819525"/>
            <a:ext cx="5391150"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Fragment</a:t>
            </a:r>
            <a:r>
              <a:rPr lang="zh-CN" altLang="en-US" dirty="0" smtClean="0"/>
              <a:t>生命周期</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内容占位符 3"/>
          <p:cNvSpPr>
            <a:spLocks noGrp="1"/>
          </p:cNvSpPr>
          <p:nvPr>
            <p:ph sz="quarter" idx="1"/>
          </p:nvPr>
        </p:nvSpPr>
        <p:spPr/>
        <p:txBody>
          <a:bodyPr/>
          <a:lstStyle/>
          <a:p>
            <a:r>
              <a:rPr lang="en-US" altLang="zh-CN" dirty="0" err="1" smtClean="0"/>
              <a:t>onCreatView</a:t>
            </a:r>
            <a:endParaRPr lang="en-US" altLang="zh-CN" dirty="0" smtClean="0"/>
          </a:p>
          <a:p>
            <a:pPr lvl="1"/>
            <a:r>
              <a:rPr lang="zh-CN" altLang="en-US" dirty="0" smtClean="0"/>
              <a:t>在此返回</a:t>
            </a:r>
            <a:r>
              <a:rPr lang="en-US" altLang="zh-CN" dirty="0" smtClean="0"/>
              <a:t>Fragment</a:t>
            </a:r>
            <a:r>
              <a:rPr lang="zh-CN" altLang="en-US" dirty="0" smtClean="0"/>
              <a:t>要呈现的</a:t>
            </a:r>
            <a:r>
              <a:rPr lang="en-US" altLang="zh-CN" dirty="0" smtClean="0"/>
              <a:t>view</a:t>
            </a:r>
          </a:p>
          <a:p>
            <a:r>
              <a:rPr lang="en-US" altLang="zh-CN" dirty="0" err="1" smtClean="0"/>
              <a:t>OnAttach</a:t>
            </a:r>
            <a:endParaRPr lang="en-US" altLang="zh-CN" dirty="0" smtClean="0"/>
          </a:p>
          <a:p>
            <a:pPr lvl="1"/>
            <a:r>
              <a:rPr lang="zh-CN" altLang="en-US" dirty="0" smtClean="0"/>
              <a:t>获得父</a:t>
            </a:r>
            <a:r>
              <a:rPr lang="en-US" altLang="zh-CN" dirty="0" smtClean="0"/>
              <a:t>activity</a:t>
            </a:r>
            <a:r>
              <a:rPr lang="zh-CN" altLang="en-US" dirty="0" smtClean="0"/>
              <a:t>的实例</a:t>
            </a:r>
            <a:endParaRPr lang="en-US" altLang="zh-CN" dirty="0" smtClean="0"/>
          </a:p>
          <a:p>
            <a:r>
              <a:rPr lang="en-US" altLang="zh-CN" dirty="0" err="1" smtClean="0"/>
              <a:t>onPause</a:t>
            </a:r>
            <a:endParaRPr lang="en-US" altLang="zh-CN" dirty="0" smtClean="0"/>
          </a:p>
          <a:p>
            <a:pPr lvl="1"/>
            <a:endParaRPr lang="zh-CN" altLang="en-US" dirty="0"/>
          </a:p>
        </p:txBody>
      </p:sp>
      <p:pic>
        <p:nvPicPr>
          <p:cNvPr id="4098" name="Picture 2" descr="http://developer.android.com/images/fragment_lifecycle.png"/>
          <p:cNvPicPr>
            <a:picLocks noChangeAspect="1" noChangeArrowheads="1"/>
          </p:cNvPicPr>
          <p:nvPr/>
        </p:nvPicPr>
        <p:blipFill>
          <a:blip r:embed="rId2" cstate="print"/>
          <a:srcRect/>
          <a:stretch>
            <a:fillRect/>
          </a:stretch>
        </p:blipFill>
        <p:spPr bwMode="auto">
          <a:xfrm>
            <a:off x="5940152" y="0"/>
            <a:ext cx="2520280" cy="673399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常用派生类</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内容占位符 3"/>
          <p:cNvSpPr>
            <a:spLocks noGrp="1"/>
          </p:cNvSpPr>
          <p:nvPr>
            <p:ph sz="quarter" idx="1"/>
          </p:nvPr>
        </p:nvSpPr>
        <p:spPr/>
        <p:txBody>
          <a:bodyPr>
            <a:normAutofit fontScale="92500" lnSpcReduction="10000"/>
          </a:bodyPr>
          <a:lstStyle/>
          <a:p>
            <a:r>
              <a:rPr lang="en-US" dirty="0" err="1" smtClean="0">
                <a:hlinkClick r:id="rId2"/>
              </a:rPr>
              <a:t>DialogFragment</a:t>
            </a:r>
            <a:r>
              <a:rPr lang="en-US" dirty="0" smtClean="0"/>
              <a:t> Displays a floating dialog. Using this class to create a dialog is a good alternative to using the dialog helper methods in the </a:t>
            </a:r>
            <a:r>
              <a:rPr lang="en-US" dirty="0" smtClean="0">
                <a:hlinkClick r:id="rId3"/>
              </a:rPr>
              <a:t>Activity</a:t>
            </a:r>
            <a:r>
              <a:rPr lang="en-US" dirty="0" smtClean="0"/>
              <a:t> class, because you can incorporate a fragment dialog into the back stack of fragments managed by the activity, allowing the user to return to a dismissed fragment. </a:t>
            </a:r>
          </a:p>
          <a:p>
            <a:r>
              <a:rPr lang="en-US" dirty="0" err="1" smtClean="0">
                <a:hlinkClick r:id="rId4"/>
              </a:rPr>
              <a:t>ListFragment</a:t>
            </a:r>
            <a:r>
              <a:rPr lang="en-US" dirty="0" smtClean="0"/>
              <a:t> Displays a list of items that are managed by an adapter (such as a </a:t>
            </a:r>
            <a:r>
              <a:rPr lang="en-US" dirty="0" err="1" smtClean="0">
                <a:hlinkClick r:id="rId5"/>
              </a:rPr>
              <a:t>SimpleCursorAdapter</a:t>
            </a:r>
            <a:r>
              <a:rPr lang="en-US" dirty="0" smtClean="0"/>
              <a:t>), similar to </a:t>
            </a:r>
            <a:r>
              <a:rPr lang="en-US" dirty="0" err="1" smtClean="0">
                <a:hlinkClick r:id="rId6"/>
              </a:rPr>
              <a:t>ListActivity</a:t>
            </a:r>
            <a:r>
              <a:rPr lang="en-US" dirty="0" smtClean="0"/>
              <a:t>. It provides several methods for managing a list view, such as the </a:t>
            </a:r>
            <a:r>
              <a:rPr lang="en-US" dirty="0" err="1" smtClean="0">
                <a:hlinkClick r:id="rId4"/>
              </a:rPr>
              <a:t>onListItemClick</a:t>
            </a:r>
            <a:r>
              <a:rPr lang="en-US" dirty="0" smtClean="0">
                <a:hlinkClick r:id="rId4"/>
              </a:rPr>
              <a:t>()</a:t>
            </a:r>
            <a:r>
              <a:rPr lang="en-US" dirty="0" smtClean="0"/>
              <a:t> callback to handle click events. </a:t>
            </a:r>
          </a:p>
          <a:p>
            <a:r>
              <a:rPr lang="en-US" dirty="0" err="1" smtClean="0">
                <a:hlinkClick r:id="rId7"/>
              </a:rPr>
              <a:t>PreferenceFragment</a:t>
            </a:r>
            <a:r>
              <a:rPr lang="en-US" dirty="0" smtClean="0"/>
              <a:t> Displays a hierarchy of </a:t>
            </a:r>
            <a:r>
              <a:rPr lang="en-US" dirty="0" smtClean="0">
                <a:hlinkClick r:id="rId8"/>
              </a:rPr>
              <a:t>Preference</a:t>
            </a:r>
            <a:r>
              <a:rPr lang="en-US" dirty="0" smtClean="0"/>
              <a:t> objects as a list, similar to </a:t>
            </a:r>
            <a:r>
              <a:rPr lang="en-US" dirty="0" err="1" smtClean="0">
                <a:hlinkClick r:id="rId9"/>
              </a:rPr>
              <a:t>PreferenceActivity</a:t>
            </a:r>
            <a:r>
              <a:rPr lang="en-US" dirty="0" smtClean="0"/>
              <a:t>. This is useful when creating a "settings" activity for your application</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Fragment</a:t>
            </a:r>
            <a:r>
              <a:rPr lang="zh-CN" altLang="en-US" dirty="0" smtClean="0"/>
              <a:t>用法</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内容占位符 3"/>
          <p:cNvSpPr>
            <a:spLocks noGrp="1"/>
          </p:cNvSpPr>
          <p:nvPr>
            <p:ph sz="quarter" idx="1"/>
          </p:nvPr>
        </p:nvSpPr>
        <p:spPr/>
        <p:txBody>
          <a:bodyPr>
            <a:normAutofit fontScale="55000" lnSpcReduction="20000"/>
          </a:bodyPr>
          <a:lstStyle/>
          <a:p>
            <a:r>
              <a:rPr lang="zh-CN" altLang="en-US" dirty="0" smtClean="0"/>
              <a:t>有两种方式在</a:t>
            </a:r>
            <a:r>
              <a:rPr lang="en-US" altLang="zh-CN" dirty="0" smtClean="0"/>
              <a:t>activity</a:t>
            </a:r>
            <a:r>
              <a:rPr lang="zh-CN" altLang="en-US" dirty="0" smtClean="0"/>
              <a:t>中加入</a:t>
            </a:r>
            <a:r>
              <a:rPr lang="en-US" altLang="zh-CN" dirty="0" smtClean="0"/>
              <a:t>fragment</a:t>
            </a:r>
          </a:p>
          <a:p>
            <a:pPr lvl="1"/>
            <a:r>
              <a:rPr lang="en-US" altLang="zh-CN" dirty="0" smtClean="0"/>
              <a:t>Xml</a:t>
            </a:r>
            <a:r>
              <a:rPr lang="zh-CN" altLang="en-US" dirty="0" smtClean="0"/>
              <a:t>中定义</a:t>
            </a:r>
            <a:endParaRPr lang="en-US" altLang="zh-CN" dirty="0" smtClean="0"/>
          </a:p>
          <a:p>
            <a:pPr lvl="1"/>
            <a:r>
              <a:rPr lang="en-US" dirty="0" smtClean="0"/>
              <a:t>&lt;?xml version="1.0" encoding="utf-8"?&gt;</a:t>
            </a:r>
            <a:br>
              <a:rPr lang="en-US" dirty="0" smtClean="0"/>
            </a:br>
            <a:r>
              <a:rPr lang="en-US" dirty="0" smtClean="0"/>
              <a:t>&lt;</a:t>
            </a:r>
            <a:r>
              <a:rPr lang="en-US" dirty="0" err="1" smtClean="0"/>
              <a:t>LinearLayout</a:t>
            </a:r>
            <a:r>
              <a:rPr lang="en-US" dirty="0" smtClean="0"/>
              <a:t> </a:t>
            </a:r>
            <a:r>
              <a:rPr lang="en-US" dirty="0" err="1" smtClean="0"/>
              <a:t>xmlns:android</a:t>
            </a:r>
            <a:r>
              <a:rPr lang="en-US" dirty="0" smtClean="0"/>
              <a:t>="http://schemas.android.com/apk/res/android"</a:t>
            </a:r>
            <a:br>
              <a:rPr lang="en-US" dirty="0" smtClean="0"/>
            </a:br>
            <a:r>
              <a:rPr lang="en-US" dirty="0" smtClean="0"/>
              <a:t>    </a:t>
            </a:r>
            <a:r>
              <a:rPr lang="en-US" dirty="0" err="1" smtClean="0"/>
              <a:t>android:orientation</a:t>
            </a:r>
            <a:r>
              <a:rPr lang="en-US" dirty="0" smtClean="0"/>
              <a:t>="horizontal"</a:t>
            </a:r>
            <a:br>
              <a:rPr lang="en-US" dirty="0" smtClean="0"/>
            </a:br>
            <a:r>
              <a:rPr lang="en-US" dirty="0" smtClean="0"/>
              <a:t>    </a:t>
            </a:r>
            <a:r>
              <a:rPr lang="en-US" dirty="0" err="1" smtClean="0"/>
              <a:t>android:layout_width</a:t>
            </a:r>
            <a:r>
              <a:rPr lang="en-US" dirty="0" smtClean="0"/>
              <a:t>="</a:t>
            </a:r>
            <a:r>
              <a:rPr lang="en-US" dirty="0" err="1" smtClean="0"/>
              <a:t>match_parent</a:t>
            </a:r>
            <a:r>
              <a:rPr lang="en-US" dirty="0" smtClean="0"/>
              <a:t>"</a:t>
            </a:r>
            <a:br>
              <a:rPr lang="en-US" dirty="0" smtClean="0"/>
            </a:br>
            <a:r>
              <a:rPr lang="en-US" dirty="0" smtClean="0"/>
              <a:t>    </a:t>
            </a:r>
            <a:r>
              <a:rPr lang="en-US" dirty="0" err="1" smtClean="0"/>
              <a:t>android:layout_height</a:t>
            </a:r>
            <a:r>
              <a:rPr lang="en-US" dirty="0" smtClean="0"/>
              <a:t>="</a:t>
            </a:r>
            <a:r>
              <a:rPr lang="en-US" dirty="0" err="1" smtClean="0"/>
              <a:t>match_parent</a:t>
            </a:r>
            <a:r>
              <a:rPr lang="en-US" dirty="0" smtClean="0"/>
              <a:t>"&gt;</a:t>
            </a:r>
            <a:br>
              <a:rPr lang="en-US" dirty="0" smtClean="0"/>
            </a:br>
            <a:r>
              <a:rPr lang="en-US" dirty="0" smtClean="0"/>
              <a:t>    &lt;fragment </a:t>
            </a:r>
            <a:r>
              <a:rPr lang="en-US" dirty="0" err="1" smtClean="0"/>
              <a:t>android:name</a:t>
            </a:r>
            <a:r>
              <a:rPr lang="en-US" dirty="0" smtClean="0"/>
              <a:t>="</a:t>
            </a:r>
            <a:r>
              <a:rPr lang="en-US" dirty="0" err="1" smtClean="0"/>
              <a:t>com.example.news.ArticleListFragment</a:t>
            </a:r>
            <a:r>
              <a:rPr lang="en-US" dirty="0" smtClean="0"/>
              <a:t>"</a:t>
            </a:r>
            <a:br>
              <a:rPr lang="en-US" dirty="0" smtClean="0"/>
            </a:br>
            <a:r>
              <a:rPr lang="en-US" dirty="0" smtClean="0"/>
              <a:t>            </a:t>
            </a:r>
            <a:r>
              <a:rPr lang="en-US" dirty="0" err="1" smtClean="0"/>
              <a:t>android:id</a:t>
            </a:r>
            <a:r>
              <a:rPr lang="en-US" dirty="0" smtClean="0"/>
              <a:t>="@+id/list"</a:t>
            </a:r>
            <a:br>
              <a:rPr lang="en-US" dirty="0" smtClean="0"/>
            </a:br>
            <a:r>
              <a:rPr lang="en-US" dirty="0" smtClean="0"/>
              <a:t>            </a:t>
            </a:r>
            <a:r>
              <a:rPr lang="en-US" dirty="0" err="1" smtClean="0"/>
              <a:t>android:layout_weight</a:t>
            </a:r>
            <a:r>
              <a:rPr lang="en-US" dirty="0" smtClean="0"/>
              <a:t>="1"</a:t>
            </a:r>
            <a:br>
              <a:rPr lang="en-US" dirty="0" smtClean="0"/>
            </a:br>
            <a:r>
              <a:rPr lang="en-US" dirty="0" smtClean="0"/>
              <a:t>            </a:t>
            </a:r>
            <a:r>
              <a:rPr lang="en-US" dirty="0" err="1" smtClean="0"/>
              <a:t>android:layout_width</a:t>
            </a:r>
            <a:r>
              <a:rPr lang="en-US" dirty="0" smtClean="0"/>
              <a:t>="0dp"</a:t>
            </a:r>
            <a:br>
              <a:rPr lang="en-US" dirty="0" smtClean="0"/>
            </a:br>
            <a:r>
              <a:rPr lang="en-US" dirty="0" smtClean="0"/>
              <a:t>            </a:t>
            </a:r>
            <a:r>
              <a:rPr lang="en-US" dirty="0" err="1" smtClean="0"/>
              <a:t>android:layout_height</a:t>
            </a:r>
            <a:r>
              <a:rPr lang="en-US" dirty="0" smtClean="0"/>
              <a:t>="</a:t>
            </a:r>
            <a:r>
              <a:rPr lang="en-US" dirty="0" err="1" smtClean="0"/>
              <a:t>match_parent</a:t>
            </a:r>
            <a:r>
              <a:rPr lang="en-US" dirty="0" smtClean="0"/>
              <a:t>" /&gt;</a:t>
            </a:r>
            <a:br>
              <a:rPr lang="en-US" dirty="0" smtClean="0"/>
            </a:br>
            <a:r>
              <a:rPr lang="en-US" dirty="0" smtClean="0"/>
              <a:t>    &lt;fragment </a:t>
            </a:r>
            <a:r>
              <a:rPr lang="en-US" dirty="0" err="1" smtClean="0"/>
              <a:t>android:name</a:t>
            </a:r>
            <a:r>
              <a:rPr lang="en-US" dirty="0" smtClean="0"/>
              <a:t>="</a:t>
            </a:r>
            <a:r>
              <a:rPr lang="en-US" dirty="0" err="1" smtClean="0"/>
              <a:t>com.example.news.ArticleReaderFragment</a:t>
            </a:r>
            <a:r>
              <a:rPr lang="en-US" dirty="0" smtClean="0"/>
              <a:t>"</a:t>
            </a:r>
            <a:br>
              <a:rPr lang="en-US" dirty="0" smtClean="0"/>
            </a:br>
            <a:r>
              <a:rPr lang="en-US" dirty="0" smtClean="0"/>
              <a:t>            </a:t>
            </a:r>
            <a:r>
              <a:rPr lang="en-US" dirty="0" err="1" smtClean="0"/>
              <a:t>android:id</a:t>
            </a:r>
            <a:r>
              <a:rPr lang="en-US" dirty="0" smtClean="0"/>
              <a:t>="@+id/viewer"</a:t>
            </a:r>
            <a:br>
              <a:rPr lang="en-US" dirty="0" smtClean="0"/>
            </a:br>
            <a:r>
              <a:rPr lang="en-US" dirty="0" smtClean="0"/>
              <a:t>            </a:t>
            </a:r>
            <a:r>
              <a:rPr lang="en-US" dirty="0" err="1" smtClean="0"/>
              <a:t>android:layout_weight</a:t>
            </a:r>
            <a:r>
              <a:rPr lang="en-US" dirty="0" smtClean="0"/>
              <a:t>="2"</a:t>
            </a:r>
            <a:br>
              <a:rPr lang="en-US" dirty="0" smtClean="0"/>
            </a:br>
            <a:r>
              <a:rPr lang="en-US" dirty="0" smtClean="0"/>
              <a:t>            </a:t>
            </a:r>
            <a:r>
              <a:rPr lang="en-US" dirty="0" err="1" smtClean="0"/>
              <a:t>android:layout_width</a:t>
            </a:r>
            <a:r>
              <a:rPr lang="en-US" dirty="0" smtClean="0"/>
              <a:t>="0dp"</a:t>
            </a:r>
            <a:br>
              <a:rPr lang="en-US" dirty="0" smtClean="0"/>
            </a:br>
            <a:r>
              <a:rPr lang="en-US" dirty="0" smtClean="0"/>
              <a:t>            </a:t>
            </a:r>
            <a:r>
              <a:rPr lang="en-US" dirty="0" err="1" smtClean="0"/>
              <a:t>android:layout_height</a:t>
            </a:r>
            <a:r>
              <a:rPr lang="en-US" dirty="0" smtClean="0"/>
              <a:t>="</a:t>
            </a:r>
            <a:r>
              <a:rPr lang="en-US" dirty="0" err="1" smtClean="0"/>
              <a:t>match_parent</a:t>
            </a:r>
            <a:r>
              <a:rPr lang="en-US" dirty="0" smtClean="0"/>
              <a:t>" /&gt;</a:t>
            </a:r>
            <a:br>
              <a:rPr lang="en-US" dirty="0" smtClean="0"/>
            </a:br>
            <a:r>
              <a:rPr lang="en-US" dirty="0" smtClean="0"/>
              <a:t>&lt;/</a:t>
            </a:r>
            <a:r>
              <a:rPr lang="en-US" dirty="0" err="1" smtClean="0"/>
              <a:t>LinearLayout</a:t>
            </a:r>
            <a:r>
              <a:rPr lang="en-US" dirty="0" smtClean="0"/>
              <a:t>&gt;</a:t>
            </a:r>
            <a:endParaRPr lang="en-US" altLang="zh-CN" dirty="0" smtClean="0"/>
          </a:p>
          <a:p>
            <a:pPr lvl="1"/>
            <a:r>
              <a:rPr lang="zh-CN" altLang="en-US" dirty="0" smtClean="0"/>
              <a:t>程序中加入</a:t>
            </a:r>
            <a:endParaRPr lang="en-US" altLang="zh-CN" dirty="0" smtClean="0"/>
          </a:p>
          <a:p>
            <a:pPr lvl="2"/>
            <a:r>
              <a:rPr lang="en-US" dirty="0" err="1" smtClean="0"/>
              <a:t>FragmentManager</a:t>
            </a:r>
            <a:r>
              <a:rPr lang="en-US" dirty="0" smtClean="0"/>
              <a:t> </a:t>
            </a:r>
            <a:r>
              <a:rPr lang="en-US" dirty="0" err="1" smtClean="0"/>
              <a:t>fragmentManager</a:t>
            </a:r>
            <a:r>
              <a:rPr lang="en-US" dirty="0" smtClean="0"/>
              <a:t> = </a:t>
            </a:r>
            <a:r>
              <a:rPr lang="en-US" dirty="0" err="1" smtClean="0">
                <a:hlinkClick r:id="rId2"/>
              </a:rPr>
              <a:t>getFragmentManager</a:t>
            </a:r>
            <a:r>
              <a:rPr lang="en-US" dirty="0" smtClean="0">
                <a:hlinkClick r:id="rId2"/>
              </a:rPr>
              <a:t>()</a:t>
            </a:r>
            <a:r>
              <a:rPr lang="en-US" dirty="0" smtClean="0"/>
              <a:t/>
            </a:r>
            <a:br>
              <a:rPr lang="en-US" dirty="0" smtClean="0"/>
            </a:br>
            <a:r>
              <a:rPr lang="en-US" dirty="0" err="1" smtClean="0"/>
              <a:t>FragmentTransaction</a:t>
            </a:r>
            <a:r>
              <a:rPr lang="en-US" dirty="0" smtClean="0"/>
              <a:t> </a:t>
            </a:r>
            <a:r>
              <a:rPr lang="en-US" dirty="0" err="1" smtClean="0"/>
              <a:t>fragmentTransaction</a:t>
            </a:r>
            <a:r>
              <a:rPr lang="en-US" dirty="0" smtClean="0"/>
              <a:t> = </a:t>
            </a:r>
            <a:r>
              <a:rPr lang="en-US" dirty="0" err="1" smtClean="0"/>
              <a:t>fragmentManager.</a:t>
            </a:r>
            <a:r>
              <a:rPr lang="en-US" dirty="0" err="1" smtClean="0">
                <a:hlinkClick r:id="rId3"/>
              </a:rPr>
              <a:t>beginTransaction</a:t>
            </a:r>
            <a:r>
              <a:rPr lang="en-US" dirty="0" smtClean="0">
                <a:hlinkClick r:id="rId3"/>
              </a:rPr>
              <a:t>()</a:t>
            </a:r>
            <a:r>
              <a:rPr lang="en-US" dirty="0" smtClean="0"/>
              <a:t>;</a:t>
            </a:r>
          </a:p>
          <a:p>
            <a:pPr lvl="2"/>
            <a:r>
              <a:rPr lang="en-US" dirty="0" err="1" smtClean="0"/>
              <a:t>ExampleFragment</a:t>
            </a:r>
            <a:r>
              <a:rPr lang="en-US" dirty="0" smtClean="0"/>
              <a:t> fragment = new </a:t>
            </a:r>
            <a:r>
              <a:rPr lang="en-US" dirty="0" err="1" smtClean="0"/>
              <a:t>ExampleFragment</a:t>
            </a:r>
            <a:r>
              <a:rPr lang="en-US" dirty="0" smtClean="0"/>
              <a:t>();</a:t>
            </a:r>
            <a:br>
              <a:rPr lang="en-US" dirty="0" smtClean="0"/>
            </a:br>
            <a:r>
              <a:rPr lang="en-US" dirty="0" err="1" smtClean="0"/>
              <a:t>fragmentTransaction.add</a:t>
            </a:r>
            <a:r>
              <a:rPr lang="en-US" dirty="0" smtClean="0"/>
              <a:t>(</a:t>
            </a:r>
            <a:r>
              <a:rPr lang="en-US" dirty="0" err="1" smtClean="0"/>
              <a:t>R.id.fragment_container</a:t>
            </a:r>
            <a:r>
              <a:rPr lang="en-US" dirty="0" smtClean="0"/>
              <a:t>, fragment);</a:t>
            </a:r>
          </a:p>
          <a:p>
            <a:pPr lvl="2"/>
            <a:r>
              <a:rPr lang="en-US" dirty="0" err="1" smtClean="0"/>
              <a:t>fragmentTransaction</a:t>
            </a:r>
            <a:r>
              <a:rPr lang="en-US" dirty="0" smtClean="0"/>
              <a:t>..</a:t>
            </a:r>
            <a:r>
              <a:rPr lang="en-US" dirty="0" err="1" smtClean="0"/>
              <a:t>addToBackStack</a:t>
            </a:r>
            <a:r>
              <a:rPr lang="en-US" dirty="0" smtClean="0"/>
              <a:t>(null);</a:t>
            </a:r>
            <a:br>
              <a:rPr lang="en-US" dirty="0" smtClean="0"/>
            </a:br>
            <a:r>
              <a:rPr lang="en-US" dirty="0" err="1" smtClean="0"/>
              <a:t>fragmentTransaction.commit</a:t>
            </a:r>
            <a:r>
              <a:rPr lang="en-US" dirty="0" smtClean="0"/>
              <a:t>();</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Fragment</a:t>
            </a:r>
            <a:r>
              <a:rPr lang="zh-CN" altLang="en-US" dirty="0" smtClean="0"/>
              <a:t>为不同尺寸屏幕构件</a:t>
            </a:r>
            <a:r>
              <a:rPr lang="en-US" altLang="zh-CN" dirty="0" smtClean="0"/>
              <a:t>UI</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pic>
        <p:nvPicPr>
          <p:cNvPr id="5" name="图片 4"/>
          <p:cNvPicPr/>
          <p:nvPr/>
        </p:nvPicPr>
        <p:blipFill>
          <a:blip r:embed="rId2" cstate="print"/>
          <a:srcRect/>
          <a:stretch>
            <a:fillRect/>
          </a:stretch>
        </p:blipFill>
        <p:spPr bwMode="auto">
          <a:xfrm>
            <a:off x="3563888" y="1484784"/>
            <a:ext cx="1987826" cy="2857500"/>
          </a:xfrm>
          <a:prstGeom prst="rect">
            <a:avLst/>
          </a:prstGeom>
          <a:noFill/>
          <a:ln w="9525">
            <a:noFill/>
            <a:miter lim="800000"/>
            <a:headEnd/>
            <a:tailEnd/>
          </a:ln>
        </p:spPr>
      </p:pic>
      <p:pic>
        <p:nvPicPr>
          <p:cNvPr id="6" name="内容占位符 5"/>
          <p:cNvPicPr>
            <a:picLocks noGrp="1"/>
          </p:cNvPicPr>
          <p:nvPr>
            <p:ph sz="quarter" idx="1"/>
          </p:nvPr>
        </p:nvPicPr>
        <p:blipFill>
          <a:blip r:embed="rId3" cstate="print"/>
          <a:srcRect/>
          <a:stretch>
            <a:fillRect/>
          </a:stretch>
        </p:blipFill>
        <p:spPr bwMode="auto">
          <a:xfrm>
            <a:off x="5868144" y="1412776"/>
            <a:ext cx="2160240" cy="3024336"/>
          </a:xfrm>
          <a:prstGeom prst="rect">
            <a:avLst/>
          </a:prstGeom>
          <a:noFill/>
          <a:ln w="9525">
            <a:noFill/>
            <a:miter lim="800000"/>
            <a:headEnd/>
            <a:tailEnd/>
          </a:ln>
        </p:spPr>
      </p:pic>
      <p:pic>
        <p:nvPicPr>
          <p:cNvPr id="7" name="图片 6"/>
          <p:cNvPicPr/>
          <p:nvPr/>
        </p:nvPicPr>
        <p:blipFill>
          <a:blip r:embed="rId4" cstate="print"/>
          <a:srcRect/>
          <a:stretch>
            <a:fillRect/>
          </a:stretch>
        </p:blipFill>
        <p:spPr bwMode="auto">
          <a:xfrm>
            <a:off x="3563888" y="4509120"/>
            <a:ext cx="4104456" cy="2348880"/>
          </a:xfrm>
          <a:prstGeom prst="rect">
            <a:avLst/>
          </a:prstGeom>
          <a:noFill/>
          <a:ln w="9525">
            <a:noFill/>
            <a:miter lim="800000"/>
            <a:headEnd/>
            <a:tailEnd/>
          </a:ln>
        </p:spPr>
      </p:pic>
      <p:sp>
        <p:nvSpPr>
          <p:cNvPr id="8" name="TextBox 7"/>
          <p:cNvSpPr txBox="1"/>
          <p:nvPr/>
        </p:nvSpPr>
        <p:spPr>
          <a:xfrm>
            <a:off x="467544" y="2276872"/>
            <a:ext cx="2232248" cy="369332"/>
          </a:xfrm>
          <a:prstGeom prst="rect">
            <a:avLst/>
          </a:prstGeom>
          <a:noFill/>
        </p:spPr>
        <p:txBody>
          <a:bodyPr wrap="square" rtlCol="0">
            <a:spAutoFit/>
          </a:bodyPr>
          <a:lstStyle/>
          <a:p>
            <a:r>
              <a:rPr lang="en-US" altLang="zh-CN" dirty="0" smtClean="0"/>
              <a:t>Res/layout-large</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Fragment</a:t>
            </a:r>
            <a:r>
              <a:rPr lang="zh-CN" altLang="en-US" dirty="0" smtClean="0"/>
              <a:t>间的交互</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内容占位符 3"/>
          <p:cNvSpPr>
            <a:spLocks noGrp="1"/>
          </p:cNvSpPr>
          <p:nvPr>
            <p:ph sz="quarter" idx="1"/>
          </p:nvPr>
        </p:nvSpPr>
        <p:spPr/>
        <p:txBody>
          <a:bodyPr/>
          <a:lstStyle/>
          <a:p>
            <a:endParaRPr lang="en-US" altLang="zh-CN" dirty="0" smtClean="0"/>
          </a:p>
          <a:p>
            <a:pPr>
              <a:buNone/>
            </a:pPr>
            <a:r>
              <a:rPr lang="en-US" altLang="zh-CN" dirty="0" err="1" smtClean="0"/>
              <a:t>ArticleFragment</a:t>
            </a:r>
            <a:r>
              <a:rPr lang="en-US" altLang="zh-CN" dirty="0" smtClean="0"/>
              <a:t> </a:t>
            </a:r>
            <a:r>
              <a:rPr lang="en-US" altLang="zh-CN" dirty="0" err="1" smtClean="0"/>
              <a:t>newFragment</a:t>
            </a:r>
            <a:r>
              <a:rPr lang="en-US" altLang="zh-CN" dirty="0" smtClean="0"/>
              <a:t> = </a:t>
            </a:r>
            <a:r>
              <a:rPr lang="en-US" altLang="zh-CN" b="1" dirty="0" smtClean="0"/>
              <a:t>new </a:t>
            </a:r>
            <a:r>
              <a:rPr lang="en-US" altLang="zh-CN" b="1" dirty="0" err="1" smtClean="0"/>
              <a:t>ArticleFragment</a:t>
            </a:r>
            <a:r>
              <a:rPr lang="en-US" altLang="zh-CN" b="1" dirty="0" smtClean="0"/>
              <a:t>();</a:t>
            </a:r>
          </a:p>
          <a:p>
            <a:pPr>
              <a:buNone/>
            </a:pPr>
            <a:r>
              <a:rPr lang="en-US" altLang="zh-CN" dirty="0" smtClean="0"/>
              <a:t>            Bundle </a:t>
            </a:r>
            <a:r>
              <a:rPr lang="en-US" altLang="zh-CN" dirty="0" err="1" smtClean="0"/>
              <a:t>args</a:t>
            </a:r>
            <a:r>
              <a:rPr lang="en-US" altLang="zh-CN" dirty="0" smtClean="0"/>
              <a:t> = </a:t>
            </a:r>
            <a:r>
              <a:rPr lang="en-US" altLang="zh-CN" b="1" dirty="0" smtClean="0"/>
              <a:t>new Bundle();</a:t>
            </a:r>
          </a:p>
          <a:p>
            <a:pPr>
              <a:buNone/>
            </a:pPr>
            <a:r>
              <a:rPr lang="en-US" altLang="zh-CN" dirty="0" smtClean="0"/>
              <a:t>            </a:t>
            </a:r>
            <a:r>
              <a:rPr lang="en-US" altLang="zh-CN" dirty="0" err="1" smtClean="0"/>
              <a:t>args.putInt</a:t>
            </a:r>
            <a:r>
              <a:rPr lang="en-US" altLang="zh-CN" dirty="0" smtClean="0"/>
              <a:t>(</a:t>
            </a:r>
            <a:r>
              <a:rPr lang="en-US" altLang="zh-CN" dirty="0" err="1" smtClean="0"/>
              <a:t>ArticleFragment.</a:t>
            </a:r>
            <a:r>
              <a:rPr lang="en-US" altLang="zh-CN" i="1" dirty="0" err="1" smtClean="0"/>
              <a:t>ARG_POSITION</a:t>
            </a:r>
            <a:r>
              <a:rPr lang="en-US" altLang="zh-CN" i="1" dirty="0" smtClean="0"/>
              <a:t>, position);</a:t>
            </a:r>
          </a:p>
          <a:p>
            <a:pPr>
              <a:buNone/>
            </a:pPr>
            <a:r>
              <a:rPr lang="en-US" altLang="zh-CN" dirty="0" smtClean="0"/>
              <a:t>            </a:t>
            </a:r>
            <a:r>
              <a:rPr lang="en-US" altLang="zh-CN" dirty="0" err="1" smtClean="0"/>
              <a:t>newFragment.setArguments</a:t>
            </a:r>
            <a:r>
              <a:rPr lang="en-US" altLang="zh-CN" dirty="0" smtClean="0"/>
              <a:t>(</a:t>
            </a:r>
            <a:r>
              <a:rPr lang="en-US" altLang="zh-CN" dirty="0" err="1" smtClean="0"/>
              <a:t>args</a:t>
            </a:r>
            <a:r>
              <a:rPr lang="en-US" altLang="zh-CN" dirty="0" smtClean="0"/>
              <a:t>);</a:t>
            </a:r>
          </a:p>
          <a:p>
            <a:endParaRPr lang="en-US" altLang="zh-CN" dirty="0" smtClean="0"/>
          </a:p>
          <a:p>
            <a:pPr>
              <a:buNone/>
            </a:pPr>
            <a:r>
              <a:rPr lang="en-US" altLang="zh-CN" dirty="0" smtClean="0"/>
              <a:t>Bundle </a:t>
            </a:r>
            <a:r>
              <a:rPr lang="en-US" altLang="zh-CN" dirty="0" err="1" smtClean="0"/>
              <a:t>args</a:t>
            </a:r>
            <a:r>
              <a:rPr lang="en-US" altLang="zh-CN" dirty="0" smtClean="0"/>
              <a:t> = </a:t>
            </a:r>
            <a:r>
              <a:rPr lang="en-US" altLang="zh-CN" u="sng" dirty="0" err="1" smtClean="0"/>
              <a:t>getArguments</a:t>
            </a:r>
            <a:r>
              <a:rPr lang="en-US" altLang="zh-CN" u="sng"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Activity</a:t>
            </a:r>
            <a:r>
              <a:rPr lang="zh-CN" altLang="en-US" dirty="0" smtClean="0"/>
              <a:t>类详解</a:t>
            </a:r>
            <a:r>
              <a:rPr lang="en-US" altLang="zh-CN" dirty="0" smtClean="0"/>
              <a:t/>
            </a:r>
            <a:br>
              <a:rPr lang="en-US" altLang="zh-CN" dirty="0" smtClean="0"/>
            </a:b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3" name="内容占位符 2"/>
          <p:cNvSpPr>
            <a:spLocks noGrp="1"/>
          </p:cNvSpPr>
          <p:nvPr>
            <p:ph sz="quarter" idx="1"/>
          </p:nvPr>
        </p:nvSpPr>
        <p:spPr/>
        <p:txBody>
          <a:bodyPr/>
          <a:lstStyle/>
          <a:p>
            <a:r>
              <a:rPr lang="en-US" altLang="zh-CN" dirty="0" smtClean="0"/>
              <a:t>Activity</a:t>
            </a:r>
            <a:r>
              <a:rPr lang="zh-CN" altLang="en-US" dirty="0" smtClean="0"/>
              <a:t>的启动</a:t>
            </a:r>
            <a:endParaRPr lang="en-US" altLang="zh-CN" dirty="0" smtClean="0"/>
          </a:p>
          <a:p>
            <a:r>
              <a:rPr lang="en-US" altLang="zh-CN" dirty="0" smtClean="0"/>
              <a:t>Activity</a:t>
            </a:r>
            <a:r>
              <a:rPr lang="zh-CN" altLang="en-US" dirty="0" smtClean="0"/>
              <a:t>间的数据传递</a:t>
            </a:r>
            <a:endParaRPr lang="en-US" altLang="zh-CN" dirty="0" smtClean="0"/>
          </a:p>
          <a:p>
            <a:r>
              <a:rPr lang="en-US" altLang="zh-CN" dirty="0" smtClean="0"/>
              <a:t>Activity</a:t>
            </a:r>
            <a:r>
              <a:rPr lang="zh-CN" altLang="en-US" dirty="0" smtClean="0"/>
              <a:t>的生命周期简介</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en-US" altLang="zh-CN" sz="4400" dirty="0" smtClean="0"/>
              <a:t>Activity</a:t>
            </a:r>
            <a:r>
              <a:rPr lang="zh-CN" altLang="en-US" sz="4400" dirty="0" smtClean="0"/>
              <a:t>的启动和结束</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3" name="内容占位符 2"/>
          <p:cNvSpPr>
            <a:spLocks noGrp="1"/>
          </p:cNvSpPr>
          <p:nvPr>
            <p:ph sz="quarter" idx="1"/>
          </p:nvPr>
        </p:nvSpPr>
        <p:spPr/>
        <p:txBody>
          <a:bodyPr>
            <a:normAutofit/>
          </a:bodyPr>
          <a:lstStyle/>
          <a:p>
            <a:r>
              <a:rPr lang="zh-CN" altLang="en-US" dirty="0" smtClean="0">
                <a:hlinkClick r:id="rId3" action="ppaction://hlinkfile"/>
              </a:rPr>
              <a:t>启动</a:t>
            </a:r>
            <a:r>
              <a:rPr lang="en-US" altLang="zh-CN" dirty="0" smtClean="0">
                <a:hlinkClick r:id="rId3" action="ppaction://hlinkfile"/>
              </a:rPr>
              <a:t>activity</a:t>
            </a:r>
          </a:p>
          <a:p>
            <a:pPr lvl="1"/>
            <a:r>
              <a:rPr lang="en-US" altLang="zh-CN" b="1" dirty="0" smtClean="0"/>
              <a:t>Declaring the activity in the manifest</a:t>
            </a:r>
            <a:endParaRPr lang="en-US" altLang="zh-CN" dirty="0" smtClean="0">
              <a:hlinkClick r:id="rId3" action="ppaction://hlinkfile"/>
            </a:endParaRPr>
          </a:p>
          <a:p>
            <a:pPr lvl="1"/>
            <a:r>
              <a:rPr lang="en-US" altLang="zh-CN" dirty="0" err="1" smtClean="0">
                <a:hlinkClick r:id="rId3" action="ppaction://hlinkfile"/>
              </a:rPr>
              <a:t>startActivity</a:t>
            </a:r>
            <a:r>
              <a:rPr lang="en-US" altLang="zh-CN" dirty="0" smtClean="0">
                <a:hlinkClick r:id="rId3" action="ppaction://hlinkfile"/>
              </a:rPr>
              <a:t>()</a:t>
            </a:r>
            <a:endParaRPr lang="en-US" altLang="zh-CN" dirty="0" smtClean="0"/>
          </a:p>
          <a:p>
            <a:r>
              <a:rPr lang="zh-CN" altLang="en-US" dirty="0" smtClean="0"/>
              <a:t>结束</a:t>
            </a:r>
            <a:r>
              <a:rPr lang="en-US" altLang="zh-CN" dirty="0" smtClean="0"/>
              <a:t>Activity</a:t>
            </a:r>
          </a:p>
          <a:p>
            <a:pPr lvl="1"/>
            <a:r>
              <a:rPr lang="en-US" altLang="zh-CN" dirty="0" smtClean="0"/>
              <a:t>Finish</a:t>
            </a:r>
          </a:p>
          <a:p>
            <a:pPr lvl="1"/>
            <a:r>
              <a:rPr lang="en-US" altLang="zh-CN" dirty="0" err="1" smtClean="0">
                <a:hlinkClick r:id="rId3" action="ppaction://hlinkfile"/>
              </a:rPr>
              <a:t>finishActivity</a:t>
            </a:r>
            <a:r>
              <a:rPr lang="en-US" altLang="zh-CN" dirty="0" smtClean="0">
                <a:hlinkClick r:id="rId3" action="ppaction://hlinkfile"/>
              </a:rPr>
              <a:t>()</a:t>
            </a:r>
            <a:r>
              <a:rPr lang="en-US" altLang="zh-CN" dirty="0" smtClean="0"/>
              <a:t>.</a:t>
            </a:r>
          </a:p>
          <a:p>
            <a:pPr lvl="1"/>
            <a:endParaRPr lang="en-US" altLang="zh-CN" dirty="0" smtClean="0"/>
          </a:p>
          <a:p>
            <a:r>
              <a:rPr lang="zh-CN" altLang="en-US" dirty="0" smtClean="0"/>
              <a:t>注意，如果仅仅为了一个换一个不同的</a:t>
            </a:r>
            <a:r>
              <a:rPr lang="en-US" altLang="zh-CN" dirty="0" smtClean="0"/>
              <a:t>UI</a:t>
            </a:r>
            <a:r>
              <a:rPr lang="zh-CN" altLang="en-US" dirty="0" smtClean="0"/>
              <a:t>，我们也可以不开启另一个</a:t>
            </a:r>
            <a:r>
              <a:rPr lang="en-US" altLang="zh-CN" dirty="0" smtClean="0"/>
              <a:t>Activity</a:t>
            </a:r>
            <a:r>
              <a:rPr lang="zh-CN" altLang="en-US" dirty="0" smtClean="0"/>
              <a:t>，只需要指定另一个布局文件即可</a:t>
            </a:r>
            <a:r>
              <a:rPr lang="en-US" altLang="zh-CN" sz="2800" dirty="0" smtClean="0"/>
              <a:t>setContentView(</a:t>
            </a:r>
            <a:r>
              <a:rPr lang="en-US" altLang="zh-CN" sz="2800" dirty="0" err="1" smtClean="0"/>
              <a:t>R.layout.second</a:t>
            </a:r>
            <a:r>
              <a:rPr lang="en-US" altLang="zh-CN" sz="2800" dirty="0" smtClean="0"/>
              <a:t>)</a:t>
            </a:r>
            <a:endParaRPr lang="en-US" altLang="zh-CN" dirty="0" smtClean="0"/>
          </a:p>
          <a:p>
            <a:endParaRPr lang="en-US" altLang="zh-CN" dirty="0" smtClean="0"/>
          </a:p>
        </p:txBody>
      </p:sp>
      <p:pic>
        <p:nvPicPr>
          <p:cNvPr id="5" name="Picture 2"/>
          <p:cNvPicPr>
            <a:picLocks noChangeAspect="1" noChangeArrowheads="1"/>
          </p:cNvPicPr>
          <p:nvPr/>
        </p:nvPicPr>
        <p:blipFill>
          <a:blip r:embed="rId4" cstate="print"/>
          <a:srcRect/>
          <a:stretch>
            <a:fillRect/>
          </a:stretch>
        </p:blipFill>
        <p:spPr bwMode="auto">
          <a:xfrm>
            <a:off x="7812360" y="5445224"/>
            <a:ext cx="1052736" cy="10527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Starting an Activity</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内容占位符 3"/>
          <p:cNvSpPr>
            <a:spLocks noGrp="1"/>
          </p:cNvSpPr>
          <p:nvPr>
            <p:ph sz="quarter" idx="1"/>
          </p:nvPr>
        </p:nvSpPr>
        <p:spPr/>
        <p:txBody>
          <a:bodyPr>
            <a:normAutofit fontScale="62500" lnSpcReduction="20000"/>
          </a:bodyPr>
          <a:lstStyle/>
          <a:p>
            <a:pPr>
              <a:buNone/>
            </a:pPr>
            <a:r>
              <a:rPr lang="en-US" altLang="zh-CN" i="1" dirty="0" smtClean="0">
                <a:solidFill>
                  <a:srgbClr val="FF0000"/>
                </a:solidFill>
              </a:rPr>
              <a:t>Intent </a:t>
            </a:r>
            <a:r>
              <a:rPr lang="en-US" altLang="zh-CN" i="1" dirty="0" err="1" smtClean="0">
                <a:solidFill>
                  <a:srgbClr val="FF0000"/>
                </a:solidFill>
              </a:rPr>
              <a:t>intent</a:t>
            </a:r>
            <a:r>
              <a:rPr lang="en-US" altLang="zh-CN" i="1" dirty="0" smtClean="0">
                <a:solidFill>
                  <a:srgbClr val="FF0000"/>
                </a:solidFill>
              </a:rPr>
              <a:t> =</a:t>
            </a:r>
            <a:r>
              <a:rPr lang="en-US" altLang="zh-CN" b="1" i="1" dirty="0" smtClean="0">
                <a:solidFill>
                  <a:srgbClr val="FF0000"/>
                </a:solidFill>
              </a:rPr>
              <a:t>new </a:t>
            </a:r>
            <a:r>
              <a:rPr lang="en-US" altLang="zh-CN" i="1" dirty="0" smtClean="0">
                <a:solidFill>
                  <a:srgbClr val="FF0000"/>
                </a:solidFill>
              </a:rPr>
              <a:t>Intent(</a:t>
            </a:r>
            <a:r>
              <a:rPr lang="en-US" altLang="zh-CN" i="1" dirty="0" err="1" smtClean="0">
                <a:solidFill>
                  <a:srgbClr val="FF0000"/>
                </a:solidFill>
              </a:rPr>
              <a:t>MainActivity.</a:t>
            </a:r>
            <a:r>
              <a:rPr lang="en-US" altLang="zh-CN" b="1" i="1" dirty="0" err="1" smtClean="0">
                <a:solidFill>
                  <a:srgbClr val="FF0000"/>
                </a:solidFill>
              </a:rPr>
              <a:t>this</a:t>
            </a:r>
            <a:r>
              <a:rPr lang="en-US" altLang="zh-CN" i="1" dirty="0" err="1" smtClean="0">
                <a:solidFill>
                  <a:srgbClr val="FF0000"/>
                </a:solidFill>
              </a:rPr>
              <a:t>,SecondActivity.</a:t>
            </a:r>
            <a:r>
              <a:rPr lang="en-US" altLang="zh-CN" b="1" i="1" dirty="0" err="1" smtClean="0">
                <a:solidFill>
                  <a:srgbClr val="FF0000"/>
                </a:solidFill>
              </a:rPr>
              <a:t>class</a:t>
            </a:r>
            <a:r>
              <a:rPr lang="en-US" altLang="zh-CN" i="1" dirty="0" smtClean="0">
                <a:solidFill>
                  <a:srgbClr val="FF0000"/>
                </a:solidFill>
              </a:rPr>
              <a:t>);</a:t>
            </a:r>
            <a:br>
              <a:rPr lang="en-US" altLang="zh-CN" i="1" dirty="0" smtClean="0">
                <a:solidFill>
                  <a:srgbClr val="FF0000"/>
                </a:solidFill>
              </a:rPr>
            </a:br>
            <a:r>
              <a:rPr lang="en-US" altLang="zh-CN" i="1" dirty="0" err="1" smtClean="0">
                <a:solidFill>
                  <a:srgbClr val="FF0000"/>
                </a:solidFill>
              </a:rPr>
              <a:t>startActivity</a:t>
            </a:r>
            <a:r>
              <a:rPr lang="en-US" altLang="zh-CN" i="1" dirty="0" smtClean="0">
                <a:solidFill>
                  <a:srgbClr val="FF0000"/>
                </a:solidFill>
              </a:rPr>
              <a:t>(intent);</a:t>
            </a:r>
          </a:p>
          <a:p>
            <a:pPr>
              <a:buNone/>
            </a:pPr>
            <a:endParaRPr lang="en-US" altLang="zh-CN" i="1" dirty="0" smtClean="0">
              <a:solidFill>
                <a:srgbClr val="FF0000"/>
              </a:solidFill>
            </a:endParaRPr>
          </a:p>
          <a:p>
            <a:pPr>
              <a:buNone/>
            </a:pPr>
            <a:r>
              <a:rPr lang="en-US" altLang="zh-CN" dirty="0" smtClean="0"/>
              <a:t>Intent </a:t>
            </a:r>
            <a:r>
              <a:rPr lang="zh-CN" altLang="en-US" dirty="0" smtClean="0"/>
              <a:t>是一个消息对象，由系统维护，用于在构件之间传递数据</a:t>
            </a:r>
            <a:endParaRPr lang="en-US" altLang="zh-CN" dirty="0" smtClean="0"/>
          </a:p>
          <a:p>
            <a:pPr>
              <a:buNone/>
            </a:pPr>
            <a:r>
              <a:rPr lang="zh-CN" altLang="en-US" b="1" dirty="0" smtClean="0"/>
              <a:t>显式：如本例子</a:t>
            </a:r>
            <a:endParaRPr lang="en-US" altLang="zh-CN" b="1" dirty="0" smtClean="0"/>
          </a:p>
          <a:p>
            <a:pPr>
              <a:buNone/>
            </a:pPr>
            <a:r>
              <a:rPr lang="zh-CN" altLang="en-US" b="1" dirty="0" smtClean="0"/>
              <a:t>隐式</a:t>
            </a:r>
            <a:r>
              <a:rPr lang="zh-CN" altLang="en-US" dirty="0" smtClean="0"/>
              <a:t>：</a:t>
            </a:r>
            <a:endParaRPr lang="en-US" altLang="zh-CN" dirty="0" smtClean="0"/>
          </a:p>
          <a:p>
            <a:pPr>
              <a:buNone/>
            </a:pPr>
            <a:r>
              <a:rPr lang="en-US" altLang="zh-CN" i="1" dirty="0" smtClean="0">
                <a:solidFill>
                  <a:srgbClr val="FF0000"/>
                </a:solidFill>
              </a:rPr>
              <a:t> Intent </a:t>
            </a:r>
            <a:r>
              <a:rPr lang="en-US" altLang="zh-CN" i="1" dirty="0" err="1" smtClean="0">
                <a:solidFill>
                  <a:srgbClr val="FF0000"/>
                </a:solidFill>
              </a:rPr>
              <a:t>intent</a:t>
            </a:r>
            <a:r>
              <a:rPr lang="en-US" altLang="zh-CN" i="1" dirty="0" smtClean="0">
                <a:solidFill>
                  <a:srgbClr val="FF0000"/>
                </a:solidFill>
              </a:rPr>
              <a:t> = </a:t>
            </a:r>
            <a:r>
              <a:rPr lang="en-US" altLang="zh-CN" b="1" i="1" dirty="0" smtClean="0">
                <a:solidFill>
                  <a:srgbClr val="FF0000"/>
                </a:solidFill>
              </a:rPr>
              <a:t>new </a:t>
            </a:r>
            <a:r>
              <a:rPr lang="en-US" altLang="zh-CN" i="1" dirty="0" smtClean="0">
                <a:solidFill>
                  <a:srgbClr val="FF0000"/>
                </a:solidFill>
              </a:rPr>
              <a:t>Intent(</a:t>
            </a:r>
            <a:r>
              <a:rPr lang="en-US" altLang="zh-CN" i="1" dirty="0" err="1" smtClean="0">
                <a:solidFill>
                  <a:srgbClr val="FF0000"/>
                </a:solidFill>
              </a:rPr>
              <a:t>Intent.</a:t>
            </a:r>
            <a:r>
              <a:rPr lang="en-US" altLang="zh-CN" b="1" i="1" dirty="0" err="1" smtClean="0">
                <a:solidFill>
                  <a:srgbClr val="FF0000"/>
                </a:solidFill>
              </a:rPr>
              <a:t>ACTION_CALL</a:t>
            </a:r>
            <a:r>
              <a:rPr lang="en-US" altLang="zh-CN" i="1" dirty="0" smtClean="0">
                <a:solidFill>
                  <a:srgbClr val="FF0000"/>
                </a:solidFill>
              </a:rPr>
              <a:t>, </a:t>
            </a:r>
            <a:r>
              <a:rPr lang="en-US" altLang="zh-CN" i="1" dirty="0" err="1" smtClean="0">
                <a:solidFill>
                  <a:srgbClr val="FF0000"/>
                </a:solidFill>
              </a:rPr>
              <a:t>Uri.parse</a:t>
            </a:r>
            <a:r>
              <a:rPr lang="en-US" altLang="zh-CN" i="1" dirty="0" smtClean="0">
                <a:solidFill>
                  <a:srgbClr val="FF0000"/>
                </a:solidFill>
              </a:rPr>
              <a:t>(</a:t>
            </a:r>
            <a:r>
              <a:rPr lang="en-US" altLang="zh-CN" b="1" i="1" dirty="0" smtClean="0">
                <a:solidFill>
                  <a:srgbClr val="FF0000"/>
                </a:solidFill>
              </a:rPr>
              <a:t>"tel:134"</a:t>
            </a:r>
            <a:r>
              <a:rPr lang="en-US" altLang="zh-CN" i="1" dirty="0" smtClean="0">
                <a:solidFill>
                  <a:srgbClr val="FF0000"/>
                </a:solidFill>
              </a:rPr>
              <a:t>) );</a:t>
            </a:r>
            <a:br>
              <a:rPr lang="en-US" altLang="zh-CN" i="1" dirty="0" smtClean="0">
                <a:solidFill>
                  <a:srgbClr val="FF0000"/>
                </a:solidFill>
              </a:rPr>
            </a:br>
            <a:r>
              <a:rPr lang="en-US" altLang="zh-CN" i="1" dirty="0" smtClean="0">
                <a:solidFill>
                  <a:srgbClr val="FF0000"/>
                </a:solidFill>
              </a:rPr>
              <a:t>    </a:t>
            </a:r>
            <a:r>
              <a:rPr lang="en-US" altLang="zh-CN" b="1" i="1" dirty="0" smtClean="0">
                <a:solidFill>
                  <a:srgbClr val="FF0000"/>
                </a:solidFill>
              </a:rPr>
              <a:t>try </a:t>
            </a:r>
            <a:r>
              <a:rPr lang="en-US" altLang="zh-CN" i="1" dirty="0" smtClean="0">
                <a:solidFill>
                  <a:srgbClr val="FF0000"/>
                </a:solidFill>
              </a:rPr>
              <a:t>{</a:t>
            </a:r>
            <a:br>
              <a:rPr lang="en-US" altLang="zh-CN" i="1" dirty="0" smtClean="0">
                <a:solidFill>
                  <a:srgbClr val="FF0000"/>
                </a:solidFill>
              </a:rPr>
            </a:br>
            <a:r>
              <a:rPr lang="en-US" altLang="zh-CN" i="1" dirty="0" smtClean="0">
                <a:solidFill>
                  <a:srgbClr val="FF0000"/>
                </a:solidFill>
              </a:rPr>
              <a:t>        </a:t>
            </a:r>
            <a:r>
              <a:rPr lang="en-US" altLang="zh-CN" i="1" dirty="0" err="1" smtClean="0">
                <a:solidFill>
                  <a:srgbClr val="FF0000"/>
                </a:solidFill>
              </a:rPr>
              <a:t>startActivity</a:t>
            </a:r>
            <a:r>
              <a:rPr lang="en-US" altLang="zh-CN" i="1" dirty="0" smtClean="0">
                <a:solidFill>
                  <a:srgbClr val="FF0000"/>
                </a:solidFill>
              </a:rPr>
              <a:t>(intent);</a:t>
            </a:r>
            <a:br>
              <a:rPr lang="en-US" altLang="zh-CN" i="1" dirty="0" smtClean="0">
                <a:solidFill>
                  <a:srgbClr val="FF0000"/>
                </a:solidFill>
              </a:rPr>
            </a:br>
            <a:r>
              <a:rPr lang="en-US" altLang="zh-CN" i="1" dirty="0" smtClean="0">
                <a:solidFill>
                  <a:srgbClr val="FF0000"/>
                </a:solidFill>
              </a:rPr>
              <a:t>    }</a:t>
            </a:r>
            <a:r>
              <a:rPr lang="en-US" altLang="zh-CN" b="1" i="1" dirty="0" smtClean="0">
                <a:solidFill>
                  <a:srgbClr val="FF0000"/>
                </a:solidFill>
              </a:rPr>
              <a:t>catch </a:t>
            </a:r>
            <a:r>
              <a:rPr lang="en-US" altLang="zh-CN" i="1" dirty="0" smtClean="0">
                <a:solidFill>
                  <a:srgbClr val="FF0000"/>
                </a:solidFill>
              </a:rPr>
              <a:t>(Exception e){</a:t>
            </a:r>
            <a:br>
              <a:rPr lang="en-US" altLang="zh-CN" i="1" dirty="0" smtClean="0">
                <a:solidFill>
                  <a:srgbClr val="FF0000"/>
                </a:solidFill>
              </a:rPr>
            </a:br>
            <a:r>
              <a:rPr lang="en-US" altLang="zh-CN" i="1" dirty="0" smtClean="0">
                <a:solidFill>
                  <a:srgbClr val="FF0000"/>
                </a:solidFill>
              </a:rPr>
              <a:t>        </a:t>
            </a:r>
            <a:r>
              <a:rPr lang="en-US" altLang="zh-CN" i="1" dirty="0" err="1" smtClean="0">
                <a:solidFill>
                  <a:srgbClr val="FF0000"/>
                </a:solidFill>
              </a:rPr>
              <a:t>e.printStackTrace</a:t>
            </a:r>
            <a:r>
              <a:rPr lang="en-US" altLang="zh-CN" i="1" dirty="0" smtClean="0">
                <a:solidFill>
                  <a:srgbClr val="FF0000"/>
                </a:solidFill>
              </a:rPr>
              <a:t>();</a:t>
            </a:r>
            <a:br>
              <a:rPr lang="en-US" altLang="zh-CN" i="1" dirty="0" smtClean="0">
                <a:solidFill>
                  <a:srgbClr val="FF0000"/>
                </a:solidFill>
              </a:rPr>
            </a:br>
            <a:r>
              <a:rPr lang="en-US" altLang="zh-CN" i="1" dirty="0" smtClean="0">
                <a:solidFill>
                  <a:srgbClr val="FF0000"/>
                </a:solidFill>
              </a:rPr>
              <a:t>    }</a:t>
            </a:r>
            <a:br>
              <a:rPr lang="en-US" altLang="zh-CN" i="1" dirty="0" smtClean="0">
                <a:solidFill>
                  <a:srgbClr val="FF0000"/>
                </a:solidFill>
              </a:rPr>
            </a:br>
            <a:r>
              <a:rPr lang="en-US" altLang="zh-CN" i="1" dirty="0" smtClean="0">
                <a:solidFill>
                  <a:srgbClr val="FF0000"/>
                </a:solidFill>
              </a:rPr>
              <a:t>}</a:t>
            </a:r>
          </a:p>
          <a:p>
            <a:pPr>
              <a:buNone/>
            </a:pPr>
            <a:r>
              <a:rPr lang="en-US" altLang="zh-CN" b="1" i="1" dirty="0" smtClean="0">
                <a:solidFill>
                  <a:srgbClr val="00B050"/>
                </a:solidFill>
              </a:rPr>
              <a:t>……AndoridMenifest.xml</a:t>
            </a:r>
          </a:p>
          <a:p>
            <a:pPr>
              <a:buNone/>
            </a:pPr>
            <a:r>
              <a:rPr lang="en-US" altLang="zh-CN" dirty="0" smtClean="0">
                <a:solidFill>
                  <a:srgbClr val="00B050"/>
                </a:solidFill>
              </a:rPr>
              <a:t>&lt;/</a:t>
            </a:r>
            <a:r>
              <a:rPr lang="en-US" altLang="zh-CN" b="1" dirty="0" smtClean="0">
                <a:solidFill>
                  <a:srgbClr val="00B050"/>
                </a:solidFill>
              </a:rPr>
              <a:t>application</a:t>
            </a:r>
            <a:r>
              <a:rPr lang="en-US" altLang="zh-CN" dirty="0" smtClean="0">
                <a:solidFill>
                  <a:srgbClr val="00B050"/>
                </a:solidFill>
              </a:rPr>
              <a:t>&gt;</a:t>
            </a:r>
            <a:br>
              <a:rPr lang="en-US" altLang="zh-CN" dirty="0" smtClean="0">
                <a:solidFill>
                  <a:srgbClr val="00B050"/>
                </a:solidFill>
              </a:rPr>
            </a:br>
            <a:r>
              <a:rPr lang="en-US" altLang="zh-CN" dirty="0" smtClean="0">
                <a:solidFill>
                  <a:srgbClr val="00B050"/>
                </a:solidFill>
              </a:rPr>
              <a:t>&lt;</a:t>
            </a:r>
            <a:r>
              <a:rPr lang="en-US" altLang="zh-CN" b="1" dirty="0" smtClean="0">
                <a:solidFill>
                  <a:srgbClr val="00B050"/>
                </a:solidFill>
              </a:rPr>
              <a:t>uses-permission  </a:t>
            </a:r>
            <a:r>
              <a:rPr lang="en-US" altLang="zh-CN" b="1" dirty="0" err="1" smtClean="0">
                <a:solidFill>
                  <a:srgbClr val="00B050"/>
                </a:solidFill>
              </a:rPr>
              <a:t>android:name</a:t>
            </a:r>
            <a:r>
              <a:rPr lang="en-US" altLang="zh-CN" b="1" dirty="0" smtClean="0">
                <a:solidFill>
                  <a:srgbClr val="00B050"/>
                </a:solidFill>
              </a:rPr>
              <a:t>="</a:t>
            </a:r>
            <a:r>
              <a:rPr lang="en-US" altLang="zh-CN" b="1" dirty="0" err="1" smtClean="0">
                <a:solidFill>
                  <a:srgbClr val="00B050"/>
                </a:solidFill>
              </a:rPr>
              <a:t>android.permission.CALL_PHONE</a:t>
            </a:r>
            <a:r>
              <a:rPr lang="en-US" altLang="zh-CN" b="1" dirty="0" smtClean="0">
                <a:solidFill>
                  <a:srgbClr val="00B050"/>
                </a:solidFill>
              </a:rPr>
              <a:t>" </a:t>
            </a:r>
            <a:r>
              <a:rPr lang="en-US" altLang="zh-CN" dirty="0" smtClean="0">
                <a:solidFill>
                  <a:srgbClr val="00B050"/>
                </a:solidFill>
              </a:rPr>
              <a:t>/&gt;</a:t>
            </a:r>
          </a:p>
          <a:p>
            <a:pPr>
              <a:buNone/>
            </a:pPr>
            <a:r>
              <a:rPr lang="zh-CN" altLang="en-US" b="1" dirty="0" smtClean="0"/>
              <a:t>注意：因为打电话涉及安全，需要在配置文件中声明权限，同时代码中要放在</a:t>
            </a:r>
            <a:r>
              <a:rPr lang="en-US" altLang="zh-CN" b="1" dirty="0" smtClean="0"/>
              <a:t>try</a:t>
            </a:r>
            <a:r>
              <a:rPr lang="zh-CN" altLang="en-US" b="1" dirty="0" smtClean="0"/>
              <a:t>中。</a:t>
            </a:r>
            <a:endParaRPr lang="zh-CN" alt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Activity</a:t>
            </a:r>
            <a:r>
              <a:rPr lang="zh-CN" altLang="en-US" dirty="0" smtClean="0"/>
              <a:t>间的数据传递</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3" name="内容占位符 2"/>
          <p:cNvSpPr>
            <a:spLocks noGrp="1"/>
          </p:cNvSpPr>
          <p:nvPr>
            <p:ph sz="quarter" idx="1"/>
          </p:nvPr>
        </p:nvSpPr>
        <p:spPr/>
        <p:txBody>
          <a:bodyPr>
            <a:normAutofit lnSpcReduction="10000"/>
          </a:bodyPr>
          <a:lstStyle/>
          <a:p>
            <a:r>
              <a:rPr lang="zh-CN" altLang="en-US" sz="2400" dirty="0" smtClean="0">
                <a:latin typeface="+mn-ea"/>
              </a:rPr>
              <a:t>零散信息直接利用</a:t>
            </a:r>
            <a:r>
              <a:rPr lang="en-US" altLang="zh-CN" sz="2400" dirty="0" smtClean="0">
                <a:latin typeface="+mn-ea"/>
              </a:rPr>
              <a:t>Intent</a:t>
            </a:r>
            <a:r>
              <a:rPr lang="zh-CN" altLang="en-US" sz="2400" dirty="0" smtClean="0">
                <a:latin typeface="+mn-ea"/>
              </a:rPr>
              <a:t>的</a:t>
            </a:r>
            <a:r>
              <a:rPr lang="en-US" altLang="zh-CN" sz="2400" dirty="0" err="1" smtClean="0">
                <a:latin typeface="+mn-ea"/>
              </a:rPr>
              <a:t>putExtras</a:t>
            </a:r>
            <a:r>
              <a:rPr lang="en-US" altLang="zh-CN" sz="2400" dirty="0" smtClean="0">
                <a:latin typeface="+mn-ea"/>
              </a:rPr>
              <a:t>(</a:t>
            </a:r>
            <a:r>
              <a:rPr lang="en-US" altLang="zh-CN" sz="2400" dirty="0" err="1" smtClean="0">
                <a:latin typeface="+mn-ea"/>
              </a:rPr>
              <a:t>key,value</a:t>
            </a:r>
            <a:r>
              <a:rPr lang="en-US" altLang="zh-CN" sz="2400" dirty="0" smtClean="0">
                <a:latin typeface="+mn-ea"/>
              </a:rPr>
              <a:t>),</a:t>
            </a:r>
            <a:r>
              <a:rPr lang="en-US" altLang="zh-CN" sz="2400" dirty="0" err="1" smtClean="0">
                <a:latin typeface="+mn-ea"/>
              </a:rPr>
              <a:t>get’DataType’Expras</a:t>
            </a:r>
            <a:r>
              <a:rPr lang="en-US" altLang="zh-CN" sz="2400" dirty="0" smtClean="0">
                <a:latin typeface="+mn-ea"/>
              </a:rPr>
              <a:t>(key)</a:t>
            </a:r>
            <a:r>
              <a:rPr lang="zh-CN" altLang="en-US" sz="2400" dirty="0" smtClean="0">
                <a:latin typeface="+mn-ea"/>
              </a:rPr>
              <a:t>方法</a:t>
            </a:r>
            <a:endParaRPr lang="en-US" altLang="zh-CN" sz="2400" dirty="0" smtClean="0">
              <a:latin typeface="+mn-ea"/>
            </a:endParaRPr>
          </a:p>
          <a:p>
            <a:endParaRPr lang="en-US" altLang="zh-CN" sz="2400" dirty="0" smtClean="0">
              <a:latin typeface="+mn-ea"/>
            </a:endParaRPr>
          </a:p>
          <a:p>
            <a:r>
              <a:rPr lang="zh-CN" altLang="en-US" sz="2400" dirty="0" smtClean="0">
                <a:latin typeface="+mn-ea"/>
              </a:rPr>
              <a:t>需要重复传递的数据集可利用先封装成</a:t>
            </a:r>
            <a:r>
              <a:rPr lang="en-US" altLang="zh-CN" sz="2400" dirty="0" smtClean="0">
                <a:latin typeface="+mn-ea"/>
              </a:rPr>
              <a:t>Bundle</a:t>
            </a:r>
            <a:r>
              <a:rPr lang="zh-CN" altLang="zh-CN" sz="2400" dirty="0" smtClean="0">
                <a:latin typeface="+mn-ea"/>
              </a:rPr>
              <a:t>对象</a:t>
            </a:r>
            <a:r>
              <a:rPr lang="zh-CN" altLang="en-US" sz="2400" dirty="0" smtClean="0">
                <a:latin typeface="+mn-ea"/>
              </a:rPr>
              <a:t>，再利用</a:t>
            </a:r>
            <a:r>
              <a:rPr lang="en-US" altLang="zh-CN" sz="2400" dirty="0" smtClean="0">
                <a:latin typeface="+mn-ea"/>
              </a:rPr>
              <a:t>Intent</a:t>
            </a:r>
            <a:r>
              <a:rPr lang="zh-CN" altLang="en-US" sz="2400" dirty="0" smtClean="0">
                <a:latin typeface="+mn-ea"/>
              </a:rPr>
              <a:t>的</a:t>
            </a:r>
            <a:r>
              <a:rPr lang="en-US" altLang="zh-CN" sz="2400" dirty="0" err="1" smtClean="0">
                <a:latin typeface="+mn-ea"/>
              </a:rPr>
              <a:t>putExtras</a:t>
            </a:r>
            <a:r>
              <a:rPr lang="en-US" altLang="zh-CN" sz="2400" dirty="0" smtClean="0">
                <a:latin typeface="+mn-ea"/>
              </a:rPr>
              <a:t>(</a:t>
            </a:r>
            <a:r>
              <a:rPr lang="en-US" altLang="zh-CN" sz="2400" dirty="0" err="1" smtClean="0">
                <a:latin typeface="+mn-ea"/>
              </a:rPr>
              <a:t>key,Bundle</a:t>
            </a:r>
            <a:r>
              <a:rPr lang="en-US" altLang="zh-CN" sz="2400" dirty="0" smtClean="0">
                <a:latin typeface="+mn-ea"/>
              </a:rPr>
              <a:t>),</a:t>
            </a:r>
            <a:r>
              <a:rPr lang="en-US" altLang="zh-CN" sz="2400" dirty="0" err="1" smtClean="0">
                <a:latin typeface="+mn-ea"/>
              </a:rPr>
              <a:t>getExpras</a:t>
            </a:r>
            <a:r>
              <a:rPr lang="en-US" altLang="zh-CN" sz="2400" dirty="0" smtClean="0">
                <a:latin typeface="+mn-ea"/>
              </a:rPr>
              <a:t>(key)|</a:t>
            </a:r>
            <a:r>
              <a:rPr lang="en-US" altLang="zh-CN" sz="2400" dirty="0" err="1" smtClean="0">
                <a:latin typeface="+mn-ea"/>
              </a:rPr>
              <a:t>getBundleExpras</a:t>
            </a:r>
            <a:r>
              <a:rPr lang="en-US" altLang="zh-CN" sz="2400" dirty="0" smtClean="0">
                <a:latin typeface="+mn-ea"/>
              </a:rPr>
              <a:t>(key)</a:t>
            </a:r>
            <a:r>
              <a:rPr lang="zh-CN" altLang="en-US" sz="2400" dirty="0" smtClean="0">
                <a:latin typeface="+mn-ea"/>
              </a:rPr>
              <a:t>方法</a:t>
            </a:r>
            <a:endParaRPr lang="en-US" altLang="zh-CN" sz="2400" dirty="0" smtClean="0">
              <a:latin typeface="+mn-ea"/>
            </a:endParaRPr>
          </a:p>
          <a:p>
            <a:pPr marL="274320" lvl="1" indent="-274320">
              <a:spcBef>
                <a:spcPts val="580"/>
              </a:spcBef>
              <a:buClr>
                <a:schemeClr val="accent1"/>
              </a:buClr>
            </a:pPr>
            <a:r>
              <a:rPr lang="zh-CN" altLang="en-US" dirty="0" smtClean="0">
                <a:latin typeface="+mn-ea"/>
              </a:rPr>
              <a:t>利用</a:t>
            </a:r>
            <a:r>
              <a:rPr lang="en-US" altLang="zh-CN" dirty="0" smtClean="0">
                <a:latin typeface="+mn-ea"/>
              </a:rPr>
              <a:t>Application</a:t>
            </a:r>
            <a:r>
              <a:rPr lang="zh-CN" altLang="en-US" dirty="0" smtClean="0">
                <a:latin typeface="+mn-ea"/>
              </a:rPr>
              <a:t>对象设置全局变量让该应用内的构件间进行数据传递</a:t>
            </a:r>
            <a:endParaRPr lang="en-US" altLang="zh-CN" dirty="0" smtClean="0">
              <a:latin typeface="+mn-ea"/>
            </a:endParaRPr>
          </a:p>
          <a:p>
            <a:pPr marL="274320" lvl="1" indent="-274320">
              <a:spcBef>
                <a:spcPts val="580"/>
              </a:spcBef>
              <a:buClr>
                <a:schemeClr val="accent1"/>
              </a:buClr>
            </a:pPr>
            <a:endParaRPr lang="en-US" altLang="zh-CN" dirty="0" smtClean="0">
              <a:latin typeface="+mn-ea"/>
            </a:endParaRPr>
          </a:p>
          <a:p>
            <a:pPr marL="274320" lvl="1" indent="-274320">
              <a:spcBef>
                <a:spcPts val="580"/>
              </a:spcBef>
              <a:buClr>
                <a:schemeClr val="accent1"/>
              </a:buClr>
            </a:pPr>
            <a:r>
              <a:rPr lang="zh-CN" altLang="en-US" dirty="0" smtClean="0">
                <a:latin typeface="+mn-ea"/>
              </a:rPr>
              <a:t>利用</a:t>
            </a:r>
            <a:r>
              <a:rPr lang="en-US" altLang="zh-CN" dirty="0" err="1" smtClean="0">
                <a:latin typeface="+mn-ea"/>
              </a:rPr>
              <a:t>startActivityForResult</a:t>
            </a:r>
            <a:r>
              <a:rPr lang="en-US" altLang="zh-CN" dirty="0" smtClean="0">
                <a:latin typeface="+mn-ea"/>
              </a:rPr>
              <a:t>()</a:t>
            </a:r>
            <a:r>
              <a:rPr lang="zh-CN" altLang="en-US" dirty="0" smtClean="0">
                <a:latin typeface="+mn-ea"/>
              </a:rPr>
              <a:t>得到返回值</a:t>
            </a:r>
            <a:endParaRPr lang="en-US" altLang="zh-CN" dirty="0" smtClean="0">
              <a:latin typeface="+mn-ea"/>
            </a:endParaRPr>
          </a:p>
          <a:p>
            <a:pPr marL="274320" lvl="1" indent="-274320">
              <a:spcBef>
                <a:spcPts val="580"/>
              </a:spcBef>
              <a:buClr>
                <a:schemeClr val="accent1"/>
              </a:buClr>
            </a:pPr>
            <a:endParaRPr lang="en-US" altLang="zh-CN" dirty="0" smtClean="0">
              <a:latin typeface="+mn-ea"/>
            </a:endParaRPr>
          </a:p>
          <a:p>
            <a:pPr marL="274320" lvl="1" indent="-274320">
              <a:spcBef>
                <a:spcPts val="580"/>
              </a:spcBef>
              <a:buClr>
                <a:schemeClr val="accent1"/>
              </a:buClr>
            </a:pPr>
            <a:endParaRPr lang="en-US" altLang="zh-CN" b="1" dirty="0" smtClean="0"/>
          </a:p>
          <a:p>
            <a:pPr marL="274320" lvl="1" indent="-274320">
              <a:spcBef>
                <a:spcPts val="580"/>
              </a:spcBef>
              <a:buClr>
                <a:schemeClr val="accent1"/>
              </a:buClr>
            </a:pPr>
            <a:endParaRPr lang="en-US" altLang="zh-CN" b="1" dirty="0" smtClean="0"/>
          </a:p>
          <a:p>
            <a:pPr marL="274320" lvl="1" indent="-274320">
              <a:spcBef>
                <a:spcPts val="580"/>
              </a:spcBef>
              <a:buClr>
                <a:schemeClr val="accent1"/>
              </a:buClr>
            </a:pPr>
            <a:endParaRPr lang="en-US" altLang="zh-CN" b="1"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Intent Extras</a:t>
            </a:r>
            <a:r>
              <a:rPr lang="zh-CN" altLang="en-US" dirty="0" smtClean="0"/>
              <a:t>属性</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内容占位符 3"/>
          <p:cNvSpPr>
            <a:spLocks noGrp="1"/>
          </p:cNvSpPr>
          <p:nvPr>
            <p:ph sz="quarter" idx="1"/>
          </p:nvPr>
        </p:nvSpPr>
        <p:spPr/>
        <p:txBody>
          <a:bodyPr>
            <a:normAutofit fontScale="77500" lnSpcReduction="20000"/>
          </a:bodyPr>
          <a:lstStyle/>
          <a:p>
            <a:pPr lvl="1"/>
            <a:r>
              <a:rPr lang="en-US" altLang="zh-CN" dirty="0" smtClean="0"/>
              <a:t>Intent</a:t>
            </a:r>
            <a:r>
              <a:rPr lang="zh-CN" altLang="en-US" dirty="0" smtClean="0"/>
              <a:t>可以通过</a:t>
            </a:r>
            <a:r>
              <a:rPr lang="en-US" altLang="zh-CN" dirty="0" smtClean="0"/>
              <a:t>Extra</a:t>
            </a:r>
            <a:r>
              <a:rPr lang="zh-CN" altLang="en-US" dirty="0" smtClean="0"/>
              <a:t>以</a:t>
            </a:r>
            <a:r>
              <a:rPr lang="en-US" altLang="zh-CN" dirty="0" smtClean="0"/>
              <a:t>key-value</a:t>
            </a:r>
            <a:r>
              <a:rPr lang="zh-CN" altLang="en-US" dirty="0" smtClean="0"/>
              <a:t>对的方式传递附加信息。比如邮件的</a:t>
            </a:r>
            <a:r>
              <a:rPr lang="en-US" altLang="zh-CN" dirty="0" smtClean="0"/>
              <a:t>subject </a:t>
            </a:r>
            <a:r>
              <a:rPr lang="zh-CN" altLang="en-US" dirty="0" smtClean="0"/>
              <a:t>和</a:t>
            </a:r>
            <a:r>
              <a:rPr lang="en-US" altLang="zh-CN" dirty="0" smtClean="0"/>
              <a:t>body</a:t>
            </a:r>
          </a:p>
          <a:p>
            <a:pPr lvl="2"/>
            <a:r>
              <a:rPr lang="en-US" altLang="zh-CN" dirty="0" smtClean="0"/>
              <a:t>Intent it=new Intent(</a:t>
            </a:r>
            <a:r>
              <a:rPr lang="en-US" altLang="zh-CN" dirty="0" err="1" smtClean="0"/>
              <a:t>Intent.ACTION_SEND</a:t>
            </a:r>
            <a:r>
              <a:rPr lang="en-US" altLang="zh-CN" dirty="0" smtClean="0"/>
              <a:t>);</a:t>
            </a:r>
          </a:p>
          <a:p>
            <a:pPr lvl="2"/>
            <a:r>
              <a:rPr lang="en-US" altLang="zh-CN" dirty="0" err="1" smtClean="0"/>
              <a:t>It.putExtra</a:t>
            </a:r>
            <a:r>
              <a:rPr lang="en-US" altLang="zh-CN" dirty="0" smtClean="0"/>
              <a:t>(</a:t>
            </a:r>
            <a:r>
              <a:rPr lang="en-US" altLang="zh-CN" dirty="0" err="1" smtClean="0"/>
              <a:t>Intent.EXTRA_EMAIL,recipientArray</a:t>
            </a:r>
            <a:r>
              <a:rPr lang="en-US" altLang="zh-CN" dirty="0" smtClean="0"/>
              <a:t>);</a:t>
            </a:r>
          </a:p>
          <a:p>
            <a:pPr lvl="2"/>
            <a:r>
              <a:rPr lang="en-US" altLang="zh-CN" dirty="0" err="1" smtClean="0"/>
              <a:t>startActivity</a:t>
            </a:r>
            <a:r>
              <a:rPr lang="en-US" altLang="zh-CN" dirty="0" smtClean="0"/>
              <a:t>(intent);</a:t>
            </a:r>
          </a:p>
          <a:p>
            <a:pPr lvl="1"/>
            <a:r>
              <a:rPr lang="en-US" altLang="zh-CN" dirty="0" err="1" smtClean="0">
                <a:hlinkClick r:id="rId2"/>
              </a:rPr>
              <a:t>putExtras</a:t>
            </a:r>
            <a:r>
              <a:rPr lang="en-US" altLang="zh-CN" dirty="0" smtClean="0">
                <a:hlinkClick r:id="rId2"/>
              </a:rPr>
              <a:t>()</a:t>
            </a:r>
            <a:r>
              <a:rPr lang="en-US" altLang="zh-CN" dirty="0" smtClean="0"/>
              <a:t> </a:t>
            </a:r>
            <a:r>
              <a:rPr lang="zh-CN" altLang="en-US" dirty="0" smtClean="0"/>
              <a:t>系列函数</a:t>
            </a:r>
            <a:endParaRPr lang="en-US" altLang="zh-CN" dirty="0" smtClean="0"/>
          </a:p>
          <a:p>
            <a:pPr lvl="2"/>
            <a:r>
              <a:rPr lang="en-US" altLang="zh-CN" dirty="0" err="1" smtClean="0">
                <a:hlinkClick r:id="rId2"/>
              </a:rPr>
              <a:t>putExtras</a:t>
            </a:r>
            <a:r>
              <a:rPr lang="en-US" altLang="zh-CN" dirty="0" smtClean="0">
                <a:hlinkClick r:id="rId2"/>
              </a:rPr>
              <a:t>(</a:t>
            </a:r>
            <a:r>
              <a:rPr lang="en-US" altLang="zh-CN" dirty="0" err="1" smtClean="0">
                <a:hlinkClick r:id="rId2"/>
              </a:rPr>
              <a:t>String,String</a:t>
            </a:r>
            <a:r>
              <a:rPr lang="en-US" altLang="zh-CN" dirty="0" smtClean="0">
                <a:hlinkClick r:id="rId2"/>
              </a:rPr>
              <a:t>)</a:t>
            </a:r>
            <a:endParaRPr lang="en-US" altLang="zh-CN" dirty="0" smtClean="0"/>
          </a:p>
          <a:p>
            <a:pPr lvl="2"/>
            <a:r>
              <a:rPr lang="en-US" altLang="zh-CN" dirty="0" err="1" smtClean="0">
                <a:hlinkClick r:id="rId2"/>
              </a:rPr>
              <a:t>putExtras</a:t>
            </a:r>
            <a:r>
              <a:rPr lang="en-US" altLang="zh-CN" dirty="0" smtClean="0">
                <a:hlinkClick r:id="rId2"/>
              </a:rPr>
              <a:t>(</a:t>
            </a:r>
            <a:r>
              <a:rPr lang="en-US" altLang="zh-CN" dirty="0" err="1" smtClean="0">
                <a:hlinkClick r:id="rId2"/>
              </a:rPr>
              <a:t>String,Integer</a:t>
            </a:r>
            <a:r>
              <a:rPr lang="en-US" altLang="zh-CN" dirty="0" smtClean="0">
                <a:hlinkClick r:id="rId2"/>
              </a:rPr>
              <a:t>)</a:t>
            </a:r>
            <a:endParaRPr lang="en-US" altLang="zh-CN" dirty="0" smtClean="0"/>
          </a:p>
          <a:p>
            <a:pPr lvl="2"/>
            <a:r>
              <a:rPr lang="en-US" altLang="zh-CN" dirty="0" err="1" smtClean="0">
                <a:hlinkClick r:id="rId2"/>
              </a:rPr>
              <a:t>putExtras</a:t>
            </a:r>
            <a:r>
              <a:rPr lang="en-US" altLang="zh-CN" dirty="0" smtClean="0">
                <a:hlinkClick r:id="rId2"/>
              </a:rPr>
              <a:t>(</a:t>
            </a:r>
            <a:r>
              <a:rPr lang="en-US" altLang="zh-CN" dirty="0" err="1" smtClean="0">
                <a:hlinkClick r:id="rId2"/>
              </a:rPr>
              <a:t>String,Bool</a:t>
            </a:r>
            <a:r>
              <a:rPr lang="en-US" altLang="zh-CN" dirty="0" smtClean="0">
                <a:hlinkClick r:id="rId2"/>
              </a:rPr>
              <a:t>)</a:t>
            </a:r>
            <a:endParaRPr lang="en-US" altLang="zh-CN" dirty="0" smtClean="0"/>
          </a:p>
          <a:p>
            <a:pPr lvl="2"/>
            <a:r>
              <a:rPr lang="en-US" altLang="zh-CN" dirty="0" err="1" smtClean="0">
                <a:hlinkClick r:id="rId2"/>
              </a:rPr>
              <a:t>putExtras</a:t>
            </a:r>
            <a:r>
              <a:rPr lang="en-US" altLang="zh-CN" dirty="0" smtClean="0">
                <a:hlinkClick r:id="rId2"/>
              </a:rPr>
              <a:t>(</a:t>
            </a:r>
            <a:r>
              <a:rPr lang="en-US" altLang="zh-CN" dirty="0" err="1" smtClean="0">
                <a:hlinkClick r:id="rId2"/>
              </a:rPr>
              <a:t>String,Float</a:t>
            </a:r>
            <a:r>
              <a:rPr lang="en-US" altLang="zh-CN" dirty="0" smtClean="0">
                <a:hlinkClick r:id="rId2"/>
              </a:rPr>
              <a:t>)</a:t>
            </a:r>
            <a:endParaRPr lang="en-US" altLang="zh-CN" dirty="0" smtClean="0"/>
          </a:p>
          <a:p>
            <a:pPr lvl="2"/>
            <a:r>
              <a:rPr lang="en-US" altLang="zh-CN" dirty="0" smtClean="0"/>
              <a:t>……</a:t>
            </a:r>
          </a:p>
          <a:p>
            <a:pPr lvl="1"/>
            <a:r>
              <a:rPr lang="en-US" altLang="zh-CN" dirty="0" err="1" smtClean="0"/>
              <a:t>get’Type’Extras</a:t>
            </a:r>
            <a:r>
              <a:rPr lang="zh-CN" altLang="en-US" dirty="0" smtClean="0"/>
              <a:t>系列函数</a:t>
            </a:r>
            <a:endParaRPr lang="en-US" altLang="zh-CN" dirty="0" smtClean="0"/>
          </a:p>
          <a:p>
            <a:pPr lvl="2"/>
            <a:r>
              <a:rPr lang="en-US" altLang="zh-CN" dirty="0" err="1" smtClean="0">
                <a:hlinkClick r:id="rId2"/>
              </a:rPr>
              <a:t>getStringExtras</a:t>
            </a:r>
            <a:r>
              <a:rPr lang="en-US" altLang="zh-CN" dirty="0" smtClean="0">
                <a:hlinkClick r:id="rId2"/>
              </a:rPr>
              <a:t>(String)</a:t>
            </a:r>
            <a:endParaRPr lang="en-US" altLang="zh-CN" dirty="0" smtClean="0"/>
          </a:p>
          <a:p>
            <a:pPr lvl="2"/>
            <a:r>
              <a:rPr lang="en-US" altLang="zh-CN" dirty="0" err="1" smtClean="0">
                <a:hlinkClick r:id="rId2"/>
              </a:rPr>
              <a:t>getIntegerExtras</a:t>
            </a:r>
            <a:r>
              <a:rPr lang="en-US" altLang="zh-CN" dirty="0" smtClean="0">
                <a:hlinkClick r:id="rId2"/>
              </a:rPr>
              <a:t>(String)</a:t>
            </a:r>
            <a:endParaRPr lang="en-US" altLang="zh-CN" dirty="0" smtClean="0"/>
          </a:p>
          <a:p>
            <a:pPr lvl="2"/>
            <a:r>
              <a:rPr lang="en-US" altLang="zh-CN" dirty="0" err="1" smtClean="0">
                <a:hlinkClick r:id="rId2"/>
              </a:rPr>
              <a:t>getBooleanExtras</a:t>
            </a:r>
            <a:r>
              <a:rPr lang="en-US" altLang="zh-CN" dirty="0" smtClean="0">
                <a:hlinkClick r:id="rId2"/>
              </a:rPr>
              <a:t>(String)</a:t>
            </a:r>
            <a:endParaRPr lang="en-US" altLang="zh-CN" dirty="0" smtClean="0"/>
          </a:p>
          <a:p>
            <a:pPr lvl="2"/>
            <a:r>
              <a:rPr lang="en-US" altLang="zh-CN" dirty="0" err="1" smtClean="0">
                <a:hlinkClick r:id="rId2"/>
              </a:rPr>
              <a:t>getExtras</a:t>
            </a:r>
            <a:r>
              <a:rPr lang="en-US" altLang="zh-CN" dirty="0" smtClean="0">
                <a:hlinkClick r:id="rId2"/>
              </a:rPr>
              <a:t>(String)</a:t>
            </a:r>
            <a:r>
              <a:rPr lang="en-US" altLang="zh-CN" dirty="0" smtClean="0"/>
              <a:t>|</a:t>
            </a:r>
            <a:r>
              <a:rPr lang="en-US" altLang="zh-CN" dirty="0" err="1" smtClean="0">
                <a:hlinkClick r:id="rId2"/>
              </a:rPr>
              <a:t>getBundleExtras</a:t>
            </a:r>
            <a:r>
              <a:rPr lang="en-US" altLang="zh-CN" dirty="0" smtClean="0">
                <a:hlinkClick r:id="rId2"/>
              </a:rPr>
              <a:t>(String)</a:t>
            </a:r>
            <a:endParaRPr lang="en-US" altLang="zh-CN" dirty="0" smtClean="0"/>
          </a:p>
          <a:p>
            <a:pPr lvl="2"/>
            <a:endParaRPr lang="en-US" altLang="zh-CN" dirty="0" smtClean="0"/>
          </a:p>
          <a:p>
            <a:pPr lvl="2"/>
            <a:r>
              <a:rPr lang="en-US" altLang="zh-CN" dirty="0" smtClean="0"/>
              <a:t>……</a:t>
            </a:r>
          </a:p>
          <a:p>
            <a:pPr lvl="1"/>
            <a:endParaRPr lang="en-US" altLang="zh-CN" dirty="0" smtClean="0"/>
          </a:p>
          <a:p>
            <a:pPr lvl="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直接利用键值对发送</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1025" name="Rectangle 1"/>
          <p:cNvSpPr>
            <a:spLocks noChangeArrowheads="1"/>
          </p:cNvSpPr>
          <p:nvPr/>
        </p:nvSpPr>
        <p:spPr bwMode="auto">
          <a:xfrm>
            <a:off x="3059832" y="5301208"/>
            <a:ext cx="6084168"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Intent intent=getIntent();</a:t>
            </a:r>
            <a:b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String name=intent.getStringExtra(</a:t>
            </a:r>
            <a:r>
              <a:rPr kumimoji="0" lang="zh-CN" altLang="zh-CN" b="1" i="0" u="none" strike="noStrike" cap="none" normalizeH="0" baseline="0" dirty="0" smtClean="0">
                <a:ln>
                  <a:noFill/>
                </a:ln>
                <a:solidFill>
                  <a:srgbClr val="008000"/>
                </a:solidFill>
                <a:effectLst/>
                <a:latin typeface="宋体" pitchFamily="2" charset="-122"/>
                <a:ea typeface="宋体" pitchFamily="2" charset="-122"/>
                <a:cs typeface="宋体" pitchFamily="2" charset="-122"/>
              </a:rPr>
              <a:t>"name"</a:t>
            </a: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a:t>
            </a:r>
            <a:b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int </a:t>
            </a: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age=intent.getIntExtra(</a:t>
            </a:r>
            <a:r>
              <a:rPr kumimoji="0" lang="zh-CN" altLang="zh-CN" b="1" i="0" u="none" strike="noStrike" cap="none" normalizeH="0" baseline="0" dirty="0" smtClean="0">
                <a:ln>
                  <a:noFill/>
                </a:ln>
                <a:solidFill>
                  <a:srgbClr val="008000"/>
                </a:solidFill>
                <a:effectLst/>
                <a:latin typeface="宋体" pitchFamily="2" charset="-122"/>
                <a:ea typeface="宋体" pitchFamily="2" charset="-122"/>
                <a:cs typeface="宋体" pitchFamily="2" charset="-122"/>
              </a:rPr>
              <a:t>"age"</a:t>
            </a: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a:t>
            </a:r>
            <a:r>
              <a:rPr kumimoji="0" lang="zh-CN" altLang="zh-CN"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0</a:t>
            </a: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a:t>
            </a:r>
            <a:r>
              <a:rPr kumimoji="0" lang="zh-CN" altLang="zh-CN" sz="9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a:r>
            <a:br>
              <a:rPr kumimoji="0" lang="zh-CN" altLang="zh-CN" sz="9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boolean </a:t>
            </a: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pass=intent.getBooleanExtra(</a:t>
            </a:r>
            <a:r>
              <a:rPr kumimoji="0" lang="zh-CN" altLang="zh-CN" b="1" i="0" u="none" strike="noStrike" cap="none" normalizeH="0" baseline="0" dirty="0" smtClean="0">
                <a:ln>
                  <a:noFill/>
                </a:ln>
                <a:solidFill>
                  <a:srgbClr val="008000"/>
                </a:solidFill>
                <a:effectLst/>
                <a:latin typeface="宋体" pitchFamily="2" charset="-122"/>
                <a:ea typeface="宋体" pitchFamily="2" charset="-122"/>
                <a:cs typeface="宋体" pitchFamily="2" charset="-122"/>
              </a:rPr>
              <a:t>"pass"</a:t>
            </a: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a:t>
            </a:r>
            <a:r>
              <a:rPr kumimoji="0" lang="zh-CN" altLang="zh-CN"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false</a:t>
            </a:r>
            <a:r>
              <a:rPr kumimoji="0" lang="zh-CN" altLang="zh-CN"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a:t>
            </a: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内容占位符 5"/>
          <p:cNvSpPr>
            <a:spLocks noGrp="1"/>
          </p:cNvSpPr>
          <p:nvPr>
            <p:ph sz="quarter" idx="1"/>
          </p:nvPr>
        </p:nvSpPr>
        <p:spPr/>
        <p:txBody>
          <a:bodyPr/>
          <a:lstStyle/>
          <a:p>
            <a:pPr>
              <a:buNone/>
            </a:pPr>
            <a:r>
              <a:rPr lang="en-US" altLang="zh-CN" dirty="0" smtClean="0"/>
              <a:t>Intent </a:t>
            </a:r>
            <a:r>
              <a:rPr lang="en-US" altLang="zh-CN" dirty="0" err="1" smtClean="0"/>
              <a:t>intent</a:t>
            </a:r>
            <a:r>
              <a:rPr lang="en-US" altLang="zh-CN" dirty="0" smtClean="0"/>
              <a:t>=</a:t>
            </a:r>
            <a:r>
              <a:rPr lang="en-US" altLang="zh-CN" b="1" dirty="0" smtClean="0"/>
              <a:t>new </a:t>
            </a:r>
            <a:r>
              <a:rPr lang="en-US" altLang="zh-CN" dirty="0" smtClean="0"/>
              <a:t>Intent();</a:t>
            </a:r>
            <a:br>
              <a:rPr lang="en-US" altLang="zh-CN" dirty="0" smtClean="0"/>
            </a:br>
            <a:r>
              <a:rPr lang="en-US" altLang="zh-CN" dirty="0" err="1" smtClean="0"/>
              <a:t>intent.setClass</a:t>
            </a:r>
            <a:r>
              <a:rPr lang="en-US" altLang="zh-CN" dirty="0" smtClean="0"/>
              <a:t>(</a:t>
            </a:r>
            <a:r>
              <a:rPr lang="en-US" altLang="zh-CN" b="1" dirty="0" smtClean="0"/>
              <a:t>this</a:t>
            </a:r>
            <a:r>
              <a:rPr lang="en-US" altLang="zh-CN" dirty="0" smtClean="0"/>
              <a:t>, </a:t>
            </a:r>
            <a:r>
              <a:rPr lang="en-US" altLang="zh-CN" dirty="0" err="1" smtClean="0"/>
              <a:t>SecondActivity.</a:t>
            </a:r>
            <a:r>
              <a:rPr lang="en-US" altLang="zh-CN" b="1" dirty="0" err="1" smtClean="0"/>
              <a:t>class</a:t>
            </a:r>
            <a:r>
              <a:rPr lang="en-US" altLang="zh-CN" dirty="0" smtClean="0"/>
              <a:t>);</a:t>
            </a:r>
            <a:br>
              <a:rPr lang="en-US" altLang="zh-CN" dirty="0" smtClean="0"/>
            </a:br>
            <a:r>
              <a:rPr lang="en-US" altLang="zh-CN" dirty="0" err="1" smtClean="0"/>
              <a:t>intent.putExtra</a:t>
            </a:r>
            <a:r>
              <a:rPr lang="en-US" altLang="zh-CN" dirty="0" smtClean="0"/>
              <a:t>(</a:t>
            </a:r>
            <a:r>
              <a:rPr lang="en-US" altLang="zh-CN" b="1" dirty="0" smtClean="0"/>
              <a:t>"name"</a:t>
            </a:r>
            <a:r>
              <a:rPr lang="en-US" altLang="zh-CN" dirty="0" smtClean="0"/>
              <a:t>, </a:t>
            </a:r>
            <a:r>
              <a:rPr lang="en-US" altLang="zh-CN" b="1" dirty="0" smtClean="0"/>
              <a:t>mEdt1</a:t>
            </a:r>
            <a:r>
              <a:rPr lang="en-US" altLang="zh-CN" dirty="0" smtClean="0"/>
              <a:t>.getText().</a:t>
            </a:r>
            <a:r>
              <a:rPr lang="en-US" altLang="zh-CN" dirty="0" err="1" smtClean="0"/>
              <a:t>toString</a:t>
            </a:r>
            <a:r>
              <a:rPr lang="en-US" altLang="zh-CN" dirty="0" smtClean="0"/>
              <a:t>()) ;  </a:t>
            </a:r>
            <a:r>
              <a:rPr lang="en-US" altLang="zh-CN" i="1" dirty="0" smtClean="0"/>
              <a:t>//</a:t>
            </a:r>
            <a:r>
              <a:rPr lang="en-US" altLang="zh-CN" i="1" dirty="0" err="1" smtClean="0"/>
              <a:t>putExtra</a:t>
            </a:r>
            <a:r>
              <a:rPr lang="en-US" altLang="zh-CN" i="1" dirty="0" smtClean="0"/>
              <a:t>(</a:t>
            </a:r>
            <a:r>
              <a:rPr lang="en-US" altLang="zh-CN" i="1" dirty="0" err="1" smtClean="0"/>
              <a:t>String,String</a:t>
            </a:r>
            <a:r>
              <a:rPr lang="en-US" altLang="zh-CN" i="1" dirty="0" smtClean="0"/>
              <a:t>)</a:t>
            </a:r>
            <a:br>
              <a:rPr lang="en-US" altLang="zh-CN" i="1" dirty="0" smtClean="0"/>
            </a:br>
            <a:r>
              <a:rPr lang="en-US" altLang="zh-CN" dirty="0" err="1" smtClean="0"/>
              <a:t>intent.putExtra</a:t>
            </a:r>
            <a:r>
              <a:rPr lang="en-US" altLang="zh-CN" dirty="0" smtClean="0"/>
              <a:t>(</a:t>
            </a:r>
            <a:r>
              <a:rPr lang="en-US" altLang="zh-CN" b="1" dirty="0" smtClean="0"/>
              <a:t>"age"</a:t>
            </a:r>
            <a:r>
              <a:rPr lang="en-US" altLang="zh-CN" dirty="0" smtClean="0"/>
              <a:t>, </a:t>
            </a:r>
            <a:r>
              <a:rPr lang="en-US" altLang="zh-CN" dirty="0" err="1" smtClean="0"/>
              <a:t>Integer.</a:t>
            </a:r>
            <a:r>
              <a:rPr lang="en-US" altLang="zh-CN" i="1" dirty="0" err="1" smtClean="0"/>
              <a:t>valueOf</a:t>
            </a:r>
            <a:r>
              <a:rPr lang="en-US" altLang="zh-CN" dirty="0" smtClean="0"/>
              <a:t>(</a:t>
            </a:r>
            <a:r>
              <a:rPr lang="en-US" altLang="zh-CN" b="1" dirty="0" smtClean="0"/>
              <a:t>mEdt2</a:t>
            </a:r>
            <a:r>
              <a:rPr lang="en-US" altLang="zh-CN" dirty="0" smtClean="0"/>
              <a:t>.getText().</a:t>
            </a:r>
            <a:r>
              <a:rPr lang="en-US" altLang="zh-CN" dirty="0" err="1" smtClean="0"/>
              <a:t>toString</a:t>
            </a:r>
            <a:r>
              <a:rPr lang="en-US" altLang="zh-CN" dirty="0" smtClean="0"/>
              <a:t>()).</a:t>
            </a:r>
            <a:r>
              <a:rPr lang="en-US" altLang="zh-CN" dirty="0" err="1" smtClean="0"/>
              <a:t>intValue</a:t>
            </a:r>
            <a:r>
              <a:rPr lang="en-US" altLang="zh-CN" dirty="0" smtClean="0"/>
              <a:t>()) ;</a:t>
            </a:r>
            <a:r>
              <a:rPr lang="en-US" altLang="zh-CN" i="1" dirty="0" smtClean="0"/>
              <a:t>//</a:t>
            </a:r>
            <a:r>
              <a:rPr lang="en-US" altLang="zh-CN" i="1" dirty="0" err="1" smtClean="0"/>
              <a:t>putExtra</a:t>
            </a:r>
            <a:r>
              <a:rPr lang="en-US" altLang="zh-CN" i="1" dirty="0" smtClean="0"/>
              <a:t>(</a:t>
            </a:r>
            <a:r>
              <a:rPr lang="en-US" altLang="zh-CN" i="1" dirty="0" err="1" smtClean="0"/>
              <a:t>String,Integer</a:t>
            </a:r>
            <a:r>
              <a:rPr lang="en-US" altLang="zh-CN" i="1" dirty="0" smtClean="0"/>
              <a:t>)</a:t>
            </a:r>
            <a:br>
              <a:rPr lang="en-US" altLang="zh-CN" i="1" dirty="0" smtClean="0"/>
            </a:br>
            <a:r>
              <a:rPr lang="en-US" altLang="zh-CN" dirty="0" err="1" smtClean="0"/>
              <a:t>intent.putExtra</a:t>
            </a:r>
            <a:r>
              <a:rPr lang="en-US" altLang="zh-CN" dirty="0" smtClean="0"/>
              <a:t>(</a:t>
            </a:r>
            <a:r>
              <a:rPr lang="en-US" altLang="zh-CN" b="1" dirty="0" smtClean="0"/>
              <a:t>"pass"</a:t>
            </a:r>
            <a:r>
              <a:rPr lang="en-US" altLang="zh-CN" dirty="0" smtClean="0"/>
              <a:t>, </a:t>
            </a:r>
            <a:r>
              <a:rPr lang="en-US" altLang="zh-CN" b="1" dirty="0" smtClean="0"/>
              <a:t>true</a:t>
            </a:r>
            <a:r>
              <a:rPr lang="en-US" altLang="zh-CN" dirty="0" smtClean="0"/>
              <a:t>) ;</a:t>
            </a:r>
            <a:r>
              <a:rPr lang="en-US" altLang="zh-CN" i="1" dirty="0" smtClean="0"/>
              <a:t>//</a:t>
            </a:r>
            <a:r>
              <a:rPr lang="en-US" altLang="zh-CN" i="1" dirty="0" err="1" smtClean="0"/>
              <a:t>putExtra</a:t>
            </a:r>
            <a:r>
              <a:rPr lang="en-US" altLang="zh-CN" i="1" dirty="0" smtClean="0"/>
              <a:t>(</a:t>
            </a:r>
            <a:r>
              <a:rPr lang="en-US" altLang="zh-CN" i="1" dirty="0" err="1" smtClean="0"/>
              <a:t>String,Boolean</a:t>
            </a:r>
            <a:r>
              <a:rPr lang="en-US" altLang="zh-CN" i="1" dirty="0" smtClean="0"/>
              <a:t>)</a:t>
            </a:r>
            <a:br>
              <a:rPr lang="en-US" altLang="zh-CN" i="1" dirty="0" smtClean="0"/>
            </a:br>
            <a:r>
              <a:rPr lang="en-US" altLang="zh-CN" dirty="0" err="1" smtClean="0"/>
              <a:t>startActivity</a:t>
            </a:r>
            <a:r>
              <a:rPr lang="en-US" altLang="zh-CN" dirty="0" smtClean="0"/>
              <a:t>(intent);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Bundle</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内容占位符 3"/>
          <p:cNvSpPr>
            <a:spLocks noGrp="1"/>
          </p:cNvSpPr>
          <p:nvPr>
            <p:ph sz="quarter" idx="1"/>
          </p:nvPr>
        </p:nvSpPr>
        <p:spPr/>
        <p:txBody>
          <a:bodyPr>
            <a:normAutofit fontScale="92500"/>
          </a:bodyPr>
          <a:lstStyle/>
          <a:p>
            <a:r>
              <a:rPr lang="en-US" altLang="zh-CN" dirty="0" smtClean="0"/>
              <a:t>Bundle</a:t>
            </a:r>
            <a:r>
              <a:rPr lang="zh-CN" altLang="en-US" dirty="0" smtClean="0"/>
              <a:t>是一个键值对集合类（值可以是所有简单类型和其集合类，也可以是实现了</a:t>
            </a:r>
            <a:r>
              <a:rPr lang="en-US" altLang="zh-CN" dirty="0" err="1" smtClean="0"/>
              <a:t>Parcelable</a:t>
            </a:r>
            <a:r>
              <a:rPr lang="zh-CN" altLang="en-US" dirty="0" smtClean="0"/>
              <a:t>接口的自定义类）</a:t>
            </a:r>
            <a:endParaRPr lang="en-US" altLang="zh-CN" dirty="0" smtClean="0"/>
          </a:p>
          <a:p>
            <a:pPr lvl="1"/>
            <a:r>
              <a:rPr lang="zh-CN" altLang="en-US" dirty="0" smtClean="0"/>
              <a:t>用系列</a:t>
            </a:r>
            <a:r>
              <a:rPr lang="en-US" altLang="zh-CN" dirty="0" smtClean="0"/>
              <a:t>put</a:t>
            </a:r>
            <a:r>
              <a:rPr lang="zh-CN" altLang="en-US" dirty="0" smtClean="0"/>
              <a:t>和</a:t>
            </a:r>
            <a:r>
              <a:rPr lang="en-US" altLang="zh-CN" dirty="0" smtClean="0"/>
              <a:t>get</a:t>
            </a:r>
            <a:r>
              <a:rPr lang="zh-CN" altLang="en-US" dirty="0" smtClean="0"/>
              <a:t>函数加入或获取键值对</a:t>
            </a:r>
            <a:endParaRPr lang="en-US" altLang="zh-CN" dirty="0" smtClean="0"/>
          </a:p>
          <a:p>
            <a:pPr lvl="1">
              <a:buNone/>
            </a:pPr>
            <a:r>
              <a:rPr lang="en-US" altLang="zh-CN" i="1" dirty="0" smtClean="0">
                <a:solidFill>
                  <a:srgbClr val="00B050"/>
                </a:solidFill>
              </a:rPr>
              <a:t>Bundle </a:t>
            </a:r>
            <a:r>
              <a:rPr lang="en-US" altLang="zh-CN" i="1" dirty="0" err="1" smtClean="0">
                <a:solidFill>
                  <a:srgbClr val="00B050"/>
                </a:solidFill>
              </a:rPr>
              <a:t>mBundle</a:t>
            </a:r>
            <a:r>
              <a:rPr lang="en-US" altLang="zh-CN" i="1" dirty="0" smtClean="0">
                <a:solidFill>
                  <a:srgbClr val="00B050"/>
                </a:solidFill>
              </a:rPr>
              <a:t> = new Bundle(); </a:t>
            </a:r>
          </a:p>
          <a:p>
            <a:pPr lvl="1">
              <a:buNone/>
            </a:pPr>
            <a:r>
              <a:rPr lang="en-US" altLang="zh-CN" i="1" dirty="0" err="1" smtClean="0">
                <a:solidFill>
                  <a:srgbClr val="00B050"/>
                </a:solidFill>
              </a:rPr>
              <a:t>mBundle.putString</a:t>
            </a:r>
            <a:r>
              <a:rPr lang="en-US" altLang="zh-CN" i="1" dirty="0" smtClean="0">
                <a:solidFill>
                  <a:srgbClr val="00B050"/>
                </a:solidFill>
              </a:rPr>
              <a:t>(“name “,</a:t>
            </a:r>
            <a:r>
              <a:rPr lang="en-US" altLang="zh-CN" b="1" dirty="0" smtClean="0"/>
              <a:t> </a:t>
            </a:r>
            <a:r>
              <a:rPr lang="en-US" altLang="zh-CN" b="1" i="1" dirty="0" smtClean="0">
                <a:solidFill>
                  <a:srgbClr val="00B050"/>
                </a:solidFill>
              </a:rPr>
              <a:t>mEdt1</a:t>
            </a:r>
            <a:r>
              <a:rPr lang="en-US" altLang="zh-CN" i="1" dirty="0" smtClean="0">
                <a:solidFill>
                  <a:srgbClr val="00B050"/>
                </a:solidFill>
              </a:rPr>
              <a:t>.getText().</a:t>
            </a:r>
            <a:r>
              <a:rPr lang="en-US" altLang="zh-CN" i="1" dirty="0" err="1" smtClean="0">
                <a:solidFill>
                  <a:srgbClr val="00B050"/>
                </a:solidFill>
              </a:rPr>
              <a:t>toString</a:t>
            </a:r>
            <a:r>
              <a:rPr lang="en-US" altLang="zh-CN" i="1" dirty="0" smtClean="0">
                <a:solidFill>
                  <a:srgbClr val="00B050"/>
                </a:solidFill>
              </a:rPr>
              <a:t>()) )</a:t>
            </a:r>
          </a:p>
          <a:p>
            <a:pPr lvl="1"/>
            <a:r>
              <a:rPr lang="zh-CN" altLang="en-US" dirty="0" smtClean="0"/>
              <a:t>先生成键值对对象，然后加入</a:t>
            </a:r>
            <a:r>
              <a:rPr lang="en-US" altLang="zh-CN" dirty="0" smtClean="0"/>
              <a:t>Bundle</a:t>
            </a:r>
            <a:r>
              <a:rPr lang="zh-CN" altLang="en-US" dirty="0" smtClean="0"/>
              <a:t>中</a:t>
            </a:r>
            <a:endParaRPr lang="en-US" altLang="zh-CN" dirty="0" smtClean="0"/>
          </a:p>
          <a:p>
            <a:pPr lvl="1">
              <a:buNone/>
            </a:pPr>
            <a:r>
              <a:rPr lang="en-US" altLang="zh-CN" dirty="0" err="1" smtClean="0"/>
              <a:t>mMap</a:t>
            </a:r>
            <a:r>
              <a:rPr lang="en-US" altLang="zh-CN" dirty="0" smtClean="0"/>
              <a:t>=new </a:t>
            </a:r>
            <a:r>
              <a:rPr lang="en-US" altLang="zh-CN" dirty="0" err="1" smtClean="0"/>
              <a:t>HashMap</a:t>
            </a:r>
            <a:r>
              <a:rPr lang="en-US" altLang="zh-CN" dirty="0" smtClean="0"/>
              <a:t>&lt;</a:t>
            </a:r>
            <a:r>
              <a:rPr lang="en-US" altLang="zh-CN" dirty="0" err="1" smtClean="0"/>
              <a:t>String,String</a:t>
            </a:r>
            <a:r>
              <a:rPr lang="en-US" altLang="zh-CN" dirty="0" smtClean="0"/>
              <a:t>&gt;();</a:t>
            </a:r>
          </a:p>
          <a:p>
            <a:pPr lvl="1">
              <a:buNone/>
            </a:pPr>
            <a:endParaRPr lang="en-US" altLang="zh-CN" dirty="0" smtClean="0"/>
          </a:p>
          <a:p>
            <a:r>
              <a:rPr lang="en-US" altLang="zh-CN" dirty="0" smtClean="0"/>
              <a:t>Intent</a:t>
            </a:r>
            <a:r>
              <a:rPr lang="zh-CN" altLang="en-US" dirty="0" smtClean="0"/>
              <a:t>可以通过</a:t>
            </a:r>
            <a:r>
              <a:rPr lang="en-US" altLang="zh-CN" dirty="0" err="1" smtClean="0"/>
              <a:t>putExtras</a:t>
            </a:r>
            <a:r>
              <a:rPr lang="en-US" altLang="zh-CN" dirty="0" smtClean="0"/>
              <a:t>(</a:t>
            </a:r>
            <a:r>
              <a:rPr lang="en-US" altLang="zh-CN" dirty="0" err="1" smtClean="0"/>
              <a:t>key,Bundle</a:t>
            </a:r>
            <a:r>
              <a:rPr lang="en-US" altLang="zh-CN" dirty="0" smtClean="0"/>
              <a:t>)/</a:t>
            </a:r>
            <a:r>
              <a:rPr lang="en-US" altLang="zh-CN" dirty="0" err="1" smtClean="0"/>
              <a:t>getExtras</a:t>
            </a:r>
            <a:r>
              <a:rPr lang="en-US" altLang="zh-CN" dirty="0" smtClean="0"/>
              <a:t>(key)|</a:t>
            </a:r>
            <a:r>
              <a:rPr lang="en-US" altLang="zh-CN" dirty="0" err="1" smtClean="0"/>
              <a:t>getBundleExtras</a:t>
            </a:r>
            <a:r>
              <a:rPr lang="en-US" altLang="zh-CN" dirty="0" smtClean="0"/>
              <a:t>(key)</a:t>
            </a:r>
            <a:r>
              <a:rPr lang="zh-CN" altLang="en-US" dirty="0" smtClean="0"/>
              <a:t>将</a:t>
            </a:r>
            <a:r>
              <a:rPr lang="en-US" altLang="zh-CN" dirty="0" smtClean="0"/>
              <a:t>Bundle</a:t>
            </a:r>
            <a:r>
              <a:rPr lang="zh-CN" altLang="en-US" dirty="0" smtClean="0"/>
              <a:t>作为一个数据集进行传递</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7468</TotalTime>
  <Words>2712</Words>
  <Application>Microsoft Office PowerPoint</Application>
  <PresentationFormat>全屏显示(4:3)</PresentationFormat>
  <Paragraphs>246</Paragraphs>
  <Slides>28</Slides>
  <Notes>5</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平衡</vt:lpstr>
      <vt:lpstr>Activity和Fragment</vt:lpstr>
      <vt:lpstr>本讲内容概述</vt:lpstr>
      <vt:lpstr>Activity类详解 </vt:lpstr>
      <vt:lpstr>Activity的启动和结束</vt:lpstr>
      <vt:lpstr>Starting an Activity</vt:lpstr>
      <vt:lpstr>Activity间的数据传递</vt:lpstr>
      <vt:lpstr>Intent Extras属性</vt:lpstr>
      <vt:lpstr>直接利用键值对发送</vt:lpstr>
      <vt:lpstr>Bundle</vt:lpstr>
      <vt:lpstr>Application公共变量</vt:lpstr>
      <vt:lpstr>startActivityForResult</vt:lpstr>
      <vt:lpstr>Activity的生命周期1/4</vt:lpstr>
      <vt:lpstr>Activity的生命周期2/4 回调函数</vt:lpstr>
      <vt:lpstr>Activity的生命周期3/4 -三种周期</vt:lpstr>
      <vt:lpstr>Activity的生命周期4/4-状态变化</vt:lpstr>
      <vt:lpstr>什么是Task</vt:lpstr>
      <vt:lpstr>幻灯片 17</vt:lpstr>
      <vt:lpstr>多任务 </vt:lpstr>
      <vt:lpstr>Defining launch modes</vt:lpstr>
      <vt:lpstr>launch modes -Using the manifest file  </vt:lpstr>
      <vt:lpstr>singleTask" is added to the back stack</vt:lpstr>
      <vt:lpstr>launch modes- Using Intent flags </vt:lpstr>
      <vt:lpstr>Fragment</vt:lpstr>
      <vt:lpstr>Fragment生命周期</vt:lpstr>
      <vt:lpstr>常用派生类</vt:lpstr>
      <vt:lpstr>Fragment用法</vt:lpstr>
      <vt:lpstr>Fragment为不同尺寸屏幕构件UI</vt:lpstr>
      <vt:lpstr>Fragment间的交互</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activity组件和用户界面设计</dc:title>
  <dc:creator>Administrator</dc:creator>
  <cp:lastModifiedBy>上海大学</cp:lastModifiedBy>
  <cp:revision>239</cp:revision>
  <dcterms:created xsi:type="dcterms:W3CDTF">2011-10-21T04:54:15Z</dcterms:created>
  <dcterms:modified xsi:type="dcterms:W3CDTF">2015-12-09T08:39:28Z</dcterms:modified>
</cp:coreProperties>
</file>