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47" r:id="rId4"/>
    <p:sldId id="353" r:id="rId5"/>
    <p:sldId id="348" r:id="rId6"/>
    <p:sldId id="349" r:id="rId7"/>
    <p:sldId id="354" r:id="rId8"/>
    <p:sldId id="355" r:id="rId9"/>
    <p:sldId id="357" r:id="rId10"/>
    <p:sldId id="350" r:id="rId11"/>
    <p:sldId id="351" r:id="rId12"/>
    <p:sldId id="352" r:id="rId13"/>
    <p:sldId id="356" r:id="rId14"/>
    <p:sldId id="340" r:id="rId15"/>
    <p:sldId id="341" r:id="rId16"/>
    <p:sldId id="342" r:id="rId17"/>
    <p:sldId id="343" r:id="rId18"/>
    <p:sldId id="344" r:id="rId19"/>
    <p:sldId id="345" r:id="rId20"/>
    <p:sldId id="358" r:id="rId21"/>
    <p:sldId id="359" r:id="rId22"/>
    <p:sldId id="360" r:id="rId23"/>
    <p:sldId id="361" r:id="rId24"/>
    <p:sldId id="362" r:id="rId25"/>
    <p:sldId id="36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8" autoAdjust="0"/>
  </p:normalViewPr>
  <p:slideViewPr>
    <p:cSldViewPr>
      <p:cViewPr varScale="1">
        <p:scale>
          <a:sx n="57" d="100"/>
          <a:sy n="57" d="100"/>
        </p:scale>
        <p:origin x="-17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9337A-78CD-48C1-B5B9-25785F8C49A5}" type="datetimeFigureOut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B3FC-11CE-4EAA-BE70-F1CB8A021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20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C00-A0EA-4F3D-89CD-16B39C5F475C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696A-C691-4CDC-9FFF-7AED1638B2B2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9C99-FB96-4E71-8AB6-7F13B8A2631B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AFA6-E54C-40B0-981D-232F4A3ECF89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ED15-ED15-4722-9D48-FEE7C23580B6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1EB-63EF-4EB2-BC6E-C8AE41F47E2B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686D-1084-45E2-8E95-8E6DCB67931F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670-D8F9-4A59-9E9B-C36BF67C9C88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FA4-DB3D-4775-B035-AF4DF87C7D36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F596-DB49-4DBF-91B9-B6AEF7CA7E21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CCC7-A4F6-41FB-9BFA-85E558F7B023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50C1A3-603E-4621-84CE-FE1501541A74}" type="datetime1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pkbu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eloper.android.com/reference/android/graphics/Colo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运用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4572000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+mn-ea"/>
              </a:rPr>
              <a:t>Getting tasks into a separate thread and getting results back to the main UI thread is where Handler and related classes come into play. When a handler is created, it’s associated with a </a:t>
            </a:r>
            <a:r>
              <a:rPr lang="en-US" altLang="zh-CN" sz="1600" dirty="0" err="1" smtClean="0">
                <a:latin typeface="+mn-ea"/>
              </a:rPr>
              <a:t>Looper</a:t>
            </a:r>
            <a:r>
              <a:rPr lang="en-US" altLang="zh-CN" sz="1600" dirty="0" smtClean="0">
                <a:latin typeface="+mn-ea"/>
              </a:rPr>
              <a:t>. A </a:t>
            </a:r>
            <a:r>
              <a:rPr lang="en-US" altLang="zh-CN" sz="1600" dirty="0" err="1" smtClean="0">
                <a:latin typeface="+mn-ea"/>
              </a:rPr>
              <a:t>Looper</a:t>
            </a:r>
            <a:r>
              <a:rPr lang="en-US" altLang="zh-CN" sz="1600" dirty="0" smtClean="0">
                <a:latin typeface="+mn-ea"/>
              </a:rPr>
              <a:t> is a class that contains a </a:t>
            </a:r>
            <a:r>
              <a:rPr lang="en-US" altLang="zh-CN" sz="1600" dirty="0" err="1" smtClean="0">
                <a:latin typeface="+mn-ea"/>
              </a:rPr>
              <a:t>MessageQueue</a:t>
            </a:r>
            <a:r>
              <a:rPr lang="en-US" altLang="zh-CN" sz="1600" dirty="0" smtClean="0">
                <a:latin typeface="+mn-ea"/>
              </a:rPr>
              <a:t> and that processes Message or </a:t>
            </a:r>
            <a:r>
              <a:rPr lang="en-US" altLang="zh-CN" sz="1600" dirty="0" err="1" smtClean="0">
                <a:latin typeface="+mn-ea"/>
              </a:rPr>
              <a:t>Runnable</a:t>
            </a:r>
            <a:r>
              <a:rPr lang="en-US" altLang="zh-CN" sz="1600" dirty="0" smtClean="0">
                <a:latin typeface="+mn-ea"/>
              </a:rPr>
              <a:t> objects that are sent via the handler.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6381434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private </a:t>
            </a:r>
            <a:r>
              <a:rPr lang="en-US" altLang="zh-CN" dirty="0" smtClean="0"/>
              <a:t>Handler </a:t>
            </a:r>
            <a:r>
              <a:rPr lang="en-US" altLang="zh-CN" b="1" dirty="0" err="1" smtClean="0"/>
              <a:t>mHandler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b="1" dirty="0" smtClean="0"/>
              <a:t>new </a:t>
            </a:r>
            <a:r>
              <a:rPr lang="en-US" altLang="zh-CN" dirty="0" smtClean="0"/>
              <a:t>Handler()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void 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(Message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msg.</a:t>
            </a:r>
            <a:r>
              <a:rPr lang="en-US" altLang="zh-CN" b="1" dirty="0" err="1" smtClean="0"/>
              <a:t>what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== 1&amp;&amp; </a:t>
            </a:r>
            <a:r>
              <a:rPr lang="en-US" altLang="zh-CN" b="1" dirty="0" err="1" smtClean="0"/>
              <a:t>mBit</a:t>
            </a:r>
            <a:r>
              <a:rPr lang="en-US" altLang="zh-CN" dirty="0" smtClean="0"/>
              <a:t>!=</a:t>
            </a:r>
            <a:r>
              <a:rPr lang="en-US" altLang="zh-CN" b="1" dirty="0" smtClean="0"/>
              <a:t>null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err="1" smtClean="0"/>
              <a:t>iv</a:t>
            </a:r>
            <a:r>
              <a:rPr lang="en-US" altLang="zh-CN" dirty="0" err="1" smtClean="0"/>
              <a:t>.setImageBitmap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mBit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i="1" dirty="0" smtClean="0"/>
              <a:t>//</a:t>
            </a:r>
            <a:r>
              <a:rPr lang="en-US" altLang="zh-CN" i="1" dirty="0" err="1" smtClean="0"/>
              <a:t>iv.setImageResource</a:t>
            </a:r>
            <a:r>
              <a:rPr lang="en-US" altLang="zh-CN" i="1" dirty="0" smtClean="0"/>
              <a:t>(R.drawable.image1);</a:t>
            </a:r>
            <a:br>
              <a:rPr lang="en-US" altLang="zh-CN" i="1" dirty="0" smtClean="0"/>
            </a:br>
            <a:r>
              <a:rPr lang="en-US" altLang="zh-CN" i="1" dirty="0" smtClean="0"/>
              <a:t>    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err="1" smtClean="0"/>
              <a:t>super</a:t>
            </a:r>
            <a:r>
              <a:rPr lang="en-US" altLang="zh-CN" dirty="0" err="1" smtClean="0"/>
              <a:t>.handleMessage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en-US" altLang="zh-CN" b="1" dirty="0" smtClean="0"/>
          </a:p>
          <a:p>
            <a:r>
              <a:rPr lang="en-US" altLang="zh-CN" b="1" dirty="0" smtClean="0"/>
              <a:t>private void </a:t>
            </a:r>
            <a:r>
              <a:rPr lang="en-US" altLang="zh-CN" dirty="0" smtClean="0"/>
              <a:t>loadImage4(){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new </a:t>
            </a:r>
            <a:r>
              <a:rPr lang="en-US" altLang="zh-CN" dirty="0" smtClean="0"/>
              <a:t>Thread(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 {</a:t>
            </a:r>
            <a:br>
              <a:rPr lang="en-US" altLang="zh-CN" dirty="0" smtClean="0"/>
            </a:br>
            <a:r>
              <a:rPr lang="en-US" altLang="zh-CN" dirty="0" smtClean="0"/>
              <a:t>            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</a:t>
            </a:r>
            <a:r>
              <a:rPr lang="en-US" altLang="zh-CN" b="1" dirty="0" err="1" smtClean="0"/>
              <a:t>mHandler</a:t>
            </a:r>
            <a:r>
              <a:rPr lang="en-US" altLang="zh-CN" dirty="0" err="1" smtClean="0"/>
              <a:t>.obtainMessage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err="1" smtClean="0"/>
              <a:t>mBit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"http://img5.imgtn.bdimg.com/it/u=1561037318,1220192463&amp;fm=21&amp;gp=0.jpg"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msg.</a:t>
            </a:r>
            <a:r>
              <a:rPr lang="en-US" altLang="zh-CN" b="1" dirty="0" err="1" smtClean="0"/>
              <a:t>what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1;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msg.sendToTarget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}).start();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Using </a:t>
            </a:r>
            <a:r>
              <a:rPr lang="en-US" altLang="zh-CN" b="1" dirty="0" err="1" smtClean="0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允许你在用户界面中完成一个异步工作，它在工人线程中执行阻塞操作，然后将要显示的结果发布给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线程，并且不需要你管理线程。</a:t>
            </a:r>
          </a:p>
          <a:p>
            <a:pPr lvl="1"/>
            <a:r>
              <a:rPr lang="zh-CN" altLang="en-US" dirty="0" smtClean="0"/>
              <a:t>为此，需要继承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类并实现</a:t>
            </a:r>
            <a:r>
              <a:rPr lang="en-US" altLang="zh-CN" dirty="0" err="1" smtClean="0"/>
              <a:t>doInBackground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回调函数，将会把阻塞工作在一个后台线程池中执行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，需要实现</a:t>
            </a:r>
            <a:r>
              <a:rPr lang="en-US" altLang="zh-CN" dirty="0" err="1" smtClean="0"/>
              <a:t>onPostExecute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，它可以接受</a:t>
            </a:r>
            <a:r>
              <a:rPr lang="en-US" altLang="zh-CN" dirty="0" err="1" smtClean="0"/>
              <a:t>doInBackground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的结果而且运行在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线程中。 这个异步任务可以在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线程中使用</a:t>
            </a:r>
            <a:r>
              <a:rPr lang="en-US" altLang="zh-CN" dirty="0" smtClean="0"/>
              <a:t>execute()</a:t>
            </a:r>
            <a:r>
              <a:rPr lang="zh-CN" altLang="en-US" dirty="0" smtClean="0"/>
              <a:t>来运行。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5589240"/>
            <a:ext cx="90872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i="1" dirty="0" smtClean="0"/>
              <a:t>//</a:t>
            </a:r>
            <a:r>
              <a:rPr lang="en-US" altLang="zh-CN" i="1" dirty="0" err="1" smtClean="0"/>
              <a:t>AsyncTask</a:t>
            </a:r>
            <a:r>
              <a:rPr lang="en-US" altLang="zh-CN" i="1" dirty="0" smtClean="0"/>
              <a:t> method</a:t>
            </a:r>
            <a:br>
              <a:rPr lang="en-US" altLang="zh-CN" i="1" dirty="0" smtClean="0"/>
            </a:br>
            <a:r>
              <a:rPr lang="en-US" altLang="zh-CN" b="1" dirty="0" smtClean="0"/>
              <a:t>private void </a:t>
            </a:r>
            <a:r>
              <a:rPr lang="en-US" altLang="zh-CN" dirty="0" smtClean="0"/>
              <a:t>loadImage3(){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DownloadImageTask</a:t>
            </a:r>
            <a:r>
              <a:rPr lang="en-US" altLang="zh-CN" dirty="0" smtClean="0"/>
              <a:t>().execute(</a:t>
            </a:r>
            <a:r>
              <a:rPr lang="en-US" altLang="zh-CN" b="1" dirty="0" smtClean="0"/>
              <a:t>"http://img5.imgtn.bdimg.com/it/u=1561037318,1220192463&amp;fm=21&amp;gp=0.jpg"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b="1" dirty="0" smtClean="0"/>
              <a:t>private class </a:t>
            </a:r>
            <a:r>
              <a:rPr lang="en-US" altLang="zh-CN" dirty="0" err="1" smtClean="0"/>
              <a:t>DownloadImageTask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dirty="0" err="1" smtClean="0"/>
              <a:t>AsyncTask</a:t>
            </a:r>
            <a:r>
              <a:rPr lang="en-US" altLang="zh-CN" dirty="0" smtClean="0"/>
              <a:t>&lt;String, Void, Bitmap&gt;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smtClean="0"/>
              <a:t>/** The system calls this to perform work in a worker thread and</a:t>
            </a:r>
            <a:br>
              <a:rPr lang="en-US" altLang="zh-CN" i="1" dirty="0" smtClean="0"/>
            </a:br>
            <a:r>
              <a:rPr lang="en-US" altLang="zh-CN" i="1" dirty="0" smtClean="0"/>
              <a:t>     * delivers it the parameters given to </a:t>
            </a:r>
            <a:r>
              <a:rPr lang="en-US" altLang="zh-CN" i="1" dirty="0" err="1" smtClean="0"/>
              <a:t>AsyncTask.execute</a:t>
            </a:r>
            <a:r>
              <a:rPr lang="en-US" altLang="zh-CN" i="1" dirty="0" smtClean="0"/>
              <a:t>() */</a:t>
            </a:r>
            <a:br>
              <a:rPr lang="en-US" altLang="zh-CN" i="1" dirty="0" smtClean="0"/>
            </a:br>
            <a:r>
              <a:rPr lang="en-US" altLang="zh-CN" i="1" dirty="0" smtClean="0"/>
              <a:t>    </a:t>
            </a:r>
            <a:r>
              <a:rPr lang="en-US" altLang="zh-CN" b="1" dirty="0" smtClean="0"/>
              <a:t>protected </a:t>
            </a:r>
            <a:r>
              <a:rPr lang="en-US" altLang="zh-CN" dirty="0" smtClean="0"/>
              <a:t>Bitmap </a:t>
            </a:r>
            <a:r>
              <a:rPr lang="en-US" altLang="zh-CN" dirty="0" err="1" smtClean="0"/>
              <a:t>doInBackground</a:t>
            </a:r>
            <a:r>
              <a:rPr lang="en-US" altLang="zh-CN" dirty="0" smtClean="0"/>
              <a:t>(String... 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return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[0]);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r>
              <a:rPr lang="en-US" altLang="zh-CN" i="1" dirty="0" smtClean="0"/>
              <a:t>//String... </a:t>
            </a:r>
            <a:r>
              <a:rPr lang="en-US" altLang="zh-CN" i="1" dirty="0" err="1" smtClean="0"/>
              <a:t>urls</a:t>
            </a:r>
            <a:r>
              <a:rPr lang="en-US" altLang="zh-CN" i="1" dirty="0" smtClean="0"/>
              <a:t> </a:t>
            </a:r>
            <a:r>
              <a:rPr lang="zh-CN" altLang="en-US" i="1" dirty="0" smtClean="0"/>
              <a:t>可变参数，即参数个数可变</a:t>
            </a:r>
            <a:br>
              <a:rPr lang="zh-CN" altLang="en-US" i="1" dirty="0" smtClean="0"/>
            </a:br>
            <a:r>
              <a:rPr lang="zh-CN" altLang="en-US" i="1" dirty="0" smtClean="0"/>
              <a:t/>
            </a:r>
            <a:br>
              <a:rPr lang="zh-CN" altLang="en-US" i="1" dirty="0" smtClean="0"/>
            </a:br>
            <a:r>
              <a:rPr lang="zh-CN" altLang="en-US" i="1" dirty="0" smtClean="0"/>
              <a:t>    </a:t>
            </a:r>
            <a:r>
              <a:rPr lang="en-US" altLang="zh-CN" i="1" dirty="0" smtClean="0"/>
              <a:t>/** The system calls this to perform work in the UI thread and delivers</a:t>
            </a:r>
            <a:br>
              <a:rPr lang="en-US" altLang="zh-CN" i="1" dirty="0" smtClean="0"/>
            </a:br>
            <a:r>
              <a:rPr lang="en-US" altLang="zh-CN" i="1" dirty="0" smtClean="0"/>
              <a:t>     * the result from </a:t>
            </a:r>
            <a:r>
              <a:rPr lang="en-US" altLang="zh-CN" i="1" dirty="0" err="1" smtClean="0"/>
              <a:t>doInBackground</a:t>
            </a:r>
            <a:r>
              <a:rPr lang="en-US" altLang="zh-CN" i="1" dirty="0" smtClean="0"/>
              <a:t>() */</a:t>
            </a:r>
            <a:br>
              <a:rPr lang="en-US" altLang="zh-CN" i="1" dirty="0" smtClean="0"/>
            </a:br>
            <a:r>
              <a:rPr lang="en-US" altLang="zh-CN" i="1" dirty="0" smtClean="0"/>
              <a:t>    </a:t>
            </a:r>
            <a:r>
              <a:rPr lang="en-US" altLang="zh-CN" b="1" dirty="0" smtClean="0"/>
              <a:t>protected void </a:t>
            </a:r>
            <a:r>
              <a:rPr lang="en-US" altLang="zh-CN" dirty="0" err="1" smtClean="0"/>
              <a:t>onPostExecute</a:t>
            </a:r>
            <a:r>
              <a:rPr lang="en-US" altLang="zh-CN" dirty="0" smtClean="0"/>
              <a:t>(Bitmap result)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err="1" smtClean="0"/>
              <a:t>iv</a:t>
            </a:r>
            <a:r>
              <a:rPr lang="en-US" altLang="zh-CN" dirty="0" err="1" smtClean="0"/>
              <a:t>.setImageBitmap</a:t>
            </a:r>
            <a:r>
              <a:rPr lang="en-US" altLang="zh-CN" dirty="0" smtClean="0"/>
              <a:t>(result);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view-</a:t>
            </a:r>
            <a:r>
              <a:rPr lang="zh-CN" altLang="en-US" dirty="0" smtClean="0"/>
              <a:t>定制组件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从头定制自己的</a:t>
            </a:r>
            <a:r>
              <a:rPr lang="en-US" altLang="zh-CN" dirty="0" smtClean="0"/>
              <a:t>View</a:t>
            </a:r>
          </a:p>
          <a:p>
            <a:r>
              <a:rPr lang="zh-CN" altLang="en-US" dirty="0" smtClean="0"/>
              <a:t>组合现有的组件构成新组件</a:t>
            </a:r>
            <a:endParaRPr lang="en-US" altLang="zh-CN" dirty="0" smtClean="0"/>
          </a:p>
          <a:p>
            <a:r>
              <a:rPr lang="zh-CN" altLang="en-US" dirty="0" smtClean="0"/>
              <a:t>继承扩展现有的组件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2195736" cy="1143000"/>
          </a:xfrm>
        </p:spPr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73853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类是</a:t>
            </a:r>
            <a:r>
              <a:rPr lang="en-US" altLang="zh-CN" dirty="0" smtClean="0">
                <a:hlinkClick r:id="rId2"/>
              </a:rPr>
              <a:t>Android</a:t>
            </a:r>
            <a:r>
              <a:rPr lang="zh-CN" altLang="en-US" dirty="0" smtClean="0"/>
              <a:t>的 一个超类，这个类几乎包含了所有的屏幕类型。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70288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909" y="0"/>
            <a:ext cx="9174909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从头自定义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都拥有一个用于</a:t>
            </a:r>
            <a:r>
              <a:rPr lang="en-US" altLang="zh-CN" dirty="0" smtClean="0"/>
              <a:t>2d</a:t>
            </a:r>
            <a:r>
              <a:rPr lang="zh-CN" altLang="en-US" dirty="0" smtClean="0"/>
              <a:t>绘图的画布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对象。该对象在回调函数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中可以获得（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(Canvas </a:t>
            </a:r>
            <a:r>
              <a:rPr lang="en-US" altLang="zh-CN" dirty="0" err="1" smtClean="0"/>
              <a:t>canvas</a:t>
            </a:r>
            <a:r>
              <a:rPr lang="en-US" altLang="zh-CN" dirty="0" smtClean="0"/>
              <a:t>) </a:t>
            </a:r>
            <a:r>
              <a:rPr lang="zh-CN" altLang="en-US" dirty="0" smtClean="0"/>
              <a:t> ），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方法默认行为是什么也不做，因此，通常需要重载这个函数来显示自定义组件的外观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onMeasure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在父节点中的尺寸大小，</a:t>
            </a:r>
            <a:r>
              <a:rPr lang="en-US" altLang="zh-CN" dirty="0" err="1" smtClean="0"/>
              <a:t>onMeasure</a:t>
            </a:r>
            <a:r>
              <a:rPr lang="zh-CN" altLang="en-US" dirty="0" smtClean="0"/>
              <a:t>的默认行为是设置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尺寸为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中如果需要强制调用绘制方法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invalidate()</a:t>
            </a:r>
            <a:r>
              <a:rPr lang="zh-CN" altLang="en-US" dirty="0" smtClean="0"/>
              <a:t>方法。注意，</a:t>
            </a:r>
            <a:r>
              <a:rPr lang="en-US" altLang="zh-CN" dirty="0" smtClean="0"/>
              <a:t>invalidate </a:t>
            </a:r>
            <a:r>
              <a:rPr lang="zh-CN" altLang="en-US" dirty="0" smtClean="0"/>
              <a:t>不能在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线程外执行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618856" cy="47853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，重载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如何在线程外更新</a:t>
            </a:r>
            <a:r>
              <a:rPr lang="en-US" altLang="zh-CN" dirty="0" smtClean="0"/>
              <a:t>view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如何通过在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中声明来使用自定义</a:t>
            </a:r>
            <a:r>
              <a:rPr lang="en-US" altLang="zh-CN" dirty="0" smtClean="0"/>
              <a:t>view</a:t>
            </a:r>
          </a:p>
          <a:p>
            <a:pPr lvl="1"/>
            <a:r>
              <a:rPr lang="zh-CN" altLang="en-US" dirty="0" smtClean="0"/>
              <a:t>需要给出包含完整包路径的类名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148064" y="1412776"/>
            <a:ext cx="6390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public void run()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while (!</a:t>
            </a:r>
            <a:r>
              <a:rPr lang="en-US" altLang="zh-CN" sz="1400" b="1" dirty="0" err="1" smtClean="0">
                <a:solidFill>
                  <a:schemeClr val="accent4">
                    <a:lumMod val="50000"/>
                  </a:schemeClr>
                </a:solidFill>
              </a:rPr>
              <a:t>Thread.</a:t>
            </a:r>
            <a:r>
              <a:rPr lang="en-US" altLang="zh-CN" sz="1400" b="1" i="1" dirty="0" err="1" smtClean="0">
                <a:solidFill>
                  <a:schemeClr val="accent4">
                    <a:lumMod val="50000"/>
                  </a:schemeClr>
                </a:solidFill>
              </a:rPr>
              <a:t>currentThread</a:t>
            </a:r>
            <a:r>
              <a:rPr lang="en-US" altLang="zh-CN" sz="1400" b="1" i="1" dirty="0" smtClean="0">
                <a:solidFill>
                  <a:schemeClr val="accent4">
                    <a:lumMod val="50000"/>
                  </a:schemeClr>
                </a:solidFill>
              </a:rPr>
              <a:t>().</a:t>
            </a:r>
            <a:r>
              <a:rPr lang="en-US" altLang="zh-CN" sz="1400" b="1" i="1" dirty="0" err="1" smtClean="0">
                <a:solidFill>
                  <a:schemeClr val="accent4">
                    <a:lumMod val="50000"/>
                  </a:schemeClr>
                </a:solidFill>
              </a:rPr>
              <a:t>isInterrupted</a:t>
            </a:r>
            <a:r>
              <a:rPr lang="en-US" altLang="zh-CN" sz="1400" b="1" i="1" dirty="0" smtClean="0">
                <a:solidFill>
                  <a:schemeClr val="accent4">
                    <a:lumMod val="50000"/>
                  </a:schemeClr>
                </a:solidFill>
              </a:rPr>
              <a:t>())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try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err="1" smtClean="0">
                <a:solidFill>
                  <a:schemeClr val="accent4">
                    <a:lumMod val="50000"/>
                  </a:schemeClr>
                </a:solidFill>
              </a:rPr>
              <a:t>Thread.</a:t>
            </a:r>
            <a:r>
              <a:rPr lang="en-US" altLang="zh-CN" sz="1400" i="1" dirty="0" err="1" smtClean="0">
                <a:solidFill>
                  <a:schemeClr val="accent4">
                    <a:lumMod val="50000"/>
                  </a:schemeClr>
                </a:solidFill>
              </a:rPr>
              <a:t>sleep</a:t>
            </a:r>
            <a:r>
              <a:rPr lang="en-US" altLang="zh-CN" sz="1400" i="1" dirty="0" smtClean="0">
                <a:solidFill>
                  <a:schemeClr val="accent4">
                    <a:lumMod val="50000"/>
                  </a:schemeClr>
                </a:solidFill>
              </a:rPr>
              <a:t>(100);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catch (</a:t>
            </a:r>
            <a:r>
              <a:rPr lang="en-US" altLang="zh-CN" sz="1400" b="1" dirty="0" err="1" smtClean="0">
                <a:solidFill>
                  <a:schemeClr val="accent4">
                    <a:lumMod val="50000"/>
                  </a:schemeClr>
                </a:solidFill>
              </a:rPr>
              <a:t>InterruptedException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 e)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err="1" smtClean="0">
                <a:solidFill>
                  <a:schemeClr val="accent4">
                    <a:lumMod val="50000"/>
                  </a:schemeClr>
                </a:solidFill>
              </a:rPr>
              <a:t>Thread.</a:t>
            </a:r>
            <a:r>
              <a:rPr lang="en-US" altLang="zh-CN" sz="1400" i="1" dirty="0" err="1" smtClean="0">
                <a:solidFill>
                  <a:schemeClr val="accent4">
                    <a:lumMod val="50000"/>
                  </a:schemeClr>
                </a:solidFill>
              </a:rPr>
              <a:t>currentThread</a:t>
            </a:r>
            <a:r>
              <a:rPr lang="en-US" altLang="zh-CN" sz="1400" i="1" dirty="0" smtClean="0">
                <a:solidFill>
                  <a:schemeClr val="accent4">
                    <a:lumMod val="50000"/>
                  </a:schemeClr>
                </a:solidFill>
              </a:rPr>
              <a:t>().interrupt();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accent4">
                    <a:lumMod val="50000"/>
                  </a:schemeClr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accent4">
                    <a:lumMod val="50000"/>
                  </a:schemeClr>
                </a:solidFill>
              </a:rPr>
              <a:t>postInvalidate</a:t>
            </a:r>
            <a:r>
              <a:rPr lang="zh-CN" altLang="en-US" sz="1400" dirty="0" smtClean="0">
                <a:solidFill>
                  <a:schemeClr val="accent4">
                    <a:lumMod val="50000"/>
                  </a:schemeClr>
                </a:solidFill>
              </a:rPr>
              <a:t>可以直接在线程中更新界面</a:t>
            </a:r>
          </a:p>
          <a:p>
            <a:r>
              <a:rPr lang="en-US" altLang="zh-CN" sz="1400" dirty="0" err="1" smtClean="0">
                <a:solidFill>
                  <a:schemeClr val="accent4">
                    <a:lumMod val="50000"/>
                  </a:schemeClr>
                </a:solidFill>
              </a:rPr>
              <a:t>postInvalidate</a:t>
            </a:r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1400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665712" cy="31333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 err="1" smtClean="0"/>
              <a:t>GameView</a:t>
            </a:r>
            <a:r>
              <a:rPr lang="en-US" altLang="zh-CN" b="1" dirty="0" smtClean="0"/>
              <a:t>(Context </a:t>
            </a:r>
            <a:r>
              <a:rPr lang="en-US" altLang="zh-CN" b="1" dirty="0" err="1" smtClean="0"/>
              <a:t>context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AttributeSet</a:t>
            </a:r>
            <a:r>
              <a:rPr lang="en-US" altLang="zh-CN" b="1" dirty="0" smtClean="0"/>
              <a:t> as)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b="1" dirty="0" smtClean="0"/>
              <a:t>super(</a:t>
            </a:r>
            <a:r>
              <a:rPr lang="en-US" altLang="zh-CN" b="1" dirty="0" err="1" smtClean="0"/>
              <a:t>context,as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dirty="0" err="1" smtClean="0"/>
              <a:t>TypedArray</a:t>
            </a:r>
            <a:r>
              <a:rPr lang="en-US" altLang="zh-CN" dirty="0" smtClean="0"/>
              <a:t> a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context.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obtainStyledAttributes</a:t>
            </a:r>
            <a:r>
              <a:rPr lang="en-US" altLang="zh-CN" u="sng" dirty="0" smtClean="0"/>
              <a:t>(as,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R.styleable.</a:t>
            </a:r>
            <a:r>
              <a:rPr lang="en-US" altLang="zh-CN" i="1" dirty="0" err="1" smtClean="0"/>
              <a:t>GV_atts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a.getInteger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R.styleable.</a:t>
            </a:r>
            <a:r>
              <a:rPr lang="en-US" altLang="zh-CN" i="1" dirty="0" err="1" smtClean="0"/>
              <a:t>GV_atts_gx</a:t>
            </a:r>
            <a:r>
              <a:rPr lang="en-US" altLang="zh-CN" i="1" dirty="0" smtClean="0"/>
              <a:t>, 22);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a.getInteger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R.styleable.</a:t>
            </a:r>
            <a:r>
              <a:rPr lang="en-US" altLang="zh-CN" i="1" dirty="0" err="1" smtClean="0"/>
              <a:t>GV_atts_gy</a:t>
            </a:r>
            <a:r>
              <a:rPr lang="en-US" altLang="zh-CN" i="1" dirty="0" smtClean="0"/>
              <a:t>, (320-80)/2);</a:t>
            </a:r>
          </a:p>
          <a:p>
            <a:pPr>
              <a:buNone/>
            </a:pPr>
            <a:r>
              <a:rPr lang="en-US" altLang="zh-CN" dirty="0" smtClean="0"/>
              <a:t>        mcolor1=</a:t>
            </a:r>
            <a:r>
              <a:rPr lang="en-US" altLang="zh-CN" dirty="0" err="1" smtClean="0"/>
              <a:t>a.getColor</a:t>
            </a:r>
            <a:r>
              <a:rPr lang="en-US" altLang="zh-CN" dirty="0" smtClean="0"/>
              <a:t>(R.styleable.</a:t>
            </a:r>
            <a:r>
              <a:rPr lang="en-US" altLang="zh-CN" i="1" dirty="0" smtClean="0"/>
              <a:t>GV_atts_gcolor1, </a:t>
            </a:r>
            <a:r>
              <a:rPr lang="en-US" altLang="zh-CN" i="1" dirty="0" err="1" smtClean="0"/>
              <a:t>Color.BLUE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mcolor2=</a:t>
            </a:r>
            <a:r>
              <a:rPr lang="en-US" altLang="zh-CN" dirty="0" err="1" smtClean="0"/>
              <a:t>a.getColor</a:t>
            </a:r>
            <a:r>
              <a:rPr lang="en-US" altLang="zh-CN" dirty="0" smtClean="0"/>
              <a:t>(R.styleable.</a:t>
            </a:r>
            <a:r>
              <a:rPr lang="en-US" altLang="zh-CN" i="1" dirty="0" smtClean="0"/>
              <a:t>GV_atts_gcolor2, </a:t>
            </a:r>
            <a:r>
              <a:rPr lang="en-US" altLang="zh-CN" i="1" dirty="0" err="1" smtClean="0"/>
              <a:t>Color.GREEN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mcolor3=</a:t>
            </a:r>
            <a:r>
              <a:rPr lang="en-US" altLang="zh-CN" dirty="0" err="1" smtClean="0"/>
              <a:t>a.getColor</a:t>
            </a:r>
            <a:r>
              <a:rPr lang="en-US" altLang="zh-CN" dirty="0" smtClean="0"/>
              <a:t>(R.styleable.</a:t>
            </a:r>
            <a:r>
              <a:rPr lang="en-US" altLang="zh-CN" i="1" dirty="0" smtClean="0"/>
              <a:t>GV_atts_gcolor3, </a:t>
            </a:r>
            <a:r>
              <a:rPr lang="en-US" altLang="zh-CN" i="1" dirty="0" err="1" smtClean="0"/>
              <a:t>Color.RED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mcolor4=</a:t>
            </a:r>
            <a:r>
              <a:rPr lang="en-US" altLang="zh-CN" dirty="0" err="1" smtClean="0"/>
              <a:t>a.getColor</a:t>
            </a:r>
            <a:r>
              <a:rPr lang="en-US" altLang="zh-CN" dirty="0" smtClean="0"/>
              <a:t>(R.styleable.</a:t>
            </a:r>
            <a:r>
              <a:rPr lang="en-US" altLang="zh-CN" i="1" dirty="0" smtClean="0"/>
              <a:t>GV_atts_gcolor4, </a:t>
            </a:r>
            <a:r>
              <a:rPr lang="en-US" altLang="zh-CN" i="1" dirty="0" err="1" smtClean="0"/>
              <a:t>Color.YELLOW</a:t>
            </a:r>
            <a:r>
              <a:rPr lang="en-US" altLang="zh-CN" i="1" dirty="0" smtClean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&lt;declare-</a:t>
            </a:r>
            <a:r>
              <a:rPr lang="en-US" altLang="zh-CN" dirty="0" err="1" smtClean="0"/>
              <a:t>styleable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GV_atts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gx</a:t>
            </a:r>
            <a:r>
              <a:rPr lang="en-US" altLang="zh-CN" i="1" dirty="0" smtClean="0"/>
              <a:t>" format="integer" /&gt;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gy</a:t>
            </a:r>
            <a:r>
              <a:rPr lang="en-US" altLang="zh-CN" i="1" dirty="0" smtClean="0"/>
              <a:t>" format="integer" /&gt; 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"gcolor1" format="color" /&gt; 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"gcolor2" format="color" /&gt; 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"gcolor3" format="color" /&gt; 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"gcolor4" format="color" /&gt; </a:t>
            </a:r>
          </a:p>
          <a:p>
            <a:r>
              <a:rPr lang="en-US" altLang="zh-CN" dirty="0" smtClean="0"/>
              <a:t>      &lt;/declare-</a:t>
            </a:r>
            <a:r>
              <a:rPr lang="en-US" altLang="zh-CN" dirty="0" err="1" smtClean="0"/>
              <a:t>styleable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149080"/>
            <a:ext cx="626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&lt;</a:t>
            </a:r>
            <a:r>
              <a:rPr lang="en-US" altLang="zh-CN" sz="1600" b="1" dirty="0" err="1" smtClean="0"/>
              <a:t>com.example.me.customcomponentssample.GameView</a:t>
            </a:r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android:layout_width</a:t>
            </a:r>
            <a:r>
              <a:rPr lang="en-US" altLang="zh-CN" sz="1600" b="1" dirty="0" smtClean="0"/>
              <a:t>="</a:t>
            </a:r>
            <a:r>
              <a:rPr lang="en-US" altLang="zh-CN" sz="1600" b="1" dirty="0" err="1" smtClean="0"/>
              <a:t>match_parent</a:t>
            </a:r>
            <a:r>
              <a:rPr lang="en-US" altLang="zh-CN" sz="1600" b="1" dirty="0" smtClean="0"/>
              <a:t>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android:layout_height</a:t>
            </a:r>
            <a:r>
              <a:rPr lang="en-US" altLang="zh-CN" sz="1600" b="1" dirty="0" smtClean="0"/>
              <a:t>="</a:t>
            </a:r>
            <a:r>
              <a:rPr lang="en-US" altLang="zh-CN" sz="1600" b="1" dirty="0" err="1" smtClean="0"/>
              <a:t>wrap_content</a:t>
            </a:r>
            <a:r>
              <a:rPr lang="en-US" altLang="zh-CN" sz="1600" b="1" dirty="0" smtClean="0"/>
              <a:t>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android:id</a:t>
            </a:r>
            <a:r>
              <a:rPr lang="en-US" altLang="zh-CN" sz="1600" b="1" dirty="0" smtClean="0"/>
              <a:t>="@+id/</a:t>
            </a:r>
            <a:r>
              <a:rPr lang="en-US" altLang="zh-CN" sz="1600" b="1" dirty="0" err="1" smtClean="0"/>
              <a:t>gv</a:t>
            </a:r>
            <a:r>
              <a:rPr lang="en-US" altLang="zh-CN" sz="1600" b="1" dirty="0" smtClean="0"/>
              <a:t>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tools:gx</a:t>
            </a:r>
            <a:r>
              <a:rPr lang="en-US" altLang="zh-CN" sz="1600" b="1" dirty="0" smtClean="0"/>
              <a:t>="100"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tools:gy</a:t>
            </a:r>
            <a:r>
              <a:rPr lang="en-US" altLang="zh-CN" sz="1600" b="1" dirty="0" smtClean="0"/>
              <a:t>="240"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tools:gcolor1="#ff0000ff"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tools:gcolor2="#ff00ff00"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tools:gcolor3="#ffff0000"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tools:gcolor4="#fffffff0"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</a:t>
            </a:r>
            <a:r>
              <a:rPr lang="en-US" altLang="zh-CN" sz="1600" dirty="0" smtClean="0"/>
              <a:t>/&gt;</a:t>
            </a:r>
            <a:r>
              <a:rPr lang="zh-CN" altLang="en-US" sz="1600" dirty="0" smtClean="0"/>
              <a:t>   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/&gt;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20072" y="1700808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xmlns:tools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hlinkClick r:id="rId2"/>
              </a:rPr>
              <a:t>http://schemas.android.com/tools</a:t>
            </a:r>
            <a:endParaRPr lang="en-US" altLang="zh-CN" b="1" dirty="0" smtClean="0"/>
          </a:p>
          <a:p>
            <a:r>
              <a:rPr lang="en-US" altLang="zh-CN" b="1" dirty="0" err="1" smtClean="0"/>
              <a:t>tools:context</a:t>
            </a:r>
            <a:r>
              <a:rPr lang="en-US" altLang="zh-CN" b="1" dirty="0" smtClean="0"/>
              <a:t>="</a:t>
            </a:r>
            <a:r>
              <a:rPr lang="en-US" altLang="zh-CN" b="1" dirty="0" err="1" smtClean="0"/>
              <a:t>com.example.me.customcomponentssample.MainActivity</a:t>
            </a:r>
            <a:r>
              <a:rPr lang="en-US" altLang="zh-CN" b="1" dirty="0" smtClean="0"/>
              <a:t>"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本讲主题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686800" cy="46085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中使用多线程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</a:t>
            </a:r>
            <a:r>
              <a:rPr lang="zh-CN" altLang="en-US" dirty="0" smtClean="0"/>
              <a:t>图形</a:t>
            </a:r>
            <a:endParaRPr lang="en-US" altLang="zh-CN" dirty="0" smtClean="0"/>
          </a:p>
          <a:p>
            <a:pPr lvl="1"/>
            <a:r>
              <a:rPr lang="zh-CN" altLang="en-US" dirty="0"/>
              <a:t>使用线程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</a:t>
            </a:r>
            <a:r>
              <a:rPr lang="zh-CN" altLang="en-US" dirty="0" smtClean="0"/>
              <a:t>图形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Paint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Canvas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Drawable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81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ARGB(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alpha,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green,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blue) Return a color-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from alpha, red, green, blue components.</a:t>
            </a:r>
          </a:p>
          <a:p>
            <a:r>
              <a:rPr lang="en-US" altLang="zh-CN" dirty="0" err="1" smtClean="0">
                <a:hlinkClick r:id="rId2"/>
              </a:rPr>
              <a:t>HSVToColor</a:t>
            </a:r>
            <a:r>
              <a:rPr lang="en-US" altLang="zh-CN" dirty="0" smtClean="0"/>
              <a:t>(float[] </a:t>
            </a:r>
            <a:r>
              <a:rPr lang="en-US" altLang="zh-CN" dirty="0" err="1" smtClean="0"/>
              <a:t>hsv</a:t>
            </a:r>
            <a:r>
              <a:rPr lang="en-US" altLang="zh-CN" dirty="0" smtClean="0"/>
              <a:t>) Convert HSV components to an ARGB color.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7515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120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1"/>
            <a:ext cx="6912768" cy="441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728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81736"/>
            <a:ext cx="82879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8064896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063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几何图形绘制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76672"/>
            <a:ext cx="2362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2333685"/>
            <a:ext cx="44644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</a:rPr>
              <a:t>/*=================================*/</a:t>
            </a: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/* </a:t>
            </a:r>
            <a:r>
              <a:rPr lang="zh-CN" altLang="en-US" sz="1400" dirty="0" smtClean="0">
                <a:solidFill>
                  <a:srgbClr val="0070C0"/>
                </a:solidFill>
              </a:rPr>
              <a:t>实例化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ShapeDrawable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对象并说明是绘制一个椭圆 *</a:t>
            </a:r>
            <a:r>
              <a:rPr lang="en-US" altLang="zh-CN" sz="14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400" dirty="0" err="1" smtClean="0">
                <a:solidFill>
                  <a:srgbClr val="0070C0"/>
                </a:solidFill>
              </a:rPr>
              <a:t>mShapeDrawable</a:t>
            </a:r>
            <a:r>
              <a:rPr lang="en-US" altLang="zh-CN" sz="1400" dirty="0" smtClean="0">
                <a:solidFill>
                  <a:srgbClr val="0070C0"/>
                </a:solidFill>
              </a:rPr>
              <a:t> =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new 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ShapeDrawable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(new 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OvalShape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());</a:t>
            </a:r>
          </a:p>
          <a:p>
            <a:endParaRPr lang="zh-CN" altLang="en-US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//</a:t>
            </a:r>
            <a:r>
              <a:rPr lang="zh-CN" altLang="en-US" sz="1400" dirty="0" smtClean="0">
                <a:solidFill>
                  <a:srgbClr val="0070C0"/>
                </a:solidFill>
              </a:rPr>
              <a:t>得到画笔</a:t>
            </a:r>
            <a:r>
              <a:rPr lang="en-US" altLang="zh-CN" sz="1400" dirty="0" smtClean="0">
                <a:solidFill>
                  <a:srgbClr val="0070C0"/>
                </a:solidFill>
              </a:rPr>
              <a:t>paint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对象并设置其颜色</a:t>
            </a:r>
          </a:p>
          <a:p>
            <a:r>
              <a:rPr lang="en-US" altLang="zh-CN" sz="1400" dirty="0" err="1" smtClean="0">
                <a:solidFill>
                  <a:srgbClr val="0070C0"/>
                </a:solidFill>
              </a:rPr>
              <a:t>mShapeDrawable.getPaint</a:t>
            </a:r>
            <a:r>
              <a:rPr lang="en-US" altLang="zh-CN" sz="1400" dirty="0" smtClean="0">
                <a:solidFill>
                  <a:srgbClr val="0070C0"/>
                </a:solidFill>
              </a:rPr>
              <a:t>().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setColor</a:t>
            </a:r>
            <a:r>
              <a:rPr lang="en-US" altLang="zh-CN" sz="1400" dirty="0" smtClean="0">
                <a:solidFill>
                  <a:srgbClr val="0070C0"/>
                </a:solidFill>
              </a:rPr>
              <a:t>(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Color.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GREEN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);</a:t>
            </a:r>
          </a:p>
          <a:p>
            <a:endParaRPr lang="zh-CN" altLang="en-US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/* </a:t>
            </a:r>
            <a:r>
              <a:rPr lang="zh-CN" altLang="en-US" sz="1400" dirty="0" smtClean="0">
                <a:solidFill>
                  <a:srgbClr val="0070C0"/>
                </a:solidFill>
              </a:rPr>
              <a:t>设置图像显示的区域 *</a:t>
            </a:r>
            <a:r>
              <a:rPr lang="en-US" altLang="zh-CN" sz="14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400" dirty="0" err="1" smtClean="0">
                <a:solidFill>
                  <a:srgbClr val="0070C0"/>
                </a:solidFill>
              </a:rPr>
              <a:t>mShapeDrawable.setBounds</a:t>
            </a:r>
            <a:r>
              <a:rPr lang="en-US" altLang="zh-CN" sz="1400" dirty="0" smtClean="0">
                <a:solidFill>
                  <a:srgbClr val="0070C0"/>
                </a:solidFill>
              </a:rPr>
              <a:t>(70, 250, 150, 280);</a:t>
            </a:r>
          </a:p>
          <a:p>
            <a:endParaRPr lang="zh-CN" altLang="en-US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/* </a:t>
            </a:r>
            <a:r>
              <a:rPr lang="zh-CN" altLang="en-US" sz="1400" dirty="0" smtClean="0">
                <a:solidFill>
                  <a:srgbClr val="0070C0"/>
                </a:solidFill>
              </a:rPr>
              <a:t>绘制图像 *</a:t>
            </a:r>
            <a:r>
              <a:rPr lang="en-US" altLang="zh-CN" sz="14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400" dirty="0" err="1" smtClean="0">
                <a:solidFill>
                  <a:srgbClr val="0070C0"/>
                </a:solidFill>
              </a:rPr>
              <a:t>mShapeDrawable.draw</a:t>
            </a:r>
            <a:r>
              <a:rPr lang="en-US" altLang="zh-CN" sz="1400" dirty="0" smtClean="0">
                <a:solidFill>
                  <a:srgbClr val="0070C0"/>
                </a:solidFill>
              </a:rPr>
              <a:t>(canvas);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37890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/* </a:t>
            </a:r>
            <a:r>
              <a:rPr lang="zh-CN" altLang="en-US" sz="1600" dirty="0" smtClean="0">
                <a:solidFill>
                  <a:srgbClr val="0070C0"/>
                </a:solidFill>
              </a:rPr>
              <a:t>线锁定画布 *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canvas.save</a:t>
            </a:r>
            <a:r>
              <a:rPr lang="en-US" altLang="zh-CN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/* </a:t>
            </a:r>
            <a:r>
              <a:rPr lang="zh-CN" altLang="en-US" sz="1600" dirty="0" smtClean="0">
                <a:solidFill>
                  <a:srgbClr val="0070C0"/>
                </a:solidFill>
              </a:rPr>
              <a:t>旋转画布 *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canvas.rotate</a:t>
            </a:r>
            <a:r>
              <a:rPr lang="en-US" altLang="zh-CN" sz="1600" dirty="0" smtClean="0">
                <a:solidFill>
                  <a:srgbClr val="0070C0"/>
                </a:solidFill>
              </a:rPr>
              <a:t>(45.0f);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mPaint.setColor</a:t>
            </a:r>
            <a:r>
              <a:rPr lang="en-US" altLang="zh-CN" sz="1600" dirty="0" smtClean="0">
                <a:solidFill>
                  <a:srgbClr val="0070C0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Color.</a:t>
            </a:r>
            <a:r>
              <a:rPr lang="en-US" altLang="zh-CN" sz="1600" i="1" dirty="0" err="1" smtClean="0">
                <a:solidFill>
                  <a:srgbClr val="0070C0"/>
                </a:solidFill>
              </a:rPr>
              <a:t>RED</a:t>
            </a:r>
            <a:r>
              <a:rPr lang="en-US" altLang="zh-CN" sz="1600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/* </a:t>
            </a:r>
            <a:r>
              <a:rPr lang="zh-CN" altLang="en-US" sz="1600" dirty="0" smtClean="0">
                <a:solidFill>
                  <a:srgbClr val="0070C0"/>
                </a:solidFill>
              </a:rPr>
              <a:t>绘制矩形 *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canvas.drawRect</a:t>
            </a:r>
            <a:r>
              <a:rPr lang="en-US" altLang="zh-CN" sz="1600" dirty="0" smtClean="0">
                <a:solidFill>
                  <a:srgbClr val="0070C0"/>
                </a:solidFill>
              </a:rPr>
              <a:t>(50, 5, 90, 25,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mPaint</a:t>
            </a:r>
            <a:r>
              <a:rPr lang="en-US" altLang="zh-CN" sz="16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/* </a:t>
            </a:r>
            <a:r>
              <a:rPr lang="zh-CN" altLang="en-US" sz="1600" dirty="0" smtClean="0">
                <a:solidFill>
                  <a:srgbClr val="0070C0"/>
                </a:solidFill>
              </a:rPr>
              <a:t>解除画布的锁定 *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canvas.restore</a:t>
            </a:r>
            <a:r>
              <a:rPr lang="en-US" altLang="zh-CN" sz="1600" dirty="0" smtClean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49890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Path</a:t>
            </a:r>
            <a:r>
              <a:rPr lang="zh-CN" altLang="en-US" dirty="0" smtClean="0"/>
              <a:t>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r>
              <a:rPr lang="zh-CN" altLang="en-US" dirty="0" smtClean="0"/>
              <a:t>类包含一组矢量绘图命令，例如画线条，矩形，曲线等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7089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/* </a:t>
            </a:r>
            <a:r>
              <a:rPr lang="zh-CN" altLang="en-US" dirty="0" smtClean="0"/>
              <a:t>绘制多边形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Path path1 = </a:t>
            </a:r>
            <a:r>
              <a:rPr lang="en-US" altLang="zh-CN" b="1" dirty="0" smtClean="0"/>
              <a:t>new Path();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/*</a:t>
            </a:r>
            <a:r>
              <a:rPr lang="zh-CN" altLang="en-US" dirty="0" smtClean="0"/>
              <a:t>设置多边形的点*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path1.moveTo(150+5, 80-50);</a:t>
            </a:r>
          </a:p>
          <a:p>
            <a:r>
              <a:rPr lang="en-US" altLang="zh-CN" dirty="0" smtClean="0"/>
              <a:t>path1.lineTo(150+45, 80-50);</a:t>
            </a:r>
          </a:p>
          <a:p>
            <a:r>
              <a:rPr lang="en-US" altLang="zh-CN" dirty="0" smtClean="0"/>
              <a:t>path1.lineTo(150+30, 120-50);</a:t>
            </a:r>
          </a:p>
          <a:p>
            <a:r>
              <a:rPr lang="en-US" altLang="zh-CN" dirty="0" smtClean="0"/>
              <a:t>path1.lineTo(150+20, 120-50);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使这些点构成封闭的多边形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path1.close();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26369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绘制环绕文字效果</a:t>
            </a:r>
          </a:p>
          <a:p>
            <a:r>
              <a:rPr lang="en-US" altLang="zh-CN" dirty="0" smtClean="0"/>
              <a:t>Path circle=</a:t>
            </a:r>
            <a:r>
              <a:rPr lang="en-US" altLang="zh-CN" b="1" dirty="0" smtClean="0"/>
              <a:t>new Path();</a:t>
            </a:r>
          </a:p>
          <a:p>
            <a:r>
              <a:rPr lang="en-US" altLang="zh-CN" dirty="0" err="1" smtClean="0"/>
              <a:t>circle.addCircle</a:t>
            </a:r>
            <a:r>
              <a:rPr lang="en-US" altLang="zh-CN" dirty="0" smtClean="0"/>
              <a:t>(100,250, 100, </a:t>
            </a:r>
            <a:r>
              <a:rPr lang="en-US" altLang="zh-CN" dirty="0" err="1" smtClean="0"/>
              <a:t>Direction.</a:t>
            </a:r>
            <a:r>
              <a:rPr lang="en-US" altLang="zh-CN" i="1" dirty="0" err="1" smtClean="0"/>
              <a:t>CW</a:t>
            </a:r>
            <a:r>
              <a:rPr lang="en-US" altLang="zh-CN" i="1" dirty="0" smtClean="0"/>
              <a:t>);</a:t>
            </a:r>
          </a:p>
          <a:p>
            <a:r>
              <a:rPr lang="en-US" altLang="zh-CN" b="1" dirty="0" smtClean="0"/>
              <a:t>final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String 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="</a:t>
            </a:r>
            <a:r>
              <a:rPr lang="zh-CN" altLang="en-US" b="1" dirty="0" smtClean="0"/>
              <a:t>上海大学计算机工程与科学学院祝福叙利亚人民祈祷和平春节晚会</a:t>
            </a:r>
            <a:r>
              <a:rPr lang="en-US" altLang="zh-CN" b="1" dirty="0" smtClean="0"/>
              <a:t>";</a:t>
            </a:r>
          </a:p>
          <a:p>
            <a:r>
              <a:rPr lang="en-US" altLang="zh-CN" dirty="0" smtClean="0"/>
              <a:t>Paint </a:t>
            </a:r>
            <a:r>
              <a:rPr lang="en-US" altLang="zh-CN" dirty="0" err="1" smtClean="0"/>
              <a:t>cPaint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Paint();</a:t>
            </a:r>
          </a:p>
          <a:p>
            <a:r>
              <a:rPr lang="en-US" altLang="zh-CN" dirty="0" err="1" smtClean="0"/>
              <a:t>cPaint.setStyle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Paint.Style.</a:t>
            </a:r>
            <a:r>
              <a:rPr lang="en-US" altLang="zh-CN" i="1" dirty="0" err="1" smtClean="0"/>
              <a:t>STROKE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err="1" smtClean="0"/>
              <a:t>cPaint.setColor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Color.</a:t>
            </a:r>
            <a:r>
              <a:rPr lang="en-US" altLang="zh-CN" i="1" dirty="0" err="1" smtClean="0"/>
              <a:t>YELLOW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err="1" smtClean="0"/>
              <a:t>cPaint.setStrokeWidth</a:t>
            </a:r>
            <a:r>
              <a:rPr lang="en-US" altLang="zh-CN" dirty="0" smtClean="0"/>
              <a:t>(3);</a:t>
            </a:r>
          </a:p>
          <a:p>
            <a:r>
              <a:rPr lang="en-US" altLang="zh-CN" dirty="0" err="1" smtClean="0"/>
              <a:t>canvas.drawPath</a:t>
            </a:r>
            <a:r>
              <a:rPr lang="en-US" altLang="zh-CN" dirty="0" smtClean="0"/>
              <a:t>(circle, </a:t>
            </a:r>
            <a:r>
              <a:rPr lang="en-US" altLang="zh-CN" dirty="0" err="1" smtClean="0"/>
              <a:t>cPaint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mPaint.setTextSize</a:t>
            </a:r>
            <a:r>
              <a:rPr lang="en-US" altLang="zh-CN" dirty="0" smtClean="0"/>
              <a:t>(20);</a:t>
            </a:r>
          </a:p>
          <a:p>
            <a:r>
              <a:rPr lang="en-US" altLang="zh-CN" dirty="0" err="1" smtClean="0"/>
              <a:t>canvas.drawTextOnPath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circle, 300, 20, </a:t>
            </a:r>
            <a:r>
              <a:rPr lang="en-US" altLang="zh-CN" dirty="0" err="1" smtClean="0"/>
              <a:t>mPaint</a:t>
            </a:r>
            <a:r>
              <a:rPr lang="en-US" altLang="zh-CN" dirty="0" smtClean="0"/>
              <a:t>);//300,20</a:t>
            </a:r>
            <a:r>
              <a:rPr lang="zh-CN" altLang="en-US" dirty="0" smtClean="0"/>
              <a:t>是文字距离图形的偏移，前一个是文字开头与绘制开始处的偏移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1656184" cy="17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779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主线程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当一个应用启动后，系统将为其创建一个主线程，这个主线程很重要，因为它负责分派各个用户界面的事件。它也是用于应用和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UItoolkit</a:t>
            </a:r>
            <a:r>
              <a:rPr lang="zh-CN" altLang="en-US" dirty="0" smtClean="0"/>
              <a:t>（包含来自于</a:t>
            </a:r>
            <a:r>
              <a:rPr lang="en-US" altLang="zh-CN" dirty="0" err="1" smtClean="0"/>
              <a:t>android.widget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android.view</a:t>
            </a:r>
            <a:r>
              <a:rPr lang="en-US" altLang="zh-CN" dirty="0" smtClean="0"/>
              <a:t> packages</a:t>
            </a:r>
            <a:r>
              <a:rPr lang="zh-CN" altLang="en-US" dirty="0" smtClean="0"/>
              <a:t>的组件）进行交互的线程。因此，主线程有时又被称为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线程。</a:t>
            </a:r>
          </a:p>
          <a:p>
            <a:r>
              <a:rPr lang="zh-CN" altLang="en-US" dirty="0" smtClean="0"/>
              <a:t>系统不会为每一个组件的实例都创建一个线程。同一进程中的所有组件都是在主线程中实例化的。因此响应系统回调的哪些函数总是运行在主线程中。</a:t>
            </a:r>
          </a:p>
          <a:p>
            <a:pPr lvl="1"/>
            <a:r>
              <a:rPr lang="zh-CN" altLang="en-US" dirty="0" smtClean="0"/>
              <a:t>例如：当用户触摸屏幕上的一个按钮，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线程将这个触摸事件分派给这个</a:t>
            </a:r>
            <a:r>
              <a:rPr lang="en-US" altLang="zh-CN" dirty="0" smtClean="0"/>
              <a:t>widget,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将设置自己的被按下状态，然后发送一个失效请求给事件队列。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线程将抽取这个事件并提示这个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重画自己。</a:t>
            </a:r>
          </a:p>
          <a:p>
            <a:r>
              <a:rPr lang="en-US" altLang="zh-CN" dirty="0" smtClean="0"/>
              <a:t>UI toolkit</a:t>
            </a:r>
            <a:r>
              <a:rPr lang="zh-CN" altLang="en-US" dirty="0" smtClean="0"/>
              <a:t>不是线程安全的。因此不要在</a:t>
            </a:r>
            <a:r>
              <a:rPr lang="en-US" altLang="zh-CN" dirty="0" smtClean="0"/>
              <a:t>Worker thread</a:t>
            </a:r>
            <a:r>
              <a:rPr lang="zh-CN" altLang="en-US" dirty="0" smtClean="0"/>
              <a:t>中操纵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。必须在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线程中来做所有的操纵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的工作。对于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线程这种单线程模式，两个原则要遵循如下：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    不要再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UIthread</a:t>
            </a:r>
            <a:r>
              <a:rPr lang="zh-CN" altLang="en-US" b="1" dirty="0" smtClean="0">
                <a:solidFill>
                  <a:srgbClr val="FF0000"/>
                </a:solidFill>
              </a:rPr>
              <a:t>中执行可能阻塞的操作 </a:t>
            </a:r>
            <a:r>
              <a:rPr lang="en-US" altLang="zh-CN" b="1" dirty="0" smtClean="0">
                <a:solidFill>
                  <a:srgbClr val="FF0000"/>
                </a:solidFill>
              </a:rPr>
              <a:t>Do not block the UI thread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    不要再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UIthread</a:t>
            </a:r>
            <a:r>
              <a:rPr lang="zh-CN" altLang="en-US" b="1" dirty="0" smtClean="0">
                <a:solidFill>
                  <a:srgbClr val="FF0000"/>
                </a:solidFill>
              </a:rPr>
              <a:t>外访问</a:t>
            </a:r>
            <a:r>
              <a:rPr lang="en-US" altLang="zh-CN" b="1" dirty="0" smtClean="0">
                <a:solidFill>
                  <a:srgbClr val="FF0000"/>
                </a:solidFill>
              </a:rPr>
              <a:t>UI toolkit  Do not access the Android UI toolkit from outside the UI thread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4437112"/>
            <a:ext cx="4536504" cy="24208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 Thread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Thread(new </a:t>
            </a:r>
            <a:r>
              <a:rPr lang="en-US" altLang="zh-CN" b="1" dirty="0" err="1" smtClean="0"/>
              <a:t>Runnable</a:t>
            </a:r>
            <a:r>
              <a:rPr lang="en-US" altLang="zh-CN" b="1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b="1" dirty="0" smtClean="0"/>
              <a:t>public void run() {</a:t>
            </a:r>
          </a:p>
          <a:p>
            <a:pPr>
              <a:buNone/>
            </a:pPr>
            <a:r>
              <a:rPr lang="en-US" altLang="zh-CN" b="1" dirty="0" smtClean="0"/>
              <a:t>  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});</a:t>
            </a:r>
          </a:p>
          <a:p>
            <a:pPr>
              <a:buNone/>
            </a:pPr>
            <a:r>
              <a:rPr lang="en-US" altLang="zh-CN" dirty="0" err="1" smtClean="0"/>
              <a:t>th.start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中的多线程语法</a:t>
            </a:r>
            <a:endParaRPr lang="en-US" altLang="zh-CN" dirty="0" smtClean="0"/>
          </a:p>
          <a:p>
            <a:r>
              <a:rPr lang="zh-CN" altLang="en-US" dirty="0" smtClean="0"/>
              <a:t>注意若某变量在线程中设置或读取应该使用</a:t>
            </a:r>
            <a:r>
              <a:rPr lang="en-US" altLang="zh-CN" b="1" dirty="0" smtClean="0"/>
              <a:t>synchronized </a:t>
            </a:r>
            <a:r>
              <a:rPr lang="zh-CN" altLang="en-US" b="1" dirty="0" smtClean="0"/>
              <a:t>关键字，比如为共享变量</a:t>
            </a:r>
            <a:r>
              <a:rPr lang="en-US" altLang="zh-CN" b="1" dirty="0" err="1" smtClean="0"/>
              <a:t>mNumber</a:t>
            </a:r>
            <a:r>
              <a:rPr lang="zh-CN" altLang="en-US" b="1" dirty="0" smtClean="0"/>
              <a:t>实现线程安全的读取函数：</a:t>
            </a:r>
            <a:endParaRPr lang="en-US" altLang="zh-CN" dirty="0" smtClean="0"/>
          </a:p>
          <a:p>
            <a:r>
              <a:rPr lang="en-US" altLang="zh-CN" b="1" dirty="0" smtClean="0"/>
              <a:t>private synchronized void </a:t>
            </a:r>
            <a:r>
              <a:rPr lang="en-US" altLang="zh-CN" b="1" u="sng" dirty="0" err="1" smtClean="0"/>
              <a:t>setNumber</a:t>
            </a:r>
            <a:r>
              <a:rPr lang="en-US" altLang="zh-CN" b="1" u="sng" dirty="0" smtClean="0"/>
              <a:t>(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 number){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mNumber</a:t>
            </a:r>
            <a:r>
              <a:rPr lang="en-US" altLang="zh-CN" dirty="0" smtClean="0"/>
              <a:t>=number;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private synchronized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u="sng" dirty="0" err="1" smtClean="0"/>
              <a:t>getNumber</a:t>
            </a:r>
            <a:r>
              <a:rPr lang="en-US" altLang="zh-CN" b="1" u="sng" dirty="0" smtClean="0"/>
              <a:t>(){</a:t>
            </a:r>
          </a:p>
          <a:p>
            <a:r>
              <a:rPr lang="en-US" altLang="zh-CN" dirty="0" smtClean="0"/>
              <a:t>      return </a:t>
            </a:r>
            <a:r>
              <a:rPr lang="en-US" altLang="zh-CN" dirty="0" err="1" smtClean="0"/>
              <a:t>mNumber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44371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mythread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(){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b="1" dirty="0" smtClean="0"/>
              <a:t>public void run() {</a:t>
            </a:r>
          </a:p>
          <a:p>
            <a:pPr>
              <a:buNone/>
            </a:pPr>
            <a:r>
              <a:rPr lang="en-US" altLang="zh-CN" b="1" dirty="0" smtClean="0"/>
              <a:t>  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Thread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=new Thread(new </a:t>
            </a:r>
            <a:r>
              <a:rPr lang="en-US" altLang="zh-CN" dirty="0" err="1" smtClean="0"/>
              <a:t>mythread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err="1" smtClean="0"/>
              <a:t>th.start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Worker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如果有不需要立即响应的操作需要执行，应该让它们在其他线程中进行（“</a:t>
            </a:r>
            <a:r>
              <a:rPr lang="en-US" altLang="zh-CN" dirty="0" smtClean="0"/>
              <a:t>background”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worker threads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708920"/>
            <a:ext cx="4572000" cy="286232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>
            <a:spAutoFit/>
          </a:bodyPr>
          <a:lstStyle/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(View v) {</a:t>
            </a:r>
          </a:p>
          <a:p>
            <a:r>
              <a:rPr lang="en-US" altLang="zh-CN" dirty="0" smtClean="0"/>
              <a:t>    new Thread(new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public void run() {</a:t>
            </a:r>
          </a:p>
          <a:p>
            <a:r>
              <a:rPr lang="en-US" altLang="zh-CN" dirty="0" smtClean="0"/>
              <a:t>            Bitmap b =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("http://example.com/image.png");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mImageView.setImageBitmap</a:t>
            </a:r>
            <a:r>
              <a:rPr lang="en-US" altLang="zh-CN" dirty="0" smtClean="0"/>
              <a:t>(b);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}).start();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上述代码违反了第二条规则，从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线程外访问了</a:t>
            </a:r>
            <a:r>
              <a:rPr lang="en-US" altLang="zh-CN" dirty="0" smtClean="0"/>
              <a:t>UI toolkit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mimageview</a:t>
            </a:r>
            <a:r>
              <a:rPr lang="zh-CN" altLang="en-US" dirty="0" smtClean="0"/>
              <a:t>），这可能会引起不确定性。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主线程外修改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1484784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提供了一些其他线程访问</a:t>
            </a:r>
            <a:r>
              <a:rPr lang="en-US" altLang="zh-CN" dirty="0" err="1" smtClean="0"/>
              <a:t>UIthread</a:t>
            </a:r>
            <a:r>
              <a:rPr lang="zh-CN" altLang="en-US" dirty="0" smtClean="0"/>
              <a:t>的方法。如下：</a:t>
            </a:r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Activity.runOnUiThread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  View.post(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View.postDelayed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, long)</a:t>
            </a:r>
          </a:p>
          <a:p>
            <a:pPr lvl="1"/>
            <a:r>
              <a:rPr lang="en-US" altLang="zh-CN" dirty="0" smtClean="0"/>
              <a:t>Handler</a:t>
            </a:r>
          </a:p>
          <a:p>
            <a:pPr lvl="1"/>
            <a:r>
              <a:rPr lang="en-US" altLang="zh-CN" i="1" dirty="0" err="1" smtClean="0"/>
              <a:t>AsyncTask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错误的例子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 smtClean="0"/>
              <a:t>//loadImage1 is a fault sample</a:t>
            </a:r>
            <a:br>
              <a:rPr lang="en-US" altLang="zh-CN" i="1" dirty="0" smtClean="0"/>
            </a:br>
            <a:r>
              <a:rPr lang="en-US" altLang="zh-CN" b="1" dirty="0" smtClean="0"/>
              <a:t>private void </a:t>
            </a:r>
            <a:r>
              <a:rPr lang="en-US" altLang="zh-CN" dirty="0" smtClean="0"/>
              <a:t>loadImage1(){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new </a:t>
            </a:r>
            <a:r>
              <a:rPr lang="en-US" altLang="zh-CN" dirty="0" smtClean="0"/>
              <a:t>Thread(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 {</a:t>
            </a:r>
            <a:br>
              <a:rPr lang="en-US" altLang="zh-CN" dirty="0" smtClean="0"/>
            </a:br>
            <a:r>
              <a:rPr lang="en-US" altLang="zh-CN" dirty="0" smtClean="0"/>
              <a:t>            Bitmap b =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"http://img5.imgtn.bdimg.com/it/u=1561037318,1220192463&amp;fm=21&amp;gp=0.jpg"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err="1" smtClean="0"/>
              <a:t>iv</a:t>
            </a:r>
            <a:r>
              <a:rPr lang="en-US" altLang="zh-CN" dirty="0" err="1" smtClean="0"/>
              <a:t>.setImageBitmap</a:t>
            </a:r>
            <a:r>
              <a:rPr lang="en-US" altLang="zh-CN" dirty="0" smtClean="0"/>
              <a:t>(b);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}).start();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View.post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i="1" dirty="0" smtClean="0"/>
              <a:t>/view.post(</a:t>
            </a:r>
            <a:r>
              <a:rPr lang="en-US" altLang="zh-CN" i="1" dirty="0" err="1" smtClean="0"/>
              <a:t>runnable</a:t>
            </a:r>
            <a:r>
              <a:rPr lang="en-US" altLang="zh-CN" i="1" dirty="0" smtClean="0"/>
              <a:t>)</a:t>
            </a:r>
            <a:br>
              <a:rPr lang="en-US" altLang="zh-CN" i="1" dirty="0" smtClean="0"/>
            </a:br>
            <a:r>
              <a:rPr lang="en-US" altLang="zh-CN" i="1" dirty="0" smtClean="0"/>
              <a:t>    </a:t>
            </a:r>
            <a:r>
              <a:rPr lang="en-US" altLang="zh-CN" b="1" dirty="0" smtClean="0"/>
              <a:t>private void </a:t>
            </a:r>
            <a:r>
              <a:rPr lang="en-US" altLang="zh-CN" dirty="0" smtClean="0"/>
              <a:t>loadImage2(){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new </a:t>
            </a:r>
            <a:r>
              <a:rPr lang="en-US" altLang="zh-CN" dirty="0" smtClean="0"/>
              <a:t>Thread(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 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final </a:t>
            </a:r>
            <a:r>
              <a:rPr lang="en-US" altLang="zh-CN" dirty="0" smtClean="0"/>
              <a:t>Bitmap </a:t>
            </a:r>
            <a:r>
              <a:rPr lang="en-US" altLang="zh-CN" dirty="0" err="1" smtClean="0"/>
              <a:t>bitmap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"http://img5.imgtn.bdimg.com/it/u=1561037318,1220192463&amp;fm=21&amp;gp=0.jpg"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i="1" dirty="0" smtClean="0"/>
              <a:t>//final Bitmap </a:t>
            </a:r>
            <a:r>
              <a:rPr lang="en-US" altLang="zh-CN" i="1" dirty="0" err="1" smtClean="0"/>
              <a:t>bitmap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loadImageFromRawResource</a:t>
            </a:r>
            <a:r>
              <a:rPr lang="en-US" altLang="zh-CN" i="1" dirty="0" smtClean="0"/>
              <a:t>(R.raw.image1);</a:t>
            </a:r>
            <a:br>
              <a:rPr lang="en-US" altLang="zh-CN" i="1" dirty="0" smtClean="0"/>
            </a:br>
            <a:r>
              <a:rPr lang="en-US" altLang="zh-CN" i="1" dirty="0" smtClean="0"/>
              <a:t>                </a:t>
            </a:r>
            <a:r>
              <a:rPr lang="en-US" altLang="zh-CN" b="1" dirty="0" smtClean="0"/>
              <a:t>iv</a:t>
            </a:r>
            <a:r>
              <a:rPr lang="en-US" altLang="zh-CN" dirty="0" smtClean="0"/>
              <a:t>.post(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 {</a:t>
            </a:r>
            <a:br>
              <a:rPr lang="en-US" altLang="zh-CN" dirty="0" smtClean="0"/>
            </a:br>
            <a:r>
              <a:rPr lang="en-US" altLang="zh-CN" dirty="0" smtClean="0"/>
              <a:t>                        </a:t>
            </a:r>
            <a:r>
              <a:rPr lang="en-US" altLang="zh-CN" b="1" dirty="0" err="1" smtClean="0"/>
              <a:t>iv</a:t>
            </a:r>
            <a:r>
              <a:rPr lang="en-US" altLang="zh-CN" dirty="0" err="1" smtClean="0"/>
              <a:t>.setImageBitmap</a:t>
            </a:r>
            <a:r>
              <a:rPr lang="en-US" altLang="zh-CN" dirty="0" smtClean="0"/>
              <a:t>(bitmap);</a:t>
            </a:r>
            <a:br>
              <a:rPr lang="en-US" altLang="zh-CN" dirty="0" smtClean="0"/>
            </a:br>
            <a:r>
              <a:rPr lang="en-US" altLang="zh-CN" dirty="0" smtClean="0"/>
              <a:t>                        </a:t>
            </a:r>
            <a:r>
              <a:rPr lang="en-US" altLang="zh-CN" i="1" dirty="0" smtClean="0"/>
              <a:t>// </a:t>
            </a:r>
            <a:r>
              <a:rPr lang="en-US" altLang="zh-CN" i="1" dirty="0" err="1" smtClean="0"/>
              <a:t>iv.setImageResource</a:t>
            </a:r>
            <a:r>
              <a:rPr lang="en-US" altLang="zh-CN" i="1" dirty="0" smtClean="0"/>
              <a:t>(R.drawable.image1);</a:t>
            </a:r>
            <a:br>
              <a:rPr lang="en-US" altLang="zh-CN" i="1" dirty="0" smtClean="0"/>
            </a:br>
            <a:r>
              <a:rPr lang="en-US" altLang="zh-CN" i="1" dirty="0" smtClean="0"/>
              <a:t>                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            });</a:t>
            </a:r>
            <a:br>
              <a:rPr lang="en-US" altLang="zh-CN" dirty="0" smtClean="0"/>
            </a:br>
            <a:r>
              <a:rPr lang="en-US" altLang="zh-CN" dirty="0" smtClean="0"/>
              <a:t>            }</a:t>
            </a:r>
            <a:br>
              <a:rPr lang="en-US" altLang="zh-CN" dirty="0" smtClean="0"/>
            </a:br>
            <a:r>
              <a:rPr lang="en-US" altLang="zh-CN" dirty="0" smtClean="0"/>
              <a:t>        }).start();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Activity.runOnThread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i="1" dirty="0" smtClean="0"/>
              <a:t>//</a:t>
            </a:r>
            <a:r>
              <a:rPr lang="en-US" altLang="zh-CN" i="1" dirty="0" err="1" smtClean="0"/>
              <a:t>runonuithread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b="1" dirty="0" smtClean="0"/>
              <a:t>private void </a:t>
            </a:r>
            <a:r>
              <a:rPr lang="en-US" altLang="zh-CN" dirty="0" smtClean="0"/>
              <a:t>loadImage5(){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new </a:t>
            </a:r>
            <a:r>
              <a:rPr lang="en-US" altLang="zh-CN" dirty="0" smtClean="0"/>
              <a:t>Thread(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MainActivity.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.runOnUiThread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() </a:t>
            </a:r>
            <a:r>
              <a:rPr lang="en-US" altLang="zh-CN" i="1" dirty="0" smtClean="0"/>
              <a:t>// </a:t>
            </a:r>
            <a:r>
              <a:rPr lang="zh-CN" altLang="en-US" i="1" dirty="0" smtClean="0"/>
              <a:t>工作线程刷新</a:t>
            </a:r>
            <a:r>
              <a:rPr lang="en-US" altLang="zh-CN" i="1" dirty="0" smtClean="0"/>
              <a:t>UI</a:t>
            </a:r>
            <a:br>
              <a:rPr lang="en-US" altLang="zh-CN" i="1" dirty="0" smtClean="0"/>
            </a:br>
            <a:r>
              <a:rPr lang="en-US" altLang="zh-CN" i="1" dirty="0" smtClean="0"/>
              <a:t>            </a:t>
            </a:r>
            <a:r>
              <a:rPr lang="en-US" altLang="zh-CN" dirty="0" smtClean="0"/>
              <a:t>{ </a:t>
            </a:r>
            <a:r>
              <a:rPr lang="en-US" altLang="zh-CN" i="1" dirty="0" smtClean="0"/>
              <a:t>//</a:t>
            </a:r>
            <a:r>
              <a:rPr lang="zh-CN" altLang="en-US" i="1" dirty="0" smtClean="0"/>
              <a:t>这部分代码将在</a:t>
            </a:r>
            <a:r>
              <a:rPr lang="en-US" altLang="zh-CN" i="1" dirty="0" smtClean="0"/>
              <a:t>UI</a:t>
            </a:r>
            <a:r>
              <a:rPr lang="zh-CN" altLang="en-US" i="1" dirty="0" smtClean="0"/>
              <a:t>线程执行，实际上是</a:t>
            </a:r>
            <a:r>
              <a:rPr lang="en-US" altLang="zh-CN" i="1" dirty="0" err="1" smtClean="0"/>
              <a:t>runOnUiThread</a:t>
            </a:r>
            <a:r>
              <a:rPr lang="en-US" altLang="zh-CN" i="1" dirty="0" smtClean="0"/>
              <a:t> post </a:t>
            </a:r>
            <a:r>
              <a:rPr lang="en-US" altLang="zh-CN" i="1" dirty="0" err="1" smtClean="0"/>
              <a:t>Runnable</a:t>
            </a:r>
            <a:r>
              <a:rPr lang="zh-CN" altLang="en-US" i="1" dirty="0" smtClean="0"/>
              <a:t>到</a:t>
            </a:r>
            <a:r>
              <a:rPr lang="en-US" altLang="zh-CN" i="1" dirty="0" smtClean="0"/>
              <a:t>UI</a:t>
            </a:r>
            <a:r>
              <a:rPr lang="zh-CN" altLang="en-US" i="1" dirty="0" smtClean="0"/>
              <a:t>线程执行了</a:t>
            </a:r>
            <a:br>
              <a:rPr lang="zh-CN" altLang="en-US" i="1" dirty="0" smtClean="0"/>
            </a:br>
            <a:r>
              <a:rPr lang="zh-CN" altLang="en-US" i="1" dirty="0" smtClean="0"/>
              <a:t>                </a:t>
            </a:r>
            <a:r>
              <a:rPr lang="en-US" altLang="zh-CN" dirty="0" smtClean="0"/>
              <a:t>@Override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public void </a:t>
            </a:r>
            <a:r>
              <a:rPr lang="en-US" altLang="zh-CN" dirty="0" smtClean="0"/>
              <a:t>run()</a:t>
            </a:r>
            <a:br>
              <a:rPr lang="en-US" altLang="zh-CN" dirty="0" smtClean="0"/>
            </a:br>
            <a:r>
              <a:rPr lang="en-US" altLang="zh-CN" dirty="0" smtClean="0"/>
              <a:t>                {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b="1" dirty="0" smtClean="0"/>
              <a:t>final </a:t>
            </a:r>
            <a:r>
              <a:rPr lang="en-US" altLang="zh-CN" dirty="0" smtClean="0"/>
              <a:t>Bitmap </a:t>
            </a:r>
            <a:r>
              <a:rPr lang="en-US" altLang="zh-CN" dirty="0" err="1" smtClean="0"/>
              <a:t>bitmap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loadImageFromNetwork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"http://img5.imgtn.bdimg.com/it/u=1561037318,1220192463&amp;fm=21&amp;gp=0.jpg"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b="1" dirty="0" err="1" smtClean="0"/>
              <a:t>iv</a:t>
            </a:r>
            <a:r>
              <a:rPr lang="en-US" altLang="zh-CN" dirty="0" err="1" smtClean="0"/>
              <a:t>.setImageBitmap</a:t>
            </a:r>
            <a:r>
              <a:rPr lang="en-US" altLang="zh-CN" dirty="0" smtClean="0"/>
              <a:t>(bitmap);</a:t>
            </a:r>
            <a:br>
              <a:rPr lang="en-US" altLang="zh-CN" dirty="0" smtClean="0"/>
            </a:br>
            <a:r>
              <a:rPr lang="en-US" altLang="zh-CN" dirty="0" smtClean="0"/>
              <a:t>                }</a:t>
            </a:r>
            <a:br>
              <a:rPr lang="en-US" altLang="zh-CN" dirty="0" smtClean="0"/>
            </a:br>
            <a:r>
              <a:rPr lang="en-US" altLang="zh-CN" dirty="0" smtClean="0"/>
              <a:t>            });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}</a:t>
            </a:r>
            <a:br>
              <a:rPr lang="en-US" altLang="zh-CN" dirty="0" smtClean="0"/>
            </a:br>
            <a:r>
              <a:rPr lang="en-US" altLang="zh-CN" dirty="0" smtClean="0"/>
              <a:t>    }).start();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1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  <a:cs typeface="宋体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8573</TotalTime>
  <Words>1366</Words>
  <Application>Microsoft Office PowerPoint</Application>
  <PresentationFormat>全屏显示(4:3)</PresentationFormat>
  <Paragraphs>192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平衡</vt:lpstr>
      <vt:lpstr>运用控件</vt:lpstr>
      <vt:lpstr>本讲主题</vt:lpstr>
      <vt:lpstr>UI线程(主线程)</vt:lpstr>
      <vt:lpstr>多线程基本语法</vt:lpstr>
      <vt:lpstr>Worker Thread</vt:lpstr>
      <vt:lpstr>主线程外修改UI</vt:lpstr>
      <vt:lpstr>错误的例子</vt:lpstr>
      <vt:lpstr>View.post</vt:lpstr>
      <vt:lpstr>Activity.runOnThread(Runnable)</vt:lpstr>
      <vt:lpstr>Handler机制</vt:lpstr>
      <vt:lpstr>Handler方法</vt:lpstr>
      <vt:lpstr>Using AsyncTask</vt:lpstr>
      <vt:lpstr>AsyncTask</vt:lpstr>
      <vt:lpstr>自定义view-定制组件</vt:lpstr>
      <vt:lpstr>View类</vt:lpstr>
      <vt:lpstr>幻灯片 16</vt:lpstr>
      <vt:lpstr>从头自定义view类</vt:lpstr>
      <vt:lpstr>自定义View举例</vt:lpstr>
      <vt:lpstr>给自定义VIEW添加xml参数</vt:lpstr>
      <vt:lpstr>2D图形 </vt:lpstr>
      <vt:lpstr>Color类</vt:lpstr>
      <vt:lpstr>Paint类</vt:lpstr>
      <vt:lpstr>Canvas类</vt:lpstr>
      <vt:lpstr>Canvas举例</vt:lpstr>
      <vt:lpstr>Path类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activity组件和用户界面设计</dc:title>
  <dc:creator>Administrator</dc:creator>
  <cp:lastModifiedBy>上海大学</cp:lastModifiedBy>
  <cp:revision>235</cp:revision>
  <dcterms:created xsi:type="dcterms:W3CDTF">2011-10-21T04:54:15Z</dcterms:created>
  <dcterms:modified xsi:type="dcterms:W3CDTF">2015-12-16T09:24:49Z</dcterms:modified>
</cp:coreProperties>
</file>