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6" r:id="rId2"/>
    <p:sldId id="258" r:id="rId3"/>
    <p:sldId id="265" r:id="rId4"/>
    <p:sldId id="355" r:id="rId5"/>
    <p:sldId id="356" r:id="rId6"/>
    <p:sldId id="357" r:id="rId7"/>
    <p:sldId id="358" r:id="rId8"/>
    <p:sldId id="359" r:id="rId9"/>
    <p:sldId id="360" r:id="rId10"/>
    <p:sldId id="361" r:id="rId11"/>
    <p:sldId id="362" r:id="rId12"/>
    <p:sldId id="363" r:id="rId13"/>
    <p:sldId id="364" r:id="rId14"/>
    <p:sldId id="325" r:id="rId15"/>
    <p:sldId id="336" r:id="rId16"/>
    <p:sldId id="340" r:id="rId17"/>
    <p:sldId id="341" r:id="rId18"/>
    <p:sldId id="342" r:id="rId19"/>
    <p:sldId id="343" r:id="rId20"/>
    <p:sldId id="344" r:id="rId21"/>
    <p:sldId id="354" r:id="rId22"/>
    <p:sldId id="366" r:id="rId23"/>
    <p:sldId id="345" r:id="rId24"/>
    <p:sldId id="346" r:id="rId25"/>
    <p:sldId id="347" r:id="rId26"/>
    <p:sldId id="348" r:id="rId27"/>
    <p:sldId id="350" r:id="rId28"/>
    <p:sldId id="367" r:id="rId29"/>
    <p:sldId id="351" r:id="rId30"/>
    <p:sldId id="352" r:id="rId31"/>
    <p:sldId id="368" r:id="rId32"/>
    <p:sldId id="369" r:id="rId33"/>
    <p:sldId id="370" r:id="rId34"/>
    <p:sldId id="372" r:id="rId35"/>
    <p:sldId id="371" r:id="rId36"/>
    <p:sldId id="373" r:id="rId37"/>
    <p:sldId id="374" r:id="rId38"/>
    <p:sldId id="375" r:id="rId39"/>
    <p:sldId id="376" r:id="rId4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63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488" autoAdjust="0"/>
  </p:normalViewPr>
  <p:slideViewPr>
    <p:cSldViewPr>
      <p:cViewPr varScale="1">
        <p:scale>
          <a:sx n="57" d="100"/>
          <a:sy n="57" d="100"/>
        </p:scale>
        <p:origin x="-1746"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99337A-78CD-48C1-B5B9-25785F8C49A5}" type="datetimeFigureOut">
              <a:rPr lang="zh-CN" altLang="en-US" smtClean="0"/>
              <a:pPr/>
              <a:t>2015/12/22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4EB3FC-11CE-4EAA-BE70-F1CB8A021B07}" type="slidenum">
              <a:rPr lang="zh-CN" altLang="en-US" smtClean="0"/>
              <a:pPr/>
              <a:t>‹#›</a:t>
            </a:fld>
            <a:endParaRPr lang="zh-CN" altLang="en-US"/>
          </a:p>
        </p:txBody>
      </p:sp>
    </p:spTree>
    <p:extLst>
      <p:ext uri="{BB962C8B-B14F-4D97-AF65-F5344CB8AC3E}">
        <p14:creationId xmlns:p14="http://schemas.microsoft.com/office/powerpoint/2010/main" xmlns="" val="17520547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1"/>
      </p:bgRef>
    </p:bg>
    <p:spTree>
      <p:nvGrpSpPr>
        <p:cNvPr id="1" name=""/>
        <p:cNvGrpSpPr/>
        <p:nvPr/>
      </p:nvGrpSpPr>
      <p:grpSpPr>
        <a:xfrm>
          <a:off x="0" y="0"/>
          <a:ext cx="0" cy="0"/>
          <a:chOff x="0" y="0"/>
          <a:chExt cx="0" cy="0"/>
        </a:xfrm>
      </p:grpSpPr>
      <p:sp>
        <p:nvSpPr>
          <p:cNvPr id="12" name="矩形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圆角矩形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副标题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p:txBody>
          <a:bodyPr/>
          <a:lstStyle/>
          <a:p>
            <a:fld id="{75BA3C00-A0EA-4F3D-89CD-16B39C5F475C}" type="datetime1">
              <a:rPr lang="zh-CN" altLang="en-US" smtClean="0"/>
              <a:pPr/>
              <a:t>2015/12/22</a:t>
            </a:fld>
            <a:endParaRPr lang="zh-CN" altLang="en-US"/>
          </a:p>
        </p:txBody>
      </p:sp>
      <p:sp>
        <p:nvSpPr>
          <p:cNvPr id="17" name="页脚占位符 16"/>
          <p:cNvSpPr>
            <a:spLocks noGrp="1"/>
          </p:cNvSpPr>
          <p:nvPr>
            <p:ph type="ftr" sz="quarter" idx="11"/>
          </p:nvPr>
        </p:nvSpPr>
        <p:spPr/>
        <p:txBody>
          <a:bodyPr/>
          <a:lstStyle/>
          <a:p>
            <a:endParaRPr lang="zh-CN" altLang="en-US"/>
          </a:p>
        </p:txBody>
      </p:sp>
      <p:sp>
        <p:nvSpPr>
          <p:cNvPr id="29" name="灯片编号占位符 28"/>
          <p:cNvSpPr>
            <a:spLocks noGrp="1"/>
          </p:cNvSpPr>
          <p:nvPr>
            <p:ph type="sldNum" sz="quarter" idx="12"/>
          </p:nvPr>
        </p:nvSpPr>
        <p:spPr/>
        <p:txBody>
          <a:bodyPr lIns="0" tIns="0" rIns="0" bIns="0">
            <a:noAutofit/>
          </a:bodyPr>
          <a:lstStyle>
            <a:lvl1pPr>
              <a:defRPr sz="1400">
                <a:solidFill>
                  <a:srgbClr val="FFFFFF"/>
                </a:solidFill>
              </a:defRPr>
            </a:lvl1pPr>
          </a:lstStyle>
          <a:p>
            <a:fld id="{0C913308-F349-4B6D-A68A-DD1791B4A57B}" type="slidenum">
              <a:rPr lang="zh-CN" altLang="en-US" smtClean="0"/>
              <a:pPr/>
              <a:t>‹#›</a:t>
            </a:fld>
            <a:endParaRPr lang="zh-CN" altLang="en-US"/>
          </a:p>
        </p:txBody>
      </p:sp>
      <p:sp>
        <p:nvSpPr>
          <p:cNvPr id="7" name="矩形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zh-CN" altLang="en-US" smtClean="0"/>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3F74696A-C691-4CDC-9FFF-7AED1638B2B2}" type="datetime1">
              <a:rPr lang="zh-CN" altLang="en-US" smtClean="0"/>
              <a:pPr/>
              <a:t>2015/12/22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1"/>
            <a:ext cx="201168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914400" y="274640"/>
            <a:ext cx="55626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F269C99-FB96-4E71-8AB6-7F13B8A2631B}" type="datetime1">
              <a:rPr lang="zh-CN" altLang="en-US" smtClean="0"/>
              <a:pPr/>
              <a:t>2015/12/22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fld id="{8FB4AFA6-E54C-40B0-981D-232F4A3ECF89}" type="datetime1">
              <a:rPr lang="zh-CN" altLang="en-US" smtClean="0"/>
              <a:pPr/>
              <a:t>2015/12/22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内容占位符 7"/>
          <p:cNvSpPr>
            <a:spLocks noGrp="1"/>
          </p:cNvSpPr>
          <p:nvPr>
            <p:ph sz="quarter" idx="1"/>
          </p:nvPr>
        </p:nvSpPr>
        <p:spPr>
          <a:xfrm>
            <a:off x="914400" y="1447800"/>
            <a:ext cx="777240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11" name="矩形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圆角矩形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722313" y="952500"/>
            <a:ext cx="7772400" cy="1362075"/>
          </a:xfrm>
        </p:spPr>
        <p:txBody>
          <a:bodyPr anchor="b" anchorCtr="0"/>
          <a:lstStyle>
            <a:lvl1pPr algn="l">
              <a:buNone/>
              <a:defRPr sz="4000" b="0" cap="none"/>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F298ED15-ED15-4722-9D48-FEE7C23580B6}" type="datetime1">
              <a:rPr lang="zh-CN" altLang="en-US" smtClean="0"/>
              <a:pPr/>
              <a:t>2015/12/22</a:t>
            </a:fld>
            <a:endParaRPr lang="zh-CN" altLang="en-US"/>
          </a:p>
        </p:txBody>
      </p:sp>
      <p:sp>
        <p:nvSpPr>
          <p:cNvPr id="5" name="页脚占位符 4"/>
          <p:cNvSpPr>
            <a:spLocks noGrp="1"/>
          </p:cNvSpPr>
          <p:nvPr>
            <p:ph type="ftr" sz="quarter" idx="11"/>
          </p:nvPr>
        </p:nvSpPr>
        <p:spPr>
          <a:xfrm>
            <a:off x="800100" y="6172200"/>
            <a:ext cx="4000500" cy="457200"/>
          </a:xfrm>
        </p:spPr>
        <p:txBody>
          <a:bodyPr/>
          <a:lstStyle/>
          <a:p>
            <a:endParaRPr lang="zh-CN" altLang="en-US"/>
          </a:p>
        </p:txBody>
      </p:sp>
      <p:sp>
        <p:nvSpPr>
          <p:cNvPr id="7" name="矩形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灯片编号占位符 5"/>
          <p:cNvSpPr>
            <a:spLocks noGrp="1"/>
          </p:cNvSpPr>
          <p:nvPr>
            <p:ph type="sldNum" sz="quarter" idx="12"/>
          </p:nvPr>
        </p:nvSpPr>
        <p:spPr>
          <a:xfrm>
            <a:off x="146304" y="6208776"/>
            <a:ext cx="457200" cy="457200"/>
          </a:xfrm>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C118C1EB-63EF-4EB2-BC6E-C8AE41F47E2B}" type="datetime1">
              <a:rPr lang="zh-CN" altLang="en-US" smtClean="0"/>
              <a:pPr/>
              <a:t>2015/12/22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9" name="内容占位符 8"/>
          <p:cNvSpPr>
            <a:spLocks noGrp="1"/>
          </p:cNvSpPr>
          <p:nvPr>
            <p:ph sz="quarter" idx="1"/>
          </p:nvPr>
        </p:nvSpPr>
        <p:spPr>
          <a:xfrm>
            <a:off x="914400" y="1447800"/>
            <a:ext cx="374904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933950" y="1447800"/>
            <a:ext cx="374904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050"/>
            <a:ext cx="7772400" cy="1143000"/>
          </a:xfrm>
        </p:spPr>
        <p:txBody>
          <a:bodyPr anchor="b" anchorCtr="0"/>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7" name="日期占位符 6"/>
          <p:cNvSpPr>
            <a:spLocks noGrp="1"/>
          </p:cNvSpPr>
          <p:nvPr>
            <p:ph type="dt" sz="half" idx="10"/>
          </p:nvPr>
        </p:nvSpPr>
        <p:spPr/>
        <p:txBody>
          <a:bodyPr/>
          <a:lstStyle/>
          <a:p>
            <a:fld id="{608F686D-1084-45E2-8E95-8E6DCB67931F}" type="datetime1">
              <a:rPr lang="zh-CN" altLang="en-US" smtClean="0"/>
              <a:pPr/>
              <a:t>2015/12/22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1" name="内容占位符 10"/>
          <p:cNvSpPr>
            <a:spLocks noGrp="1"/>
          </p:cNvSpPr>
          <p:nvPr>
            <p:ph sz="half" idx="2"/>
          </p:nvPr>
        </p:nvSpPr>
        <p:spPr>
          <a:xfrm>
            <a:off x="914400" y="2247900"/>
            <a:ext cx="3733800" cy="38862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half" idx="4"/>
          </p:nvPr>
        </p:nvSpPr>
        <p:spPr>
          <a:xfrm>
            <a:off x="4953000" y="2247900"/>
            <a:ext cx="3733800" cy="38862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66E6F670-D8F9-4A59-9E9B-C36BF67C9C88}" type="datetime1">
              <a:rPr lang="zh-CN" altLang="en-US" smtClean="0"/>
              <a:pPr/>
              <a:t>2015/12/22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B44DFA4-DB3D-4775-B035-AF4DF87C7D36}" type="datetime1">
              <a:rPr lang="zh-CN" altLang="en-US" smtClean="0"/>
              <a:pPr/>
              <a:t>2015/12/22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圆角矩形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914400" y="273050"/>
            <a:ext cx="7772400" cy="1143000"/>
          </a:xfrm>
        </p:spPr>
        <p:txBody>
          <a:bodyPr anchor="b" anchorCtr="0"/>
          <a:lstStyle>
            <a:lvl1pPr algn="l">
              <a:buNone/>
              <a:defRPr sz="4000" b="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8F32F596-DB49-4DBF-91B9-B6AEF7CA7E21}" type="datetime1">
              <a:rPr lang="zh-CN" altLang="en-US" smtClean="0"/>
              <a:pPr/>
              <a:t>2015/12/22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1" name="内容占位符 10"/>
          <p:cNvSpPr>
            <a:spLocks noGrp="1"/>
          </p:cNvSpPr>
          <p:nvPr>
            <p:ph sz="quarter" idx="1"/>
          </p:nvPr>
        </p:nvSpPr>
        <p:spPr>
          <a:xfrm>
            <a:off x="2971800" y="1600200"/>
            <a:ext cx="5715000" cy="44958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6774CCC7-A4F6-41FB-9BFA-85E558F7B023}" type="datetime1">
              <a:rPr lang="zh-CN" altLang="en-US" smtClean="0"/>
              <a:pPr/>
              <a:t>2015/12/22</a:t>
            </a:fld>
            <a:endParaRPr lang="zh-CN" altLang="en-US"/>
          </a:p>
        </p:txBody>
      </p:sp>
      <p:sp>
        <p:nvSpPr>
          <p:cNvPr id="6" name="页脚占位符 5"/>
          <p:cNvSpPr>
            <a:spLocks noGrp="1"/>
          </p:cNvSpPr>
          <p:nvPr>
            <p:ph type="ftr" sz="quarter" idx="11"/>
          </p:nvPr>
        </p:nvSpPr>
        <p:spPr>
          <a:xfrm>
            <a:off x="914400" y="6172200"/>
            <a:ext cx="3886200" cy="457200"/>
          </a:xfrm>
        </p:spPr>
        <p:txBody>
          <a:bodyPr/>
          <a:lstStyle/>
          <a:p>
            <a:endParaRPr lang="zh-CN" altLang="en-US"/>
          </a:p>
        </p:txBody>
      </p:sp>
      <p:sp>
        <p:nvSpPr>
          <p:cNvPr id="7" name="灯片编号占位符 6"/>
          <p:cNvSpPr>
            <a:spLocks noGrp="1"/>
          </p:cNvSpPr>
          <p:nvPr>
            <p:ph type="sldNum" sz="quarter" idx="12"/>
          </p:nvPr>
        </p:nvSpPr>
        <p:spPr>
          <a:xfrm>
            <a:off x="146304" y="6208776"/>
            <a:ext cx="457200" cy="457200"/>
          </a:xfrm>
        </p:spPr>
        <p:txBody>
          <a:bodyPr/>
          <a:lstStyle/>
          <a:p>
            <a:fld id="{0C913308-F349-4B6D-A68A-DD1791B4A57B}" type="slidenum">
              <a:rPr lang="zh-CN" altLang="en-US" smtClean="0"/>
              <a:pPr/>
              <a:t>‹#›</a:t>
            </a:fld>
            <a:endParaRPr lang="zh-CN" altLang="en-US"/>
          </a:p>
        </p:txBody>
      </p:sp>
      <p:sp>
        <p:nvSpPr>
          <p:cNvPr id="11" name="矩形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矩形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图片占位符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zh-CN" altLang="en-US" smtClean="0"/>
              <a:t>单击图标添加图片</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圆角矩形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标题占位符 21"/>
          <p:cNvSpPr>
            <a:spLocks noGrp="1"/>
          </p:cNvSpPr>
          <p:nvPr>
            <p:ph type="title"/>
          </p:nvPr>
        </p:nvSpPr>
        <p:spPr>
          <a:xfrm>
            <a:off x="914400" y="274638"/>
            <a:ext cx="7772400" cy="1143000"/>
          </a:xfrm>
          <a:prstGeom prst="rect">
            <a:avLst/>
          </a:prstGeom>
        </p:spPr>
        <p:txBody>
          <a:bodyPr bIns="91440" anchor="b" anchorCtr="0">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5050C1A3-603E-4621-84CE-FE1501541A74}" type="datetime1">
              <a:rPr lang="zh-CN" altLang="en-US" smtClean="0"/>
              <a:pPr/>
              <a:t>2015/12/22</a:t>
            </a:fld>
            <a:endParaRPr lang="zh-CN" altLang="en-US"/>
          </a:p>
        </p:txBody>
      </p:sp>
      <p:sp>
        <p:nvSpPr>
          <p:cNvPr id="3" name="页脚占位符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zh-CN" altLang="en-US"/>
          </a:p>
        </p:txBody>
      </p:sp>
      <p:sp>
        <p:nvSpPr>
          <p:cNvPr id="23" name="灯片编号占位符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developer.android.com/tools/support-library/index.html" TargetMode="External"/><Relationship Id="rId2" Type="http://schemas.openxmlformats.org/officeDocument/2006/relationships/hyperlink" Target="http://developer.android.com/reference/android/app/ActionBar.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developer.android.com/reference/android/R.style.html" TargetMode="External"/><Relationship Id="rId2" Type="http://schemas.openxmlformats.org/officeDocument/2006/relationships/hyperlink" Target="http://developer.android.com/reference/android/support/v7/app/ActionBarActivity.html" TargetMode="External"/><Relationship Id="rId1" Type="http://schemas.openxmlformats.org/officeDocument/2006/relationships/slideLayout" Target="../slideLayouts/slideLayout7.xml"/><Relationship Id="rId4" Type="http://schemas.openxmlformats.org/officeDocument/2006/relationships/hyperlink" Target="http://developer.android.com/guide/topics/manifest/uses-sdk-element.html"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developer.android.com/reference/android/support/v7/app/ActionBarActivity.html" TargetMode="External"/><Relationship Id="rId2" Type="http://schemas.openxmlformats.org/officeDocument/2006/relationships/hyperlink" Target="http://developer.android.com/reference/android/support/v7/app/ActionBar.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pPr/>
              <a:t>1</a:t>
            </a:fld>
            <a:endParaRPr lang="zh-CN" altLang="en-US"/>
          </a:p>
        </p:txBody>
      </p:sp>
      <p:sp>
        <p:nvSpPr>
          <p:cNvPr id="2" name="标题 1"/>
          <p:cNvSpPr>
            <a:spLocks noGrp="1"/>
          </p:cNvSpPr>
          <p:nvPr>
            <p:ph type="ctrTitle"/>
          </p:nvPr>
        </p:nvSpPr>
        <p:spPr/>
        <p:txBody>
          <a:bodyPr/>
          <a:lstStyle/>
          <a:p>
            <a:r>
              <a:rPr lang="en-US" altLang="zh-CN" dirty="0" smtClean="0"/>
              <a:t>UI</a:t>
            </a:r>
            <a:r>
              <a:rPr lang="zh-CN" altLang="en-US" dirty="0" smtClean="0"/>
              <a:t>中的导航设计</a:t>
            </a:r>
            <a:endParaRPr lang="zh-CN" altLang="en-US" dirty="0"/>
          </a:p>
        </p:txBody>
      </p:sp>
      <p:sp>
        <p:nvSpPr>
          <p:cNvPr id="5" name="副标题 4"/>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TAB</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10</a:t>
            </a:fld>
            <a:endParaRPr lang="zh-CN" altLang="en-US"/>
          </a:p>
        </p:txBody>
      </p:sp>
      <p:sp>
        <p:nvSpPr>
          <p:cNvPr id="4" name="内容占位符 3"/>
          <p:cNvSpPr>
            <a:spLocks noGrp="1"/>
          </p:cNvSpPr>
          <p:nvPr>
            <p:ph sz="quarter" idx="1"/>
          </p:nvPr>
        </p:nvSpPr>
        <p:spPr/>
        <p:txBody>
          <a:bodyPr/>
          <a:lstStyle/>
          <a:p>
            <a:endParaRPr lang="zh-CN" altLang="en-US"/>
          </a:p>
        </p:txBody>
      </p:sp>
      <p:pic>
        <p:nvPicPr>
          <p:cNvPr id="67586" name="Picture 2"/>
          <p:cNvPicPr>
            <a:picLocks noChangeAspect="1" noChangeArrowheads="1"/>
          </p:cNvPicPr>
          <p:nvPr/>
        </p:nvPicPr>
        <p:blipFill>
          <a:blip r:embed="rId2" cstate="print"/>
          <a:srcRect/>
          <a:stretch>
            <a:fillRect/>
          </a:stretch>
        </p:blipFill>
        <p:spPr bwMode="auto">
          <a:xfrm>
            <a:off x="827584" y="1628800"/>
            <a:ext cx="8226194" cy="4032448"/>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SWIPE</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11</a:t>
            </a:fld>
            <a:endParaRPr lang="zh-CN" altLang="en-US"/>
          </a:p>
        </p:txBody>
      </p:sp>
      <p:sp>
        <p:nvSpPr>
          <p:cNvPr id="4" name="内容占位符 3"/>
          <p:cNvSpPr>
            <a:spLocks noGrp="1"/>
          </p:cNvSpPr>
          <p:nvPr>
            <p:ph sz="quarter" idx="1"/>
          </p:nvPr>
        </p:nvSpPr>
        <p:spPr/>
        <p:txBody>
          <a:bodyPr/>
          <a:lstStyle/>
          <a:p>
            <a:endParaRPr lang="zh-CN" altLang="en-US"/>
          </a:p>
        </p:txBody>
      </p:sp>
      <p:pic>
        <p:nvPicPr>
          <p:cNvPr id="68610" name="Picture 2"/>
          <p:cNvPicPr>
            <a:picLocks noChangeAspect="1" noChangeArrowheads="1"/>
          </p:cNvPicPr>
          <p:nvPr/>
        </p:nvPicPr>
        <p:blipFill>
          <a:blip r:embed="rId2" cstate="print"/>
          <a:srcRect/>
          <a:stretch>
            <a:fillRect/>
          </a:stretch>
        </p:blipFill>
        <p:spPr bwMode="auto">
          <a:xfrm>
            <a:off x="611560" y="1700808"/>
            <a:ext cx="8354935" cy="432048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12</a:t>
            </a:fld>
            <a:endParaRPr lang="zh-CN" altLang="en-US"/>
          </a:p>
        </p:txBody>
      </p:sp>
      <p:sp>
        <p:nvSpPr>
          <p:cNvPr id="4" name="内容占位符 3"/>
          <p:cNvSpPr>
            <a:spLocks noGrp="1"/>
          </p:cNvSpPr>
          <p:nvPr>
            <p:ph sz="quarter" idx="1"/>
          </p:nvPr>
        </p:nvSpPr>
        <p:spPr/>
        <p:txBody>
          <a:bodyPr/>
          <a:lstStyle/>
          <a:p>
            <a:endParaRPr lang="zh-CN" altLang="en-US"/>
          </a:p>
        </p:txBody>
      </p:sp>
      <p:pic>
        <p:nvPicPr>
          <p:cNvPr id="69634" name="Picture 2"/>
          <p:cNvPicPr>
            <a:picLocks noChangeAspect="1" noChangeArrowheads="1"/>
          </p:cNvPicPr>
          <p:nvPr/>
        </p:nvPicPr>
        <p:blipFill>
          <a:blip r:embed="rId2" cstate="print"/>
          <a:srcRect/>
          <a:stretch>
            <a:fillRect/>
          </a:stretch>
        </p:blipFill>
        <p:spPr bwMode="auto">
          <a:xfrm>
            <a:off x="755576" y="1412776"/>
            <a:ext cx="7344816" cy="4630427"/>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设计回退层级关系</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13</a:t>
            </a:fld>
            <a:endParaRPr lang="zh-CN" altLang="en-US"/>
          </a:p>
        </p:txBody>
      </p:sp>
      <p:sp>
        <p:nvSpPr>
          <p:cNvPr id="4" name="内容占位符 3"/>
          <p:cNvSpPr>
            <a:spLocks noGrp="1"/>
          </p:cNvSpPr>
          <p:nvPr>
            <p:ph sz="quarter" idx="1"/>
          </p:nvPr>
        </p:nvSpPr>
        <p:spPr/>
        <p:txBody>
          <a:bodyPr/>
          <a:lstStyle/>
          <a:p>
            <a:endParaRPr lang="zh-CN" altLang="en-US" dirty="0"/>
          </a:p>
        </p:txBody>
      </p:sp>
      <p:pic>
        <p:nvPicPr>
          <p:cNvPr id="70658" name="Picture 2"/>
          <p:cNvPicPr>
            <a:picLocks noChangeAspect="1" noChangeArrowheads="1"/>
          </p:cNvPicPr>
          <p:nvPr/>
        </p:nvPicPr>
        <p:blipFill>
          <a:blip r:embed="rId2" cstate="print"/>
          <a:srcRect/>
          <a:stretch>
            <a:fillRect/>
          </a:stretch>
        </p:blipFill>
        <p:spPr bwMode="auto">
          <a:xfrm>
            <a:off x="683568" y="1556792"/>
            <a:ext cx="8072432" cy="2232248"/>
          </a:xfrm>
          <a:prstGeom prst="rect">
            <a:avLst/>
          </a:prstGeom>
          <a:noFill/>
          <a:ln w="9525">
            <a:noFill/>
            <a:miter lim="800000"/>
            <a:headEnd/>
            <a:tailEnd/>
          </a:ln>
        </p:spPr>
      </p:pic>
      <p:pic>
        <p:nvPicPr>
          <p:cNvPr id="70659" name="Picture 3"/>
          <p:cNvPicPr>
            <a:picLocks noChangeAspect="1" noChangeArrowheads="1"/>
          </p:cNvPicPr>
          <p:nvPr/>
        </p:nvPicPr>
        <p:blipFill>
          <a:blip r:embed="rId3" cstate="print"/>
          <a:srcRect/>
          <a:stretch>
            <a:fillRect/>
          </a:stretch>
        </p:blipFill>
        <p:spPr bwMode="auto">
          <a:xfrm>
            <a:off x="755576" y="3717032"/>
            <a:ext cx="6607793" cy="288032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zh-CN" altLang="en-US" dirty="0" smtClean="0"/>
              <a:t>导航的实现</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14</a:t>
            </a:fld>
            <a:endParaRPr lang="zh-CN" altLang="en-US"/>
          </a:p>
        </p:txBody>
      </p:sp>
      <p:sp>
        <p:nvSpPr>
          <p:cNvPr id="22531" name="Rectangle 3"/>
          <p:cNvSpPr>
            <a:spLocks noGrp="1" noChangeArrowheads="1"/>
          </p:cNvSpPr>
          <p:nvPr>
            <p:ph sz="quarter" idx="1"/>
          </p:nvPr>
        </p:nvSpPr>
        <p:spPr/>
        <p:txBody>
          <a:bodyPr/>
          <a:lstStyle/>
          <a:p>
            <a:r>
              <a:rPr lang="en-US" altLang="zh-CN" dirty="0" smtClean="0"/>
              <a:t>APP Bar</a:t>
            </a:r>
          </a:p>
          <a:p>
            <a:r>
              <a:rPr lang="en-US" altLang="zh-CN" dirty="0" smtClean="0"/>
              <a:t>Swipe View</a:t>
            </a:r>
          </a:p>
          <a:p>
            <a:r>
              <a:rPr lang="en-US" altLang="zh-CN" dirty="0" smtClean="0"/>
              <a:t>Tab </a:t>
            </a:r>
            <a:r>
              <a:rPr lang="en-US" altLang="zh-CN" dirty="0" err="1" smtClean="0"/>
              <a:t>ActionBar</a:t>
            </a:r>
            <a:endParaRPr lang="en-US" altLang="zh-CN" dirty="0" smtClean="0"/>
          </a:p>
          <a:p>
            <a:r>
              <a:rPr lang="en-US" altLang="zh-CN" dirty="0" smtClean="0"/>
              <a:t>Navigation Drawer</a:t>
            </a:r>
            <a:endParaRPr lang="zh-CN" altLang="en-US"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latin typeface="+mn-ea"/>
              </a:rPr>
              <a:t>App Bar</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15</a:t>
            </a:fld>
            <a:endParaRPr lang="zh-CN" altLang="en-US" dirty="0"/>
          </a:p>
        </p:txBody>
      </p:sp>
      <p:sp>
        <p:nvSpPr>
          <p:cNvPr id="3" name="内容占位符 2"/>
          <p:cNvSpPr>
            <a:spLocks noGrp="1"/>
          </p:cNvSpPr>
          <p:nvPr>
            <p:ph sz="quarter" idx="1"/>
          </p:nvPr>
        </p:nvSpPr>
        <p:spPr>
          <a:xfrm>
            <a:off x="457200" y="1600201"/>
            <a:ext cx="8363272" cy="4277071"/>
          </a:xfrm>
        </p:spPr>
        <p:txBody>
          <a:bodyPr>
            <a:normAutofit fontScale="85000" lnSpcReduction="20000"/>
          </a:bodyPr>
          <a:lstStyle/>
          <a:p>
            <a:r>
              <a:rPr lang="en-US" altLang="zh-CN" sz="2400" b="1" dirty="0" smtClean="0">
                <a:solidFill>
                  <a:srgbClr val="00B050"/>
                </a:solidFill>
                <a:latin typeface="+mn-ea"/>
              </a:rPr>
              <a:t>App Bar</a:t>
            </a:r>
            <a:r>
              <a:rPr lang="zh-CN" altLang="en-US" sz="2400" b="1" dirty="0" smtClean="0">
                <a:solidFill>
                  <a:srgbClr val="00B050"/>
                </a:solidFill>
                <a:latin typeface="+mn-ea"/>
              </a:rPr>
              <a:t>、</a:t>
            </a:r>
            <a:r>
              <a:rPr lang="en-US" altLang="zh-CN" sz="2400" b="1" dirty="0" smtClean="0">
                <a:solidFill>
                  <a:srgbClr val="00B050"/>
                </a:solidFill>
                <a:latin typeface="+mn-ea"/>
              </a:rPr>
              <a:t>Action Bar</a:t>
            </a:r>
            <a:r>
              <a:rPr lang="zh-CN" altLang="en-US" sz="2400" b="1" dirty="0" smtClean="0">
                <a:solidFill>
                  <a:srgbClr val="00B050"/>
                </a:solidFill>
                <a:latin typeface="+mn-ea"/>
              </a:rPr>
              <a:t>、</a:t>
            </a:r>
            <a:r>
              <a:rPr lang="en-US" altLang="zh-CN" sz="2400" b="1" dirty="0" err="1" smtClean="0">
                <a:solidFill>
                  <a:srgbClr val="00B050"/>
                </a:solidFill>
                <a:latin typeface="+mn-ea"/>
              </a:rPr>
              <a:t>ToolBar</a:t>
            </a:r>
            <a:endParaRPr lang="en-US" altLang="zh-CN" sz="2400" b="1" dirty="0" smtClean="0">
              <a:solidFill>
                <a:srgbClr val="00B050"/>
              </a:solidFill>
              <a:latin typeface="+mn-ea"/>
            </a:endParaRPr>
          </a:p>
          <a:p>
            <a:r>
              <a:rPr lang="en-US" altLang="zh-CN" sz="2400" dirty="0" smtClean="0"/>
              <a:t>Android 3.0  Android </a:t>
            </a:r>
            <a:r>
              <a:rPr lang="zh-CN" altLang="en-US" sz="2400" dirty="0" smtClean="0"/>
              <a:t>推了 </a:t>
            </a:r>
            <a:r>
              <a:rPr lang="en-US" altLang="zh-CN" sz="2400" dirty="0" err="1" smtClean="0"/>
              <a:t>ActionBar</a:t>
            </a:r>
            <a:r>
              <a:rPr lang="en-US" altLang="zh-CN" sz="2400" dirty="0" smtClean="0"/>
              <a:t> </a:t>
            </a:r>
            <a:r>
              <a:rPr lang="zh-CN" altLang="en-US" sz="2400" dirty="0" smtClean="0"/>
              <a:t>这个控件，而到了</a:t>
            </a:r>
            <a:r>
              <a:rPr lang="en-US" altLang="zh-CN" sz="2400" dirty="0" smtClean="0"/>
              <a:t>2013 </a:t>
            </a:r>
            <a:r>
              <a:rPr lang="zh-CN" altLang="en-US" sz="2400" dirty="0" smtClean="0"/>
              <a:t>年 </a:t>
            </a:r>
            <a:r>
              <a:rPr lang="en-US" altLang="zh-CN" sz="2400" dirty="0" smtClean="0"/>
              <a:t>Google </a:t>
            </a:r>
            <a:r>
              <a:rPr lang="zh-CN" altLang="en-US" sz="2400" dirty="0" smtClean="0"/>
              <a:t>开始大力地推动所谓的 </a:t>
            </a:r>
            <a:r>
              <a:rPr lang="en-US" altLang="zh-CN" sz="2400" dirty="0" smtClean="0"/>
              <a:t>android style</a:t>
            </a:r>
            <a:r>
              <a:rPr lang="zh-CN" altLang="en-US" sz="2400" dirty="0" smtClean="0"/>
              <a:t>，想要逐渐改善过去 </a:t>
            </a:r>
            <a:r>
              <a:rPr lang="en-US" altLang="zh-CN" sz="2400" dirty="0" smtClean="0"/>
              <a:t>android </a:t>
            </a:r>
            <a:r>
              <a:rPr lang="zh-CN" altLang="en-US" sz="2400" dirty="0" smtClean="0"/>
              <a:t>纷乱的界面设计，希望让终端使用者尽可能在 </a:t>
            </a:r>
            <a:r>
              <a:rPr lang="en-US" altLang="zh-CN" sz="2400" dirty="0" smtClean="0"/>
              <a:t>android </a:t>
            </a:r>
            <a:r>
              <a:rPr lang="zh-CN" altLang="en-US" sz="2400" dirty="0" smtClean="0"/>
              <a:t>手机有个一致的操作体验</a:t>
            </a:r>
            <a:r>
              <a:rPr lang="en-US" altLang="zh-CN" sz="2400" dirty="0" smtClean="0"/>
              <a:t>,</a:t>
            </a:r>
            <a:r>
              <a:rPr lang="zh-CN" altLang="en-US" sz="2400" dirty="0" smtClean="0"/>
              <a:t>官方在某些程度上认为 </a:t>
            </a:r>
            <a:r>
              <a:rPr lang="en-US" altLang="zh-CN" sz="2400" dirty="0" err="1" smtClean="0"/>
              <a:t>ActionBar</a:t>
            </a:r>
            <a:r>
              <a:rPr lang="en-US" altLang="zh-CN" sz="2400" dirty="0" smtClean="0"/>
              <a:t> </a:t>
            </a:r>
            <a:r>
              <a:rPr lang="zh-CN" altLang="en-US" sz="2400" dirty="0" smtClean="0"/>
              <a:t>限制了 </a:t>
            </a:r>
            <a:r>
              <a:rPr lang="en-US" altLang="zh-CN" sz="2400" dirty="0" smtClean="0"/>
              <a:t>android app </a:t>
            </a:r>
            <a:r>
              <a:rPr lang="zh-CN" altLang="en-US" sz="2400" dirty="0" smtClean="0"/>
              <a:t>的开发与设计的弹性，而在 </a:t>
            </a:r>
            <a:r>
              <a:rPr lang="en-US" altLang="zh-CN" sz="2400" dirty="0" smtClean="0"/>
              <a:t>material design </a:t>
            </a:r>
            <a:r>
              <a:rPr lang="zh-CN" altLang="en-US" sz="2400" dirty="0" smtClean="0"/>
              <a:t>也对之做了名称的定义：</a:t>
            </a:r>
            <a:r>
              <a:rPr lang="en-US" altLang="zh-CN" sz="2400" dirty="0" smtClean="0"/>
              <a:t>App bar</a:t>
            </a:r>
            <a:r>
              <a:rPr lang="zh-CN" altLang="en-US" sz="2400" dirty="0" smtClean="0"/>
              <a:t>。</a:t>
            </a:r>
            <a:r>
              <a:rPr lang="en-US" altLang="zh-CN" sz="2400" dirty="0" smtClean="0"/>
              <a:t>toolbar</a:t>
            </a:r>
            <a:r>
              <a:rPr lang="zh-CN" altLang="en-US" sz="2400" dirty="0" smtClean="0"/>
              <a:t>，这是用来取代过去 </a:t>
            </a:r>
            <a:r>
              <a:rPr lang="en-US" altLang="zh-CN" sz="2400" dirty="0" err="1" smtClean="0"/>
              <a:t>actionbar</a:t>
            </a:r>
            <a:r>
              <a:rPr lang="en-US" altLang="zh-CN" sz="2400" dirty="0" smtClean="0"/>
              <a:t> </a:t>
            </a:r>
            <a:r>
              <a:rPr lang="zh-CN" altLang="en-US" sz="2400" dirty="0" smtClean="0"/>
              <a:t>的控件，而现在于 </a:t>
            </a:r>
            <a:r>
              <a:rPr lang="en-US" altLang="zh-CN" sz="2400" dirty="0" smtClean="0"/>
              <a:t>material design </a:t>
            </a:r>
            <a:r>
              <a:rPr lang="zh-CN" altLang="en-US" sz="2400" dirty="0" smtClean="0"/>
              <a:t>中也对之有一个统一名称：</a:t>
            </a:r>
            <a:r>
              <a:rPr lang="en-US" altLang="zh-CN" sz="2400" dirty="0" smtClean="0"/>
              <a:t>app bar</a:t>
            </a:r>
            <a:r>
              <a:rPr lang="zh-CN" altLang="en-US" sz="2400" dirty="0" smtClean="0"/>
              <a:t>，在未来的 </a:t>
            </a:r>
            <a:r>
              <a:rPr lang="en-US" altLang="zh-CN" sz="2400" dirty="0" smtClean="0"/>
              <a:t>android app </a:t>
            </a:r>
            <a:r>
              <a:rPr lang="zh-CN" altLang="en-US" sz="2400" dirty="0" smtClean="0"/>
              <a:t>中，就以 </a:t>
            </a:r>
            <a:r>
              <a:rPr lang="en-US" altLang="zh-CN" sz="2400" dirty="0" smtClean="0"/>
              <a:t>toolbar </a:t>
            </a:r>
            <a:r>
              <a:rPr lang="zh-CN" altLang="en-US" sz="2400" dirty="0" smtClean="0"/>
              <a:t>将替换</a:t>
            </a:r>
            <a:r>
              <a:rPr lang="en-US" altLang="zh-CN" sz="2400" dirty="0" smtClean="0"/>
              <a:t>action bar</a:t>
            </a:r>
            <a:r>
              <a:rPr lang="zh-CN" altLang="en-US" sz="2400" dirty="0" smtClean="0"/>
              <a:t/>
            </a:r>
            <a:br>
              <a:rPr lang="zh-CN" altLang="en-US" sz="2400" dirty="0" smtClean="0"/>
            </a:br>
            <a:endParaRPr lang="zh-CN" altLang="en-US" sz="2400" dirty="0" smtClean="0"/>
          </a:p>
          <a:p>
            <a:r>
              <a:rPr lang="zh-CN" altLang="en-US" sz="2400" dirty="0" smtClean="0"/>
              <a:t>官方说法：原生（</a:t>
            </a:r>
            <a:r>
              <a:rPr lang="en-US" altLang="zh-CN" sz="2400" dirty="0" smtClean="0"/>
              <a:t>native</a:t>
            </a:r>
            <a:r>
              <a:rPr lang="zh-CN" altLang="en-US" sz="2400" dirty="0" smtClean="0"/>
              <a:t>）</a:t>
            </a:r>
            <a:r>
              <a:rPr lang="en-US" altLang="zh-CN" sz="2400" dirty="0" smtClean="0"/>
              <a:t>action bar</a:t>
            </a:r>
            <a:r>
              <a:rPr lang="zh-CN" altLang="en-US" sz="2400" dirty="0" smtClean="0"/>
              <a:t>由于各厂家的不统一，不能给一个统一的用户体验，而</a:t>
            </a:r>
            <a:r>
              <a:rPr lang="en-US" altLang="zh-CN" sz="2400" dirty="0" smtClean="0"/>
              <a:t>support library</a:t>
            </a:r>
            <a:r>
              <a:rPr lang="zh-CN" altLang="en-US" sz="2400" dirty="0" smtClean="0"/>
              <a:t>中的</a:t>
            </a:r>
            <a:r>
              <a:rPr lang="en-US" altLang="zh-CN" sz="2400" dirty="0" err="1" smtClean="0"/>
              <a:t>toolsbar</a:t>
            </a:r>
            <a:r>
              <a:rPr lang="zh-CN" altLang="en-US" sz="2400" dirty="0" smtClean="0"/>
              <a:t>则能适应各种设备，且提供统一的体验（</a:t>
            </a:r>
            <a:r>
              <a:rPr lang="en-US" altLang="zh-CN" sz="2400" dirty="0" smtClean="0"/>
              <a:t>material design</a:t>
            </a:r>
            <a:r>
              <a:rPr lang="zh-CN" altLang="en-US" sz="2400" dirty="0" smtClean="0"/>
              <a:t>，</a:t>
            </a:r>
            <a:r>
              <a:rPr lang="en-US" altLang="zh-CN" sz="2400" dirty="0" smtClean="0"/>
              <a:t>native </a:t>
            </a:r>
            <a:r>
              <a:rPr lang="en-US" altLang="zh-CN" sz="2400" dirty="0" err="1" smtClean="0"/>
              <a:t>actionbar</a:t>
            </a:r>
            <a:r>
              <a:rPr lang="zh-CN" altLang="en-US" sz="2400" dirty="0" smtClean="0"/>
              <a:t>则要到</a:t>
            </a:r>
            <a:r>
              <a:rPr lang="en-US" altLang="zh-CN" sz="2400" dirty="0" smtClean="0"/>
              <a:t>5.0</a:t>
            </a:r>
            <a:r>
              <a:rPr lang="zh-CN" altLang="en-US" sz="2400" dirty="0" smtClean="0"/>
              <a:t>以后才行）。</a:t>
            </a:r>
          </a:p>
          <a:p>
            <a:r>
              <a:rPr lang="zh-CN" altLang="en-US" sz="2400" dirty="0" smtClean="0"/>
              <a:t>个人观点：</a:t>
            </a:r>
            <a:r>
              <a:rPr lang="en-US" altLang="zh-CN" sz="2400" dirty="0" smtClean="0"/>
              <a:t>native </a:t>
            </a:r>
            <a:r>
              <a:rPr lang="en-US" altLang="zh-CN" sz="2400" dirty="0" err="1" smtClean="0"/>
              <a:t>actionbar</a:t>
            </a:r>
            <a:r>
              <a:rPr lang="zh-CN" altLang="en-US" sz="2400" dirty="0" smtClean="0"/>
              <a:t>因为带有某种系统内置性因此让厂家通过定制而出现碎片化，</a:t>
            </a:r>
            <a:r>
              <a:rPr lang="en-US" altLang="zh-CN" sz="2400" dirty="0" smtClean="0"/>
              <a:t>toolbar</a:t>
            </a:r>
            <a:r>
              <a:rPr lang="zh-CN" altLang="en-US" sz="2400" dirty="0" smtClean="0"/>
              <a:t>则作为一个</a:t>
            </a:r>
            <a:r>
              <a:rPr lang="en-US" altLang="zh-CN" sz="2400" dirty="0" smtClean="0"/>
              <a:t>view</a:t>
            </a:r>
            <a:r>
              <a:rPr lang="zh-CN" altLang="en-US" sz="2400" dirty="0" smtClean="0"/>
              <a:t>独立于系统，因此可以由程序员实行</a:t>
            </a:r>
            <a:r>
              <a:rPr lang="en-US" altLang="zh-CN" sz="2400" dirty="0" smtClean="0"/>
              <a:t>material design</a:t>
            </a:r>
            <a:r>
              <a:rPr lang="zh-CN" altLang="en-US" sz="2400" dirty="0" smtClean="0"/>
              <a:t>的设计。目前，相关</a:t>
            </a:r>
            <a:r>
              <a:rPr lang="en-US" altLang="zh-CN" sz="2400" dirty="0" smtClean="0"/>
              <a:t>API</a:t>
            </a:r>
            <a:r>
              <a:rPr lang="zh-CN" altLang="en-US" sz="2400" dirty="0" smtClean="0"/>
              <a:t>还未完全融合到</a:t>
            </a:r>
            <a:r>
              <a:rPr lang="en-US" altLang="zh-CN" sz="2400" dirty="0" smtClean="0"/>
              <a:t>SDK</a:t>
            </a:r>
            <a:r>
              <a:rPr lang="zh-CN" altLang="en-US" sz="2400" dirty="0" smtClean="0"/>
              <a:t>中。</a:t>
            </a:r>
          </a:p>
          <a:p>
            <a:endParaRPr lang="en-US" altLang="zh-CN" sz="2400" b="1" dirty="0" smtClean="0">
              <a:solidFill>
                <a:srgbClr val="00B050"/>
              </a:solidFill>
              <a:latin typeface="+mn-ea"/>
            </a:endParaRPr>
          </a:p>
          <a:p>
            <a:endParaRPr lang="zh-CN" altLang="en-US" sz="2400" dirty="0">
              <a:latin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App </a:t>
            </a:r>
            <a:r>
              <a:rPr lang="en-US" altLang="zh-CN" dirty="0" smtClean="0"/>
              <a:t>Bar</a:t>
            </a:r>
            <a:r>
              <a:rPr lang="zh-CN" altLang="en-US" dirty="0" smtClean="0"/>
              <a:t/>
            </a:r>
            <a:br>
              <a:rPr lang="zh-CN" altLang="en-US" dirty="0" smtClean="0"/>
            </a:b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16</a:t>
            </a:fld>
            <a:endParaRPr lang="zh-CN" altLang="en-US"/>
          </a:p>
        </p:txBody>
      </p:sp>
      <p:sp>
        <p:nvSpPr>
          <p:cNvPr id="3" name="内容占位符 2"/>
          <p:cNvSpPr>
            <a:spLocks noGrp="1"/>
          </p:cNvSpPr>
          <p:nvPr>
            <p:ph sz="quarter" idx="1"/>
          </p:nvPr>
        </p:nvSpPr>
        <p:spPr/>
        <p:txBody>
          <a:bodyPr/>
          <a:lstStyle/>
          <a:p>
            <a:r>
              <a:rPr lang="en-US" altLang="zh-CN" dirty="0" err="1" smtClean="0"/>
              <a:t>ActionBar</a:t>
            </a:r>
            <a:r>
              <a:rPr lang="zh-CN" altLang="en-US" dirty="0" smtClean="0"/>
              <a:t>是一个窗口可视化部件。用来导航、提示用户在当前应用的位置以及根据不同的屏幕内容提示用户可以进行的操作等</a:t>
            </a:r>
            <a:endParaRPr lang="en-US" altLang="zh-CN" dirty="0" smtClean="0"/>
          </a:p>
          <a:p>
            <a:endParaRPr lang="en-US" altLang="zh-CN" dirty="0" smtClean="0"/>
          </a:p>
          <a:p>
            <a:endParaRPr lang="zh-CN" altLang="en-US" dirty="0"/>
          </a:p>
        </p:txBody>
      </p:sp>
      <p:pic>
        <p:nvPicPr>
          <p:cNvPr id="5" name="Picture 2"/>
          <p:cNvPicPr>
            <a:picLocks noChangeAspect="1" noChangeArrowheads="1"/>
          </p:cNvPicPr>
          <p:nvPr/>
        </p:nvPicPr>
        <p:blipFill>
          <a:blip r:embed="rId2" cstate="print"/>
          <a:srcRect/>
          <a:stretch>
            <a:fillRect/>
          </a:stretch>
        </p:blipFill>
        <p:spPr bwMode="auto">
          <a:xfrm>
            <a:off x="179512" y="2780928"/>
            <a:ext cx="8640960" cy="324036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Actionbar</a:t>
            </a:r>
            <a:r>
              <a:rPr lang="zh-CN" altLang="en-US" dirty="0" smtClean="0"/>
              <a:t>的构成</a:t>
            </a:r>
            <a:endParaRPr lang="zh-CN" altLang="en-US" dirty="0"/>
          </a:p>
        </p:txBody>
      </p:sp>
      <p:sp>
        <p:nvSpPr>
          <p:cNvPr id="3" name="内容占位符 2"/>
          <p:cNvSpPr>
            <a:spLocks noGrp="1"/>
          </p:cNvSpPr>
          <p:nvPr>
            <p:ph sz="quarter" idx="1"/>
          </p:nvPr>
        </p:nvSpPr>
        <p:spPr>
          <a:xfrm>
            <a:off x="827584" y="2636912"/>
            <a:ext cx="7340352" cy="3923928"/>
          </a:xfrm>
        </p:spPr>
        <p:txBody>
          <a:bodyPr>
            <a:normAutofit fontScale="85000" lnSpcReduction="20000"/>
          </a:bodyPr>
          <a:lstStyle/>
          <a:p>
            <a:r>
              <a:rPr lang="zh-CN" altLang="en-US" dirty="0" smtClean="0"/>
              <a:t>四个区域</a:t>
            </a:r>
            <a:endParaRPr lang="en-US" altLang="zh-CN" dirty="0" smtClean="0"/>
          </a:p>
          <a:p>
            <a:r>
              <a:rPr lang="en-US" b="1" dirty="0" smtClean="0"/>
              <a:t>App icon</a:t>
            </a:r>
          </a:p>
          <a:p>
            <a:pPr lvl="1"/>
            <a:r>
              <a:rPr lang="zh-CN" altLang="en-US" dirty="0" smtClean="0"/>
              <a:t>用来表明当前界面在</a:t>
            </a:r>
            <a:r>
              <a:rPr lang="en-US" altLang="zh-CN" dirty="0" smtClean="0"/>
              <a:t>app</a:t>
            </a:r>
            <a:r>
              <a:rPr lang="zh-CN" altLang="en-US" dirty="0" smtClean="0"/>
              <a:t>窗口层级中的位置，通常在非根窗口下，会有一个向左的导航</a:t>
            </a:r>
            <a:r>
              <a:rPr lang="en-US" altLang="zh-CN" dirty="0" smtClean="0"/>
              <a:t>icon</a:t>
            </a:r>
            <a:r>
              <a:rPr lang="zh-CN" altLang="en-US" dirty="0" smtClean="0"/>
              <a:t>，提示用户可以返回上一级界面。</a:t>
            </a:r>
            <a:endParaRPr lang="en-US" altLang="zh-CN" dirty="0" smtClean="0"/>
          </a:p>
          <a:p>
            <a:r>
              <a:rPr lang="en-US" b="1" dirty="0" smtClean="0"/>
              <a:t>View control</a:t>
            </a:r>
          </a:p>
          <a:p>
            <a:pPr lvl="1"/>
            <a:r>
              <a:rPr lang="zh-CN" altLang="en-US" dirty="0" smtClean="0"/>
              <a:t>有些应用需要采用不同的</a:t>
            </a:r>
            <a:r>
              <a:rPr lang="en-US" altLang="zh-CN" dirty="0" smtClean="0"/>
              <a:t>view</a:t>
            </a:r>
            <a:r>
              <a:rPr lang="zh-CN" altLang="en-US" dirty="0" smtClean="0"/>
              <a:t>来显示数据，这个部分就可以提供一个</a:t>
            </a:r>
            <a:r>
              <a:rPr lang="en-US" altLang="zh-CN" dirty="0" smtClean="0"/>
              <a:t>view</a:t>
            </a:r>
            <a:r>
              <a:rPr lang="zh-CN" altLang="en-US" dirty="0" smtClean="0"/>
              <a:t>切换的方式</a:t>
            </a:r>
            <a:endParaRPr lang="en-US" dirty="0" smtClean="0"/>
          </a:p>
          <a:p>
            <a:r>
              <a:rPr lang="en-US" b="1" dirty="0" smtClean="0"/>
              <a:t>Action buttons</a:t>
            </a:r>
          </a:p>
          <a:p>
            <a:pPr lvl="1"/>
            <a:r>
              <a:rPr lang="zh-CN" altLang="en-US" dirty="0" smtClean="0"/>
              <a:t>用来提供一些重要的操作，在当前界面下不适合的操作会自动移动到</a:t>
            </a:r>
            <a:r>
              <a:rPr lang="en-US" altLang="zh-CN" dirty="0" smtClean="0"/>
              <a:t>overflow</a:t>
            </a:r>
            <a:r>
              <a:rPr lang="zh-CN" altLang="en-US" dirty="0" smtClean="0"/>
              <a:t>中去</a:t>
            </a:r>
            <a:r>
              <a:rPr lang="en-US" dirty="0" smtClean="0"/>
              <a:t>. </a:t>
            </a:r>
          </a:p>
          <a:p>
            <a:r>
              <a:rPr lang="en-US" b="1" dirty="0" smtClean="0"/>
              <a:t>Action overflow</a:t>
            </a:r>
          </a:p>
          <a:p>
            <a:pPr lvl="1"/>
            <a:r>
              <a:rPr lang="zh-CN" altLang="en-US" dirty="0" smtClean="0"/>
              <a:t>用来保存一些不常用的操作，保持界面的整洁，介绍凌乱。</a:t>
            </a: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1043608" y="1268760"/>
            <a:ext cx="7029450" cy="1266825"/>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Actionbar</a:t>
            </a:r>
            <a:r>
              <a:rPr lang="zh-CN" altLang="en-US" dirty="0" smtClean="0"/>
              <a:t>的分区显示</a:t>
            </a:r>
            <a:endParaRPr lang="zh-CN" altLang="en-US" dirty="0"/>
          </a:p>
        </p:txBody>
      </p:sp>
      <p:sp>
        <p:nvSpPr>
          <p:cNvPr id="3" name="内容占位符 2"/>
          <p:cNvSpPr>
            <a:spLocks noGrp="1"/>
          </p:cNvSpPr>
          <p:nvPr>
            <p:ph sz="quarter" idx="1"/>
          </p:nvPr>
        </p:nvSpPr>
        <p:spPr/>
        <p:txBody>
          <a:bodyPr>
            <a:normAutofit/>
          </a:bodyPr>
          <a:lstStyle/>
          <a:p>
            <a:r>
              <a:rPr lang="zh-CN" altLang="en-US" dirty="0" smtClean="0"/>
              <a:t>可以将</a:t>
            </a:r>
            <a:r>
              <a:rPr lang="en-US" altLang="zh-CN" dirty="0" smtClean="0"/>
              <a:t>action bar</a:t>
            </a:r>
            <a:r>
              <a:rPr lang="zh-CN" altLang="en-US" dirty="0" smtClean="0"/>
              <a:t>分成多个区域显示，这有利于照顾不同尺寸的屏幕和设备横竖转换的情况。</a:t>
            </a:r>
            <a:endParaRPr lang="en-US" dirty="0" smtClean="0"/>
          </a:p>
          <a:p>
            <a:r>
              <a:rPr lang="en-US" b="1" dirty="0" smtClean="0"/>
              <a:t>Main action bar</a:t>
            </a:r>
          </a:p>
          <a:p>
            <a:pPr lvl="1"/>
            <a:r>
              <a:rPr lang="zh-CN" altLang="en-US" b="1" dirty="0" smtClean="0"/>
              <a:t>用来进行窗口层级导航</a:t>
            </a:r>
            <a:endParaRPr lang="en-US" dirty="0" smtClean="0"/>
          </a:p>
          <a:p>
            <a:r>
              <a:rPr lang="en-US" b="1" dirty="0" smtClean="0"/>
              <a:t>Top bar</a:t>
            </a:r>
          </a:p>
          <a:p>
            <a:pPr lvl="1"/>
            <a:r>
              <a:rPr lang="zh-CN" altLang="en-US" b="1" dirty="0" smtClean="0"/>
              <a:t>切换</a:t>
            </a:r>
            <a:r>
              <a:rPr lang="en-US" altLang="zh-CN" b="1" dirty="0" smtClean="0"/>
              <a:t>view</a:t>
            </a:r>
            <a:endParaRPr lang="en-US" dirty="0" smtClean="0"/>
          </a:p>
          <a:p>
            <a:r>
              <a:rPr lang="en-US" b="1" dirty="0" smtClean="0"/>
              <a:t>Bottom bar</a:t>
            </a:r>
          </a:p>
          <a:p>
            <a:pPr lvl="1"/>
            <a:r>
              <a:rPr lang="zh-CN" altLang="en-US" b="1" dirty="0" smtClean="0"/>
              <a:t>保存操作</a:t>
            </a:r>
            <a:endParaRPr lang="en-US" dirty="0" smtClean="0"/>
          </a:p>
          <a:p>
            <a:endParaRPr lang="zh-CN" altLang="en-US" dirty="0"/>
          </a:p>
        </p:txBody>
      </p:sp>
      <p:pic>
        <p:nvPicPr>
          <p:cNvPr id="3074" name="Picture 2"/>
          <p:cNvPicPr>
            <a:picLocks noChangeAspect="1" noChangeArrowheads="1"/>
          </p:cNvPicPr>
          <p:nvPr/>
        </p:nvPicPr>
        <p:blipFill>
          <a:blip r:embed="rId2" cstate="print"/>
          <a:srcRect/>
          <a:stretch>
            <a:fillRect/>
          </a:stretch>
        </p:blipFill>
        <p:spPr bwMode="auto">
          <a:xfrm>
            <a:off x="5580112" y="2276872"/>
            <a:ext cx="2657475" cy="4314825"/>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支持库</a:t>
            </a:r>
            <a:endParaRPr lang="zh-CN" altLang="en-US" dirty="0"/>
          </a:p>
        </p:txBody>
      </p:sp>
      <p:sp>
        <p:nvSpPr>
          <p:cNvPr id="3" name="内容占位符 2"/>
          <p:cNvSpPr>
            <a:spLocks noGrp="1"/>
          </p:cNvSpPr>
          <p:nvPr>
            <p:ph sz="quarter" idx="1"/>
          </p:nvPr>
        </p:nvSpPr>
        <p:spPr/>
        <p:txBody>
          <a:bodyPr/>
          <a:lstStyle/>
          <a:p>
            <a:r>
              <a:rPr lang="en-US" dirty="0" smtClean="0"/>
              <a:t>The </a:t>
            </a:r>
            <a:r>
              <a:rPr lang="en-US" dirty="0" err="1" smtClean="0">
                <a:hlinkClick r:id="rId2"/>
              </a:rPr>
              <a:t>ActionBar</a:t>
            </a:r>
            <a:r>
              <a:rPr lang="en-US" dirty="0" smtClean="0"/>
              <a:t> APIs were first added in Android 3.0 (API level 11) but they are also available in the </a:t>
            </a:r>
            <a:r>
              <a:rPr lang="en-US" dirty="0" smtClean="0">
                <a:hlinkClick r:id="rId3"/>
              </a:rPr>
              <a:t>Support Library</a:t>
            </a:r>
            <a:r>
              <a:rPr lang="en-US" dirty="0" smtClean="0"/>
              <a:t> for compatibility with Android 2.1 (API level 7) and above</a:t>
            </a:r>
          </a:p>
          <a:p>
            <a:endParaRPr lang="en-US" altLang="zh-CN" dirty="0" smtClean="0"/>
          </a:p>
          <a:p>
            <a:r>
              <a:rPr lang="en-US" dirty="0" smtClean="0"/>
              <a:t>If supporting API levels </a:t>
            </a:r>
            <a:r>
              <a:rPr lang="en-US" i="1" dirty="0" smtClean="0"/>
              <a:t>lower than</a:t>
            </a:r>
            <a:r>
              <a:rPr lang="en-US" dirty="0" smtClean="0"/>
              <a:t> 11: </a:t>
            </a:r>
            <a:br>
              <a:rPr lang="en-US" dirty="0" smtClean="0"/>
            </a:br>
            <a:r>
              <a:rPr lang="en-US" dirty="0" smtClean="0"/>
              <a:t>import android.support.v7.app.ActionBar</a:t>
            </a:r>
          </a:p>
          <a:p>
            <a:r>
              <a:rPr lang="en-US" dirty="0" smtClean="0"/>
              <a:t>If supporting </a:t>
            </a:r>
            <a:r>
              <a:rPr lang="en-US" i="1" dirty="0" smtClean="0"/>
              <a:t>only</a:t>
            </a:r>
            <a:r>
              <a:rPr lang="en-US" dirty="0" smtClean="0"/>
              <a:t> API level 11 and higher: </a:t>
            </a:r>
            <a:br>
              <a:rPr lang="en-US" dirty="0" smtClean="0"/>
            </a:br>
            <a:r>
              <a:rPr lang="en-US" dirty="0" smtClean="0"/>
              <a:t>import </a:t>
            </a:r>
            <a:r>
              <a:rPr lang="en-US" dirty="0" err="1" smtClean="0"/>
              <a:t>android.app.ActionBar</a:t>
            </a:r>
            <a:endParaRPr lang="en-US" dirty="0" smtClean="0"/>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本讲主题</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a:t>
            </a:fld>
            <a:endParaRPr lang="zh-CN" altLang="en-US"/>
          </a:p>
        </p:txBody>
      </p:sp>
      <p:sp>
        <p:nvSpPr>
          <p:cNvPr id="3" name="内容占位符 2"/>
          <p:cNvSpPr>
            <a:spLocks noGrp="1"/>
          </p:cNvSpPr>
          <p:nvPr>
            <p:ph sz="quarter" idx="1"/>
          </p:nvPr>
        </p:nvSpPr>
        <p:spPr>
          <a:xfrm>
            <a:off x="179512" y="1484784"/>
            <a:ext cx="8686800" cy="4608512"/>
          </a:xfrm>
        </p:spPr>
        <p:txBody>
          <a:bodyPr>
            <a:normAutofit/>
          </a:bodyPr>
          <a:lstStyle/>
          <a:p>
            <a:r>
              <a:rPr lang="en-US" altLang="zh-CN" dirty="0" smtClean="0"/>
              <a:t>App</a:t>
            </a:r>
            <a:r>
              <a:rPr lang="zh-CN" altLang="en-US" dirty="0" smtClean="0"/>
              <a:t>导航的规划</a:t>
            </a:r>
            <a:endParaRPr lang="en-US" altLang="zh-CN" dirty="0" smtClean="0"/>
          </a:p>
          <a:p>
            <a:r>
              <a:rPr lang="zh-CN" altLang="en-US" dirty="0" smtClean="0"/>
              <a:t>实现导航</a:t>
            </a:r>
            <a:endParaRPr lang="en-US" altLang="zh-CN" dirty="0" smtClean="0"/>
          </a:p>
          <a:p>
            <a:pPr lvl="1"/>
            <a:r>
              <a:rPr lang="en-US" altLang="zh-CN" dirty="0" smtClean="0"/>
              <a:t>App bar</a:t>
            </a:r>
          </a:p>
          <a:p>
            <a:pPr lvl="1"/>
            <a:r>
              <a:rPr lang="en-US" altLang="zh-CN" dirty="0" smtClean="0"/>
              <a:t>Tab</a:t>
            </a:r>
            <a:r>
              <a:rPr lang="zh-CN" altLang="en-US" dirty="0" smtClean="0"/>
              <a:t>和</a:t>
            </a:r>
            <a:r>
              <a:rPr lang="en-US" altLang="zh-CN" dirty="0" smtClean="0"/>
              <a:t>swipe view</a:t>
            </a:r>
            <a:r>
              <a:rPr lang="zh-CN" altLang="en-US" dirty="0" smtClean="0"/>
              <a:t>的实现</a:t>
            </a:r>
            <a:endParaRPr lang="en-US" altLang="zh-CN" dirty="0" smtClean="0"/>
          </a:p>
          <a:p>
            <a:pPr lvl="1"/>
            <a:r>
              <a:rPr lang="en-US" altLang="zh-CN" dirty="0" smtClean="0"/>
              <a:t>Drawer</a:t>
            </a:r>
          </a:p>
          <a:p>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1560" y="1844824"/>
            <a:ext cx="7848872" cy="3416320"/>
          </a:xfrm>
          <a:prstGeom prst="rect">
            <a:avLst/>
          </a:prstGeom>
        </p:spPr>
        <p:txBody>
          <a:bodyPr wrap="square">
            <a:spAutoFit/>
          </a:bodyPr>
          <a:lstStyle/>
          <a:p>
            <a:r>
              <a:rPr lang="en-US" altLang="zh-CN" dirty="0" smtClean="0"/>
              <a:t>1</a:t>
            </a:r>
            <a:r>
              <a:rPr lang="zh-CN" altLang="en-US" dirty="0" smtClean="0"/>
              <a:t>、</a:t>
            </a:r>
            <a:r>
              <a:rPr lang="en-US" dirty="0" smtClean="0"/>
              <a:t>extending </a:t>
            </a:r>
            <a:r>
              <a:rPr lang="en-US" dirty="0" err="1" smtClean="0">
                <a:hlinkClick r:id="rId2"/>
              </a:rPr>
              <a:t>ActionBarActivity</a:t>
            </a:r>
            <a:r>
              <a:rPr lang="en-US" dirty="0" smtClean="0"/>
              <a:t>.</a:t>
            </a:r>
            <a:r>
              <a:rPr lang="zh-CN" altLang="en-US" dirty="0" smtClean="0"/>
              <a:t>（更新为</a:t>
            </a:r>
            <a:r>
              <a:rPr lang="en-US" altLang="zh-CN" dirty="0" smtClean="0"/>
              <a:t> </a:t>
            </a:r>
            <a:r>
              <a:rPr lang="en-US" altLang="zh-CN" dirty="0" err="1" smtClean="0"/>
              <a:t>AppCompatActivity</a:t>
            </a:r>
            <a:r>
              <a:rPr lang="en-US" altLang="zh-CN" dirty="0" smtClean="0"/>
              <a:t> </a:t>
            </a:r>
            <a:r>
              <a:rPr lang="zh-CN" altLang="en-US" dirty="0" smtClean="0"/>
              <a:t>）</a:t>
            </a:r>
            <a:endParaRPr lang="en-US" dirty="0" smtClean="0"/>
          </a:p>
          <a:p>
            <a:r>
              <a:rPr lang="en-US" altLang="zh-CN" dirty="0" smtClean="0"/>
              <a:t>2</a:t>
            </a:r>
            <a:r>
              <a:rPr lang="zh-CN" altLang="en-US" dirty="0" smtClean="0"/>
              <a:t>、为每个</a:t>
            </a:r>
            <a:r>
              <a:rPr lang="en-US" altLang="zh-CN" dirty="0" err="1" smtClean="0"/>
              <a:t>acitivity</a:t>
            </a:r>
            <a:r>
              <a:rPr lang="zh-CN" altLang="en-US" dirty="0" smtClean="0"/>
              <a:t>设置主题属性</a:t>
            </a:r>
            <a:r>
              <a:rPr lang="en-US" dirty="0" err="1" smtClean="0"/>
              <a:t>Theme.AppCompat</a:t>
            </a:r>
            <a:endParaRPr lang="en-US" altLang="zh-CN" dirty="0" smtClean="0"/>
          </a:p>
          <a:p>
            <a:r>
              <a:rPr lang="en-US" dirty="0" smtClean="0"/>
              <a:t> &lt;activity </a:t>
            </a:r>
            <a:r>
              <a:rPr lang="en-US" dirty="0" err="1" smtClean="0"/>
              <a:t>android:theme</a:t>
            </a:r>
            <a:r>
              <a:rPr lang="en-US" dirty="0" smtClean="0"/>
              <a:t>="@style/</a:t>
            </a:r>
            <a:r>
              <a:rPr lang="en-US" dirty="0" err="1" smtClean="0"/>
              <a:t>Theme.AppCompat.Light</a:t>
            </a:r>
            <a:r>
              <a:rPr lang="en-US" dirty="0" smtClean="0"/>
              <a:t>" ... &gt;</a:t>
            </a:r>
          </a:p>
          <a:p>
            <a:endParaRPr lang="en-US" dirty="0" smtClean="0"/>
          </a:p>
          <a:p>
            <a:endParaRPr lang="en-US" dirty="0" smtClean="0"/>
          </a:p>
          <a:p>
            <a:endParaRPr lang="en-US" dirty="0" smtClean="0"/>
          </a:p>
          <a:p>
            <a:r>
              <a:rPr lang="en-US" b="1" dirty="0" smtClean="0"/>
              <a:t>On API level 11 or higher</a:t>
            </a:r>
            <a:endParaRPr lang="en-US" dirty="0" smtClean="0"/>
          </a:p>
          <a:p>
            <a:r>
              <a:rPr lang="en-US" dirty="0" smtClean="0"/>
              <a:t>The action bar is included in all activities that use the </a:t>
            </a:r>
            <a:r>
              <a:rPr lang="en-US" dirty="0" err="1" smtClean="0">
                <a:hlinkClick r:id="rId3"/>
              </a:rPr>
              <a:t>Theme.Holo</a:t>
            </a:r>
            <a:r>
              <a:rPr lang="en-US" dirty="0" smtClean="0"/>
              <a:t> theme (or one of its descendants), which is the default theme when either the </a:t>
            </a:r>
            <a:r>
              <a:rPr lang="en-US" dirty="0" err="1" smtClean="0">
                <a:hlinkClick r:id="rId4"/>
              </a:rPr>
              <a:t>targetSdkVersion</a:t>
            </a:r>
            <a:r>
              <a:rPr lang="en-US" dirty="0" smtClean="0"/>
              <a:t> or </a:t>
            </a:r>
            <a:r>
              <a:rPr lang="en-US" dirty="0" err="1" smtClean="0">
                <a:hlinkClick r:id="rId4"/>
              </a:rPr>
              <a:t>minSdkVersion</a:t>
            </a:r>
            <a:r>
              <a:rPr lang="en-US" dirty="0" smtClean="0"/>
              <a:t> attribute is set to "11" or higher. If you don't want the action bar for an activity, set the activity theme to </a:t>
            </a:r>
            <a:r>
              <a:rPr lang="en-US" dirty="0" err="1" smtClean="0">
                <a:hlinkClick r:id="rId3"/>
              </a:rPr>
              <a:t>Theme.Holo.NoActionBar</a:t>
            </a:r>
            <a:r>
              <a:rPr lang="en-US" dirty="0" smtClean="0"/>
              <a:t>.</a:t>
            </a:r>
          </a:p>
          <a:p>
            <a:r>
              <a:rPr lang="en-US" dirty="0" smtClean="0"/>
              <a:t> </a:t>
            </a:r>
            <a:endParaRPr lang="en-US" dirty="0"/>
          </a:p>
        </p:txBody>
      </p:sp>
      <p:sp>
        <p:nvSpPr>
          <p:cNvPr id="5" name="标题 1"/>
          <p:cNvSpPr txBox="1">
            <a:spLocks/>
          </p:cNvSpPr>
          <p:nvPr/>
        </p:nvSpPr>
        <p:spPr>
          <a:xfrm>
            <a:off x="914400" y="274638"/>
            <a:ext cx="7772400" cy="114300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z="4000" noProof="0" dirty="0" smtClean="0">
                <a:solidFill>
                  <a:schemeClr val="tx2"/>
                </a:solidFill>
                <a:latin typeface="+mj-lt"/>
                <a:ea typeface="+mj-ea"/>
                <a:cs typeface="+mj-cs"/>
              </a:rPr>
              <a:t>让</a:t>
            </a:r>
            <a:r>
              <a:rPr lang="en-US" altLang="zh-CN" sz="4000" noProof="0" dirty="0" smtClean="0">
                <a:solidFill>
                  <a:schemeClr val="tx2"/>
                </a:solidFill>
                <a:latin typeface="+mj-lt"/>
                <a:ea typeface="+mj-ea"/>
                <a:cs typeface="+mj-cs"/>
              </a:rPr>
              <a:t>app</a:t>
            </a:r>
            <a:r>
              <a:rPr lang="zh-CN" altLang="en-US" sz="4000" noProof="0" dirty="0" smtClean="0">
                <a:solidFill>
                  <a:schemeClr val="tx2"/>
                </a:solidFill>
                <a:latin typeface="+mj-lt"/>
                <a:ea typeface="+mj-ea"/>
                <a:cs typeface="+mj-cs"/>
              </a:rPr>
              <a:t>拥有</a:t>
            </a:r>
            <a:r>
              <a:rPr lang="en-US" altLang="zh-CN" sz="4000" noProof="0" dirty="0" smtClean="0">
                <a:solidFill>
                  <a:schemeClr val="tx2"/>
                </a:solidFill>
                <a:latin typeface="+mj-lt"/>
                <a:ea typeface="+mj-ea"/>
                <a:cs typeface="+mj-cs"/>
              </a:rPr>
              <a:t>action bar</a:t>
            </a:r>
            <a:endParaRPr kumimoji="0" lang="zh-CN" altLang="en-US" sz="4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914400" y="274638"/>
            <a:ext cx="7772400" cy="114300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0" normalizeH="0" baseline="0" noProof="0" dirty="0" smtClean="0">
                <a:ln>
                  <a:noFill/>
                </a:ln>
                <a:solidFill>
                  <a:schemeClr val="tx2"/>
                </a:solidFill>
                <a:effectLst/>
                <a:uLnTx/>
                <a:uFillTx/>
                <a:latin typeface="+mj-lt"/>
                <a:ea typeface="+mj-ea"/>
                <a:cs typeface="+mj-cs"/>
              </a:rPr>
              <a:t>引入</a:t>
            </a:r>
            <a:r>
              <a:rPr kumimoji="0" lang="en-US" altLang="zh-CN" sz="4000" b="0" i="0" u="none" strike="noStrike" kern="1200" cap="none" spc="0" normalizeH="0" baseline="0" noProof="0" dirty="0" smtClean="0">
                <a:ln>
                  <a:noFill/>
                </a:ln>
                <a:solidFill>
                  <a:schemeClr val="tx2"/>
                </a:solidFill>
                <a:effectLst/>
                <a:uLnTx/>
                <a:uFillTx/>
                <a:latin typeface="+mj-lt"/>
                <a:ea typeface="+mj-ea"/>
                <a:cs typeface="+mj-cs"/>
              </a:rPr>
              <a:t>Toolbar</a:t>
            </a:r>
            <a:endParaRPr kumimoji="0" lang="zh-CN" altLang="en-US" sz="4000" b="0" i="0" u="none" strike="noStrike" kern="1200" cap="none" spc="0" normalizeH="0" baseline="0" noProof="0" dirty="0">
              <a:ln>
                <a:noFill/>
              </a:ln>
              <a:solidFill>
                <a:schemeClr val="tx2"/>
              </a:solidFill>
              <a:effectLst/>
              <a:uLnTx/>
              <a:uFillTx/>
              <a:latin typeface="+mj-lt"/>
              <a:ea typeface="+mj-ea"/>
              <a:cs typeface="+mj-cs"/>
            </a:endParaRPr>
          </a:p>
        </p:txBody>
      </p:sp>
      <p:pic>
        <p:nvPicPr>
          <p:cNvPr id="1025" name="Picture 1"/>
          <p:cNvPicPr>
            <a:picLocks noChangeAspect="1" noChangeArrowheads="1"/>
          </p:cNvPicPr>
          <p:nvPr/>
        </p:nvPicPr>
        <p:blipFill>
          <a:blip r:embed="rId2" cstate="print"/>
          <a:srcRect/>
          <a:stretch>
            <a:fillRect/>
          </a:stretch>
        </p:blipFill>
        <p:spPr bwMode="auto">
          <a:xfrm>
            <a:off x="395536" y="1340768"/>
            <a:ext cx="6657975" cy="857250"/>
          </a:xfrm>
          <a:prstGeom prst="rect">
            <a:avLst/>
          </a:prstGeom>
          <a:noFill/>
          <a:ln w="9525">
            <a:noFill/>
            <a:miter lim="800000"/>
            <a:headEnd/>
            <a:tailEnd/>
          </a:ln>
        </p:spPr>
      </p:pic>
      <p:pic>
        <p:nvPicPr>
          <p:cNvPr id="1026" name="Picture 2"/>
          <p:cNvPicPr>
            <a:picLocks noChangeAspect="1" noChangeArrowheads="1"/>
          </p:cNvPicPr>
          <p:nvPr/>
        </p:nvPicPr>
        <p:blipFill>
          <a:blip r:embed="rId3" cstate="print"/>
          <a:srcRect/>
          <a:stretch>
            <a:fillRect/>
          </a:stretch>
        </p:blipFill>
        <p:spPr bwMode="auto">
          <a:xfrm>
            <a:off x="395536" y="2276872"/>
            <a:ext cx="6610350" cy="828675"/>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467544" y="3140968"/>
            <a:ext cx="6467475" cy="1685925"/>
          </a:xfrm>
          <a:prstGeom prst="rect">
            <a:avLst/>
          </a:prstGeom>
          <a:noFill/>
          <a:ln w="9525">
            <a:noFill/>
            <a:miter lim="800000"/>
            <a:headEnd/>
            <a:tailEnd/>
          </a:ln>
        </p:spPr>
      </p:pic>
      <p:sp>
        <p:nvSpPr>
          <p:cNvPr id="6" name="矩形 5"/>
          <p:cNvSpPr/>
          <p:nvPr/>
        </p:nvSpPr>
        <p:spPr>
          <a:xfrm>
            <a:off x="2987824" y="5013176"/>
            <a:ext cx="4572000" cy="1477328"/>
          </a:xfrm>
          <a:prstGeom prst="rect">
            <a:avLst/>
          </a:prstGeom>
        </p:spPr>
        <p:txBody>
          <a:bodyPr>
            <a:spAutoFit/>
          </a:bodyPr>
          <a:lstStyle/>
          <a:p>
            <a:r>
              <a:rPr lang="en-US" altLang="zh-CN" dirty="0" err="1" smtClean="0"/>
              <a:t>java.lang.Object</a:t>
            </a:r>
            <a:endParaRPr lang="en-US" altLang="zh-CN" dirty="0" smtClean="0"/>
          </a:p>
          <a:p>
            <a:r>
              <a:rPr lang="en-US" altLang="zh-CN" dirty="0" smtClean="0"/>
              <a:t>   ↳ 	</a:t>
            </a:r>
            <a:r>
              <a:rPr lang="en-US" altLang="zh-CN" dirty="0" err="1" smtClean="0"/>
              <a:t>android.view.View</a:t>
            </a:r>
            <a:endParaRPr lang="en-US" altLang="zh-CN" dirty="0" smtClean="0"/>
          </a:p>
          <a:p>
            <a:r>
              <a:rPr lang="en-US" altLang="zh-CN" dirty="0" smtClean="0"/>
              <a:t>  	   ↳ 	</a:t>
            </a:r>
            <a:r>
              <a:rPr lang="en-US" altLang="zh-CN" dirty="0" err="1" smtClean="0"/>
              <a:t>android.view.ViewGroup</a:t>
            </a:r>
            <a:endParaRPr lang="en-US" altLang="zh-CN" dirty="0" smtClean="0"/>
          </a:p>
          <a:p>
            <a:r>
              <a:rPr lang="en-US" altLang="zh-CN" dirty="0" smtClean="0"/>
              <a:t>  	  	   ↳ 	android.support.v7.widget.Toolbar</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1560" y="1268760"/>
            <a:ext cx="8208912" cy="4801314"/>
          </a:xfrm>
          <a:prstGeom prst="rect">
            <a:avLst/>
          </a:prstGeom>
        </p:spPr>
        <p:txBody>
          <a:bodyPr wrap="square">
            <a:spAutoFit/>
          </a:bodyPr>
          <a:lstStyle/>
          <a:p>
            <a:r>
              <a:rPr lang="en-US" altLang="zh-CN" b="1" dirty="0" err="1" smtClean="0"/>
              <a:t>mToolbar</a:t>
            </a:r>
            <a:r>
              <a:rPr lang="en-US" altLang="zh-CN" b="1" dirty="0" smtClean="0"/>
              <a:t> </a:t>
            </a:r>
            <a:r>
              <a:rPr lang="en-US" altLang="zh-CN" dirty="0" smtClean="0"/>
              <a:t>= (Toolbar) </a:t>
            </a:r>
            <a:r>
              <a:rPr lang="en-US" altLang="zh-CN" dirty="0" err="1" smtClean="0"/>
              <a:t>findViewById</a:t>
            </a:r>
            <a:r>
              <a:rPr lang="en-US" altLang="zh-CN" dirty="0" smtClean="0"/>
              <a:t>(</a:t>
            </a:r>
            <a:r>
              <a:rPr lang="en-US" altLang="zh-CN" dirty="0" err="1" smtClean="0"/>
              <a:t>R.id.</a:t>
            </a:r>
            <a:r>
              <a:rPr lang="en-US" altLang="zh-CN" b="1" i="1" dirty="0" err="1" smtClean="0"/>
              <a:t>my_toolbar</a:t>
            </a:r>
            <a:r>
              <a:rPr lang="en-US" altLang="zh-CN" dirty="0" smtClean="0"/>
              <a:t>);</a:t>
            </a:r>
            <a:br>
              <a:rPr lang="en-US" altLang="zh-CN" dirty="0" smtClean="0"/>
            </a:br>
            <a:r>
              <a:rPr lang="en-US" altLang="zh-CN" dirty="0" smtClean="0"/>
              <a:t/>
            </a:r>
            <a:br>
              <a:rPr lang="en-US" altLang="zh-CN" dirty="0" smtClean="0"/>
            </a:br>
            <a:r>
              <a:rPr lang="en-US" altLang="zh-CN" dirty="0" smtClean="0"/>
              <a:t>  </a:t>
            </a:r>
            <a:r>
              <a:rPr lang="en-US" altLang="zh-CN" b="1" dirty="0" err="1" smtClean="0"/>
              <a:t>mToolbar</a:t>
            </a:r>
            <a:r>
              <a:rPr lang="en-US" altLang="zh-CN" dirty="0" err="1" smtClean="0"/>
              <a:t>.setLogo</a:t>
            </a:r>
            <a:r>
              <a:rPr lang="en-US" altLang="zh-CN" dirty="0" smtClean="0"/>
              <a:t>(</a:t>
            </a:r>
            <a:r>
              <a:rPr lang="en-US" altLang="zh-CN" dirty="0" err="1" smtClean="0"/>
              <a:t>R.drawable.</a:t>
            </a:r>
            <a:r>
              <a:rPr lang="en-US" altLang="zh-CN" b="1" i="1" dirty="0" err="1" smtClean="0"/>
              <a:t>mic</a:t>
            </a:r>
            <a:r>
              <a:rPr lang="en-US" altLang="zh-CN" dirty="0" smtClean="0"/>
              <a:t>);</a:t>
            </a:r>
            <a:br>
              <a:rPr lang="en-US" altLang="zh-CN" dirty="0" smtClean="0"/>
            </a:br>
            <a:r>
              <a:rPr lang="en-US" altLang="zh-CN" dirty="0" smtClean="0"/>
              <a:t>  </a:t>
            </a:r>
            <a:r>
              <a:rPr lang="en-US" altLang="zh-CN" b="1" dirty="0" err="1" smtClean="0"/>
              <a:t>mToolbar</a:t>
            </a:r>
            <a:r>
              <a:rPr lang="en-US" altLang="zh-CN" dirty="0" err="1" smtClean="0"/>
              <a:t>.setTitle</a:t>
            </a:r>
            <a:r>
              <a:rPr lang="en-US" altLang="zh-CN" dirty="0" smtClean="0"/>
              <a:t>(</a:t>
            </a:r>
            <a:r>
              <a:rPr lang="en-US" altLang="zh-CN" dirty="0" err="1" smtClean="0"/>
              <a:t>R.string.</a:t>
            </a:r>
            <a:r>
              <a:rPr lang="en-US" altLang="zh-CN" b="1" i="1" dirty="0" err="1" smtClean="0"/>
              <a:t>app_name</a:t>
            </a:r>
            <a:r>
              <a:rPr lang="en-US" altLang="zh-CN" dirty="0" smtClean="0"/>
              <a:t>);</a:t>
            </a:r>
            <a:br>
              <a:rPr lang="en-US" altLang="zh-CN" dirty="0" smtClean="0"/>
            </a:br>
            <a:r>
              <a:rPr lang="en-US" altLang="zh-CN" dirty="0" smtClean="0"/>
              <a:t>  </a:t>
            </a:r>
            <a:r>
              <a:rPr lang="en-US" altLang="zh-CN" b="1" dirty="0" err="1" smtClean="0"/>
              <a:t>mToolbar</a:t>
            </a:r>
            <a:r>
              <a:rPr lang="en-US" altLang="zh-CN" dirty="0" err="1" smtClean="0"/>
              <a:t>.setSubtitle</a:t>
            </a:r>
            <a:r>
              <a:rPr lang="en-US" altLang="zh-CN" dirty="0" smtClean="0"/>
              <a:t>(</a:t>
            </a:r>
            <a:r>
              <a:rPr lang="en-US" altLang="zh-CN" dirty="0" err="1" smtClean="0"/>
              <a:t>R.string.</a:t>
            </a:r>
            <a:r>
              <a:rPr lang="en-US" altLang="zh-CN" b="1" i="1" dirty="0" err="1" smtClean="0"/>
              <a:t>app_name</a:t>
            </a:r>
            <a:r>
              <a:rPr lang="en-US" altLang="zh-CN" dirty="0" smtClean="0"/>
              <a:t>);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i="1" dirty="0" smtClean="0"/>
              <a:t>//  </a:t>
            </a:r>
            <a:r>
              <a:rPr lang="en-US" altLang="zh-CN" i="1" dirty="0" err="1" smtClean="0"/>
              <a:t>mToolbar.setNavigationIcon</a:t>
            </a:r>
            <a:r>
              <a:rPr lang="en-US" altLang="zh-CN" i="1" dirty="0" smtClean="0"/>
              <a:t>(</a:t>
            </a:r>
            <a:r>
              <a:rPr lang="en-US" altLang="zh-CN" i="1" dirty="0" err="1" smtClean="0"/>
              <a:t>R.drawable.mic</a:t>
            </a:r>
            <a:r>
              <a:rPr lang="en-US" altLang="zh-CN" i="1" dirty="0" smtClean="0"/>
              <a:t>);</a:t>
            </a:r>
            <a:br>
              <a:rPr lang="en-US" altLang="zh-CN" i="1" dirty="0" smtClean="0"/>
            </a:br>
            <a:r>
              <a:rPr lang="en-US" altLang="zh-CN" i="1" dirty="0" smtClean="0"/>
              <a:t/>
            </a:r>
            <a:br>
              <a:rPr lang="en-US" altLang="zh-CN" i="1" dirty="0" smtClean="0"/>
            </a:br>
            <a:r>
              <a:rPr lang="en-US" altLang="zh-CN" i="1" dirty="0" smtClean="0"/>
              <a:t>  </a:t>
            </a:r>
            <a:r>
              <a:rPr lang="en-US" altLang="zh-CN" dirty="0" err="1" smtClean="0"/>
              <a:t>setSupportActionBar</a:t>
            </a:r>
            <a:r>
              <a:rPr lang="en-US" altLang="zh-CN" dirty="0" smtClean="0"/>
              <a:t>(</a:t>
            </a:r>
            <a:r>
              <a:rPr lang="en-US" altLang="zh-CN" b="1" dirty="0" err="1" smtClean="0"/>
              <a:t>mToolbar</a:t>
            </a:r>
            <a:r>
              <a:rPr lang="en-US" altLang="zh-CN" dirty="0" smtClean="0"/>
              <a:t>);</a:t>
            </a:r>
            <a:r>
              <a:rPr lang="en-US" dirty="0" smtClean="0"/>
              <a:t> </a:t>
            </a:r>
          </a:p>
          <a:p>
            <a:endParaRPr lang="en-US" dirty="0" smtClean="0"/>
          </a:p>
          <a:p>
            <a:r>
              <a:rPr lang="en-US" dirty="0" smtClean="0"/>
              <a:t>T</a:t>
            </a:r>
            <a:r>
              <a:rPr lang="en-US" altLang="zh-CN" dirty="0" smtClean="0"/>
              <a:t>oolbar</a:t>
            </a:r>
            <a:r>
              <a:rPr lang="zh-CN" altLang="en-US" dirty="0" smtClean="0"/>
              <a:t>类似于一个</a:t>
            </a:r>
            <a:r>
              <a:rPr lang="en-US" altLang="zh-CN" dirty="0" smtClean="0"/>
              <a:t>VIEWGROUP</a:t>
            </a:r>
            <a:r>
              <a:rPr lang="zh-CN" altLang="en-US" dirty="0" smtClean="0"/>
              <a:t>，可以放在</a:t>
            </a:r>
            <a:r>
              <a:rPr lang="en-US" altLang="zh-CN" dirty="0" smtClean="0"/>
              <a:t>LAYOUT</a:t>
            </a:r>
            <a:r>
              <a:rPr lang="zh-CN" altLang="en-US" dirty="0" smtClean="0"/>
              <a:t>中的任何地方，但也可以通过</a:t>
            </a:r>
            <a:r>
              <a:rPr lang="en-US" altLang="zh-CN" dirty="0" err="1" smtClean="0"/>
              <a:t>setSupportActionBar</a:t>
            </a:r>
            <a:r>
              <a:rPr lang="en-US" altLang="zh-CN" dirty="0" smtClean="0"/>
              <a:t>(</a:t>
            </a:r>
            <a:r>
              <a:rPr lang="en-US" altLang="zh-CN" b="1" dirty="0" err="1" smtClean="0"/>
              <a:t>mToolbar</a:t>
            </a:r>
            <a:r>
              <a:rPr lang="en-US" altLang="zh-CN" dirty="0" smtClean="0"/>
              <a:t>); </a:t>
            </a:r>
            <a:r>
              <a:rPr lang="zh-CN" altLang="en-US" dirty="0" smtClean="0"/>
              <a:t>注册成为</a:t>
            </a:r>
            <a:r>
              <a:rPr lang="en-US" altLang="zh-CN" dirty="0" err="1" smtClean="0"/>
              <a:t>Actionbar</a:t>
            </a:r>
            <a:r>
              <a:rPr lang="zh-CN" altLang="en-US" dirty="0" smtClean="0"/>
              <a:t>，从而获得一些</a:t>
            </a:r>
            <a:r>
              <a:rPr lang="en-US" altLang="zh-CN" dirty="0" err="1" smtClean="0"/>
              <a:t>Actionbar</a:t>
            </a:r>
            <a:r>
              <a:rPr lang="zh-CN" altLang="en-US" dirty="0" smtClean="0"/>
              <a:t>特有的属性。比如：</a:t>
            </a:r>
            <a:endParaRPr lang="en-US" altLang="zh-CN" dirty="0" smtClean="0"/>
          </a:p>
          <a:p>
            <a:r>
              <a:rPr lang="en-US" altLang="zh-CN" dirty="0" err="1" smtClean="0"/>
              <a:t>ActionBar</a:t>
            </a:r>
            <a:r>
              <a:rPr lang="en-US" altLang="zh-CN" dirty="0" smtClean="0"/>
              <a:t> </a:t>
            </a:r>
            <a:r>
              <a:rPr lang="en-US" altLang="zh-CN" dirty="0" err="1" smtClean="0"/>
              <a:t>ab</a:t>
            </a:r>
            <a:r>
              <a:rPr lang="en-US" altLang="zh-CN" dirty="0" smtClean="0"/>
              <a:t> = </a:t>
            </a:r>
            <a:r>
              <a:rPr lang="en-US" altLang="zh-CN" dirty="0" err="1" smtClean="0"/>
              <a:t>getSupportActionBar</a:t>
            </a:r>
            <a:r>
              <a:rPr lang="en-US" altLang="zh-CN" dirty="0" smtClean="0"/>
              <a:t>();</a:t>
            </a:r>
            <a:br>
              <a:rPr lang="en-US" altLang="zh-CN" dirty="0" smtClean="0"/>
            </a:br>
            <a:r>
              <a:rPr lang="en-US" altLang="zh-CN" i="1" dirty="0" smtClean="0"/>
              <a:t>// Enable the Up button</a:t>
            </a:r>
            <a:br>
              <a:rPr lang="en-US" altLang="zh-CN" i="1" dirty="0" smtClean="0"/>
            </a:br>
            <a:r>
              <a:rPr lang="en-US" altLang="zh-CN" dirty="0" err="1" smtClean="0"/>
              <a:t>ab.setDisplayHomeAsUpEnabled</a:t>
            </a:r>
            <a:r>
              <a:rPr lang="en-US" altLang="zh-CN" dirty="0" smtClean="0"/>
              <a:t>(</a:t>
            </a:r>
            <a:r>
              <a:rPr lang="en-US" altLang="zh-CN" b="1" dirty="0" smtClean="0"/>
              <a:t>true</a:t>
            </a:r>
            <a:r>
              <a:rPr lang="en-US" altLang="zh-CN" dirty="0" smtClean="0"/>
              <a:t>);</a:t>
            </a:r>
            <a:endParaRPr lang="en-US" dirty="0"/>
          </a:p>
        </p:txBody>
      </p:sp>
      <p:sp>
        <p:nvSpPr>
          <p:cNvPr id="5" name="标题 1"/>
          <p:cNvSpPr txBox="1">
            <a:spLocks/>
          </p:cNvSpPr>
          <p:nvPr/>
        </p:nvSpPr>
        <p:spPr>
          <a:xfrm>
            <a:off x="914400" y="274638"/>
            <a:ext cx="7772400" cy="114300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0" normalizeH="0" baseline="0" noProof="0" dirty="0" smtClean="0">
                <a:ln>
                  <a:noFill/>
                </a:ln>
                <a:solidFill>
                  <a:schemeClr val="tx2"/>
                </a:solidFill>
                <a:effectLst/>
                <a:uLnTx/>
                <a:uFillTx/>
                <a:latin typeface="+mj-lt"/>
                <a:ea typeface="+mj-ea"/>
                <a:cs typeface="+mj-cs"/>
              </a:rPr>
              <a:t>操控</a:t>
            </a:r>
            <a:r>
              <a:rPr kumimoji="0" lang="en-US" altLang="zh-CN" sz="4000" b="0" i="0" u="none" strike="noStrike" kern="1200" cap="none" spc="0" normalizeH="0" baseline="0" noProof="0" dirty="0" smtClean="0">
                <a:ln>
                  <a:noFill/>
                </a:ln>
                <a:solidFill>
                  <a:schemeClr val="tx2"/>
                </a:solidFill>
                <a:effectLst/>
                <a:uLnTx/>
                <a:uFillTx/>
                <a:latin typeface="+mj-lt"/>
                <a:ea typeface="+mj-ea"/>
                <a:cs typeface="+mj-cs"/>
              </a:rPr>
              <a:t>Toolbar</a:t>
            </a:r>
            <a:endParaRPr kumimoji="0" lang="zh-CN" altLang="en-US" sz="4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Action</a:t>
            </a:r>
            <a:r>
              <a:rPr lang="zh-CN" altLang="en-US" dirty="0" smtClean="0"/>
              <a:t> </a:t>
            </a:r>
            <a:r>
              <a:rPr lang="en-US" altLang="zh-CN" dirty="0" smtClean="0"/>
              <a:t>bar</a:t>
            </a:r>
            <a:r>
              <a:rPr lang="zh-CN" altLang="en-US" dirty="0" smtClean="0"/>
              <a:t>对象</a:t>
            </a:r>
            <a:endParaRPr lang="zh-CN" altLang="en-US" dirty="0"/>
          </a:p>
        </p:txBody>
      </p:sp>
      <p:sp>
        <p:nvSpPr>
          <p:cNvPr id="3" name="内容占位符 2"/>
          <p:cNvSpPr>
            <a:spLocks noGrp="1"/>
          </p:cNvSpPr>
          <p:nvPr>
            <p:ph sz="quarter" idx="1"/>
          </p:nvPr>
        </p:nvSpPr>
        <p:spPr/>
        <p:txBody>
          <a:bodyPr>
            <a:normAutofit/>
          </a:bodyPr>
          <a:lstStyle/>
          <a:p>
            <a:r>
              <a:rPr lang="en-US" altLang="zh-CN" dirty="0" smtClean="0">
                <a:hlinkClick r:id="rId2"/>
              </a:rPr>
              <a:t>Action</a:t>
            </a:r>
            <a:r>
              <a:rPr lang="zh-CN" altLang="en-US" dirty="0" smtClean="0">
                <a:hlinkClick r:id="rId2"/>
              </a:rPr>
              <a:t> </a:t>
            </a:r>
            <a:r>
              <a:rPr lang="en-US" altLang="zh-CN" dirty="0" smtClean="0">
                <a:hlinkClick r:id="rId2"/>
              </a:rPr>
              <a:t>bar </a:t>
            </a:r>
            <a:r>
              <a:rPr lang="zh-CN" altLang="en-US" dirty="0" smtClean="0">
                <a:hlinkClick r:id="rId2"/>
              </a:rPr>
              <a:t>对象获取和显示隐藏</a:t>
            </a:r>
            <a:endParaRPr lang="en-US" dirty="0" smtClean="0">
              <a:hlinkClick r:id="rId2"/>
            </a:endParaRPr>
          </a:p>
          <a:p>
            <a:pPr marL="274320" lvl="1" indent="0" fontAlgn="base">
              <a:spcBef>
                <a:spcPct val="0"/>
              </a:spcBef>
              <a:spcAft>
                <a:spcPct val="0"/>
              </a:spcAft>
              <a:buClrTx/>
              <a:buSzTx/>
              <a:buNone/>
            </a:pPr>
            <a:r>
              <a:rPr lang="en-US" altLang="zh-CN" dirty="0" err="1" smtClean="0">
                <a:latin typeface="Arial Unicode MS" pitchFamily="34" charset="-122"/>
                <a:ea typeface="宋体" pitchFamily="2" charset="-122"/>
                <a:cs typeface="宋体" pitchFamily="2" charset="-122"/>
              </a:rPr>
              <a:t>ActionBar</a:t>
            </a:r>
            <a:r>
              <a:rPr lang="en-US" altLang="zh-CN" dirty="0" smtClean="0">
                <a:latin typeface="Arial Unicode MS" pitchFamily="34" charset="-122"/>
                <a:ea typeface="宋体" pitchFamily="2" charset="-122"/>
                <a:cs typeface="宋体" pitchFamily="2" charset="-122"/>
              </a:rPr>
              <a:t> </a:t>
            </a:r>
            <a:r>
              <a:rPr lang="en-US" altLang="zh-CN" dirty="0" err="1" smtClean="0">
                <a:latin typeface="Arial Unicode MS" pitchFamily="34" charset="-122"/>
                <a:ea typeface="宋体" pitchFamily="2" charset="-122"/>
                <a:cs typeface="宋体" pitchFamily="2" charset="-122"/>
              </a:rPr>
              <a:t>actionBar</a:t>
            </a:r>
            <a:r>
              <a:rPr lang="en-US" altLang="zh-CN" dirty="0" smtClean="0">
                <a:latin typeface="Arial Unicode MS" pitchFamily="34" charset="-122"/>
                <a:ea typeface="宋体" pitchFamily="2" charset="-122"/>
                <a:cs typeface="宋体" pitchFamily="2" charset="-122"/>
              </a:rPr>
              <a:t> = </a:t>
            </a:r>
            <a:r>
              <a:rPr lang="en-US" altLang="zh-CN" dirty="0" err="1" smtClean="0">
                <a:solidFill>
                  <a:srgbClr val="0000FF"/>
                </a:solidFill>
                <a:latin typeface="Arial Unicode MS" pitchFamily="34" charset="-122"/>
                <a:ea typeface="宋体" pitchFamily="2" charset="-122"/>
                <a:cs typeface="宋体" pitchFamily="2" charset="-122"/>
                <a:hlinkClick r:id="rId3"/>
              </a:rPr>
              <a:t>getSupportActionBar</a:t>
            </a:r>
            <a:r>
              <a:rPr lang="en-US" altLang="zh-CN" dirty="0" smtClean="0">
                <a:solidFill>
                  <a:srgbClr val="0000FF"/>
                </a:solidFill>
                <a:latin typeface="Arial Unicode MS" pitchFamily="34" charset="-122"/>
                <a:ea typeface="宋体" pitchFamily="2" charset="-122"/>
                <a:cs typeface="宋体" pitchFamily="2" charset="-122"/>
                <a:hlinkClick r:id="rId3"/>
              </a:rPr>
              <a:t>()</a:t>
            </a:r>
            <a:r>
              <a:rPr lang="en-US" altLang="zh-CN" dirty="0" smtClean="0">
                <a:latin typeface="Arial Unicode MS" pitchFamily="34" charset="-122"/>
                <a:ea typeface="宋体" pitchFamily="2" charset="-122"/>
                <a:cs typeface="宋体" pitchFamily="2" charset="-122"/>
              </a:rPr>
              <a:t>;</a:t>
            </a:r>
            <a:r>
              <a:rPr lang="en-US" altLang="zh-CN" dirty="0" err="1" smtClean="0">
                <a:latin typeface="Arial Unicode MS" pitchFamily="34" charset="-122"/>
                <a:ea typeface="宋体" pitchFamily="2" charset="-122"/>
                <a:cs typeface="宋体" pitchFamily="2" charset="-122"/>
              </a:rPr>
              <a:t>ActionBar</a:t>
            </a:r>
            <a:r>
              <a:rPr lang="en-US" altLang="zh-CN" dirty="0" smtClean="0">
                <a:latin typeface="Arial Unicode MS" pitchFamily="34" charset="-122"/>
                <a:ea typeface="宋体" pitchFamily="2" charset="-122"/>
                <a:cs typeface="宋体" pitchFamily="2" charset="-122"/>
              </a:rPr>
              <a:t> </a:t>
            </a:r>
            <a:r>
              <a:rPr lang="en-US" altLang="zh-CN" dirty="0" err="1" smtClean="0">
                <a:latin typeface="Arial Unicode MS" pitchFamily="34" charset="-122"/>
                <a:ea typeface="宋体" pitchFamily="2" charset="-122"/>
                <a:cs typeface="宋体" pitchFamily="2" charset="-122"/>
              </a:rPr>
              <a:t>actionBar</a:t>
            </a:r>
            <a:r>
              <a:rPr lang="en-US" altLang="zh-CN" dirty="0" smtClean="0">
                <a:latin typeface="Arial Unicode MS" pitchFamily="34" charset="-122"/>
                <a:ea typeface="宋体" pitchFamily="2" charset="-122"/>
                <a:cs typeface="宋体" pitchFamily="2" charset="-122"/>
              </a:rPr>
              <a:t> = </a:t>
            </a:r>
            <a:r>
              <a:rPr lang="en-US" altLang="zh-CN" dirty="0" err="1" smtClean="0">
                <a:solidFill>
                  <a:srgbClr val="0000FF"/>
                </a:solidFill>
                <a:latin typeface="Arial Unicode MS" pitchFamily="34" charset="-122"/>
                <a:ea typeface="宋体" pitchFamily="2" charset="-122"/>
                <a:cs typeface="宋体" pitchFamily="2" charset="-122"/>
                <a:hlinkClick r:id="rId3"/>
              </a:rPr>
              <a:t>getActionBar</a:t>
            </a:r>
            <a:r>
              <a:rPr lang="en-US" altLang="zh-CN" dirty="0" smtClean="0">
                <a:solidFill>
                  <a:srgbClr val="0000FF"/>
                </a:solidFill>
                <a:latin typeface="Arial Unicode MS" pitchFamily="34" charset="-122"/>
                <a:ea typeface="宋体" pitchFamily="2" charset="-122"/>
                <a:cs typeface="宋体" pitchFamily="2" charset="-122"/>
                <a:hlinkClick r:id="rId3"/>
              </a:rPr>
              <a:t>()</a:t>
            </a:r>
            <a:r>
              <a:rPr lang="en-US" altLang="zh-CN" dirty="0" smtClean="0">
                <a:latin typeface="Arial Unicode MS" pitchFamily="34" charset="-122"/>
                <a:ea typeface="宋体" pitchFamily="2" charset="-122"/>
                <a:cs typeface="宋体" pitchFamily="2" charset="-122"/>
              </a:rPr>
              <a:t>;//API11</a:t>
            </a:r>
            <a:r>
              <a:rPr lang="zh-CN" altLang="en-US" dirty="0" smtClean="0">
                <a:latin typeface="Arial Unicode MS" pitchFamily="34" charset="-122"/>
                <a:ea typeface="宋体" pitchFamily="2" charset="-122"/>
                <a:cs typeface="宋体" pitchFamily="2" charset="-122"/>
              </a:rPr>
              <a:t>以上</a:t>
            </a:r>
            <a:br>
              <a:rPr lang="zh-CN" altLang="en-US" dirty="0" smtClean="0">
                <a:latin typeface="Arial Unicode MS" pitchFamily="34" charset="-122"/>
                <a:ea typeface="宋体" pitchFamily="2" charset="-122"/>
                <a:cs typeface="宋体" pitchFamily="2" charset="-122"/>
              </a:rPr>
            </a:br>
            <a:r>
              <a:rPr lang="en-US" altLang="zh-CN" dirty="0" err="1" smtClean="0">
                <a:latin typeface="Arial Unicode MS" pitchFamily="34" charset="-122"/>
                <a:ea typeface="宋体" pitchFamily="2" charset="-122"/>
                <a:cs typeface="宋体" pitchFamily="2" charset="-122"/>
              </a:rPr>
              <a:t>actionBar.hide</a:t>
            </a:r>
            <a:r>
              <a:rPr lang="en-US" altLang="zh-CN" dirty="0" smtClean="0">
                <a:latin typeface="Arial Unicode MS" pitchFamily="34" charset="-122"/>
                <a:ea typeface="宋体" pitchFamily="2" charset="-122"/>
                <a:cs typeface="宋体" pitchFamily="2" charset="-122"/>
              </a:rPr>
              <a:t>();</a:t>
            </a:r>
            <a:r>
              <a:rPr lang="en-US" altLang="zh-CN" dirty="0" smtClean="0">
                <a:latin typeface="Arial" pitchFamily="34" charset="0"/>
                <a:ea typeface="宋体" pitchFamily="2" charset="-122"/>
                <a:cs typeface="宋体" pitchFamily="2" charset="-122"/>
              </a:rPr>
              <a:t> </a:t>
            </a:r>
          </a:p>
          <a:p>
            <a:pPr marL="274320" lvl="1" indent="0" eaLnBrk="0" fontAlgn="base" hangingPunct="0">
              <a:spcBef>
                <a:spcPct val="0"/>
              </a:spcBef>
              <a:spcAft>
                <a:spcPct val="0"/>
              </a:spcAft>
              <a:buClrTx/>
              <a:buSzTx/>
              <a:buNone/>
            </a:pPr>
            <a:r>
              <a:rPr lang="zh-CN" altLang="en-US" dirty="0" smtClean="0">
                <a:latin typeface="Calibri" pitchFamily="34" charset="0"/>
                <a:ea typeface="宋体" pitchFamily="2" charset="-122"/>
                <a:cs typeface="Calibri" pitchFamily="34" charset="0"/>
              </a:rPr>
              <a:t>／／</a:t>
            </a:r>
            <a:r>
              <a:rPr lang="en-US" altLang="zh-CN" dirty="0" err="1" smtClean="0">
                <a:latin typeface="Calibri" pitchFamily="34" charset="0"/>
                <a:ea typeface="宋体" pitchFamily="2" charset="-122"/>
                <a:cs typeface="Calibri" pitchFamily="34" charset="0"/>
              </a:rPr>
              <a:t>actionBar.show</a:t>
            </a:r>
            <a:r>
              <a:rPr lang="en-US" altLang="zh-CN" dirty="0" smtClean="0">
                <a:latin typeface="Calibri" pitchFamily="34" charset="0"/>
                <a:ea typeface="宋体" pitchFamily="2" charset="-122"/>
                <a:cs typeface="Calibri" pitchFamily="34" charset="0"/>
              </a:rPr>
              <a:t>();</a:t>
            </a:r>
            <a:endParaRPr lang="en-US" altLang="zh-CN" dirty="0" smtClean="0">
              <a:latin typeface="Arial" pitchFamily="34" charset="0"/>
              <a:ea typeface="宋体" pitchFamily="2" charset="-122"/>
              <a:cs typeface="宋体" pitchFamily="2" charset="-122"/>
            </a:endParaRPr>
          </a:p>
          <a:p>
            <a:endParaRPr lang="en-US" dirty="0" smtClean="0">
              <a:hlinkClick r:id="rId2"/>
            </a:endParaRPr>
          </a:p>
          <a:p>
            <a:r>
              <a:rPr lang="en-US" dirty="0" smtClean="0">
                <a:hlinkClick r:id="rId2"/>
              </a:rPr>
              <a:t>Action bar </a:t>
            </a:r>
            <a:r>
              <a:rPr lang="en-US" altLang="zh-CN" dirty="0" smtClean="0">
                <a:hlinkClick r:id="rId2"/>
              </a:rPr>
              <a:t>ICON</a:t>
            </a:r>
            <a:r>
              <a:rPr lang="zh-CN" altLang="en-US" dirty="0" smtClean="0">
                <a:hlinkClick r:id="rId2"/>
              </a:rPr>
              <a:t>开关 </a:t>
            </a:r>
            <a:endParaRPr lang="en-US" altLang="zh-CN" dirty="0" smtClean="0">
              <a:hlinkClick r:id="rId2"/>
            </a:endParaRPr>
          </a:p>
          <a:p>
            <a:pPr lvl="1"/>
            <a:r>
              <a:rPr lang="en-US" dirty="0" err="1" smtClean="0">
                <a:hlinkClick r:id="rId2"/>
              </a:rPr>
              <a:t>setDisplayShowHomeEnabled</a:t>
            </a:r>
            <a:r>
              <a:rPr lang="en-US" dirty="0" smtClean="0">
                <a:hlinkClick r:id="rId2"/>
              </a:rPr>
              <a:t>(false)</a:t>
            </a:r>
            <a:endParaRPr lang="en-US" dirty="0" smtClean="0"/>
          </a:p>
          <a:p>
            <a:r>
              <a:rPr lang="en-US" altLang="zh-CN" dirty="0" smtClean="0"/>
              <a:t>Action</a:t>
            </a:r>
            <a:r>
              <a:rPr lang="zh-CN" altLang="en-US" dirty="0" smtClean="0"/>
              <a:t> </a:t>
            </a:r>
            <a:r>
              <a:rPr lang="en-US" altLang="zh-CN" dirty="0" smtClean="0"/>
              <a:t>bar</a:t>
            </a:r>
            <a:r>
              <a:rPr lang="zh-CN" altLang="en-US" dirty="0" smtClean="0"/>
              <a:t> </a:t>
            </a:r>
            <a:r>
              <a:rPr lang="en-US" altLang="zh-CN" dirty="0" err="1" smtClean="0"/>
              <a:t>TITLEkaiguan</a:t>
            </a:r>
            <a:endParaRPr lang="en-US" dirty="0" smtClean="0"/>
          </a:p>
          <a:p>
            <a:pPr lvl="1"/>
            <a:r>
              <a:rPr lang="en-US" dirty="0" smtClean="0"/>
              <a:t> </a:t>
            </a:r>
            <a:r>
              <a:rPr lang="en-US" dirty="0" err="1" smtClean="0">
                <a:hlinkClick r:id="rId2"/>
              </a:rPr>
              <a:t>setDisplayShowTitleEnabled</a:t>
            </a:r>
            <a:r>
              <a:rPr lang="en-US" dirty="0" smtClean="0">
                <a:hlinkClick r:id="rId2"/>
              </a:rPr>
              <a:t>(false)</a:t>
            </a:r>
            <a:r>
              <a:rPr lang="en-US" dirty="0" smtClean="0"/>
              <a:t>.</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增加</a:t>
            </a:r>
            <a:r>
              <a:rPr lang="en-US" altLang="zh-CN" dirty="0" smtClean="0"/>
              <a:t>Action Item</a:t>
            </a:r>
            <a:endParaRPr lang="zh-CN" altLang="en-US" dirty="0"/>
          </a:p>
        </p:txBody>
      </p:sp>
      <p:sp>
        <p:nvSpPr>
          <p:cNvPr id="3" name="内容占位符 2"/>
          <p:cNvSpPr>
            <a:spLocks noGrp="1"/>
          </p:cNvSpPr>
          <p:nvPr>
            <p:ph sz="quarter" idx="1"/>
          </p:nvPr>
        </p:nvSpPr>
        <p:spPr/>
        <p:txBody>
          <a:bodyPr>
            <a:normAutofit/>
          </a:bodyPr>
          <a:lstStyle/>
          <a:p>
            <a:r>
              <a:rPr lang="zh-CN" altLang="en-US" dirty="0" smtClean="0"/>
              <a:t>添加</a:t>
            </a:r>
            <a:r>
              <a:rPr lang="en-US" altLang="zh-CN" dirty="0" smtClean="0"/>
              <a:t>Action Item</a:t>
            </a:r>
          </a:p>
          <a:p>
            <a:pPr lvl="1"/>
            <a:r>
              <a:rPr lang="pt-BR" dirty="0" smtClean="0"/>
              <a:t>&lt;menu xmlns:android="http://schemas.android.com/apk/res/android" &gt;</a:t>
            </a:r>
            <a:br>
              <a:rPr lang="pt-BR" dirty="0" smtClean="0"/>
            </a:br>
            <a:r>
              <a:rPr lang="pt-BR" dirty="0" smtClean="0"/>
              <a:t>    &lt;item android:id="@+id/action_search"</a:t>
            </a:r>
            <a:br>
              <a:rPr lang="pt-BR" dirty="0" smtClean="0"/>
            </a:br>
            <a:r>
              <a:rPr lang="pt-BR" dirty="0" smtClean="0"/>
              <a:t>          android:icon="@drawable/ic_action_search"</a:t>
            </a:r>
            <a:br>
              <a:rPr lang="pt-BR" dirty="0" smtClean="0"/>
            </a:br>
            <a:r>
              <a:rPr lang="pt-BR" dirty="0" smtClean="0"/>
              <a:t>          android:title="@string/action_search"/&gt;</a:t>
            </a:r>
            <a:br>
              <a:rPr lang="pt-BR" dirty="0" smtClean="0"/>
            </a:br>
            <a:r>
              <a:rPr lang="pt-BR" dirty="0" smtClean="0"/>
              <a:t>    &lt;item android:id="@+id/action_compose"</a:t>
            </a:r>
            <a:br>
              <a:rPr lang="pt-BR" dirty="0" smtClean="0"/>
            </a:br>
            <a:r>
              <a:rPr lang="pt-BR" dirty="0" smtClean="0"/>
              <a:t>          android:icon="@drawable/ic_action_compose"</a:t>
            </a:r>
            <a:br>
              <a:rPr lang="pt-BR" dirty="0" smtClean="0"/>
            </a:br>
            <a:r>
              <a:rPr lang="pt-BR" dirty="0" smtClean="0"/>
              <a:t>          android:title="@string/action_compose" /&gt;</a:t>
            </a:r>
            <a:br>
              <a:rPr lang="pt-BR" dirty="0" smtClean="0"/>
            </a:br>
            <a:r>
              <a:rPr lang="pt-BR" dirty="0" smtClean="0"/>
              <a:t>&lt;/menu&gt;</a:t>
            </a:r>
            <a:endParaRPr lang="en-US" altLang="zh-CN" b="1" dirty="0" smtClean="0"/>
          </a:p>
          <a:p>
            <a:endParaRPr lang="en-US" altLang="zh-CN" dirty="0" smtClean="0"/>
          </a:p>
          <a:p>
            <a:endParaRPr lang="en-US" altLang="zh-CN" dirty="0" smtClean="0"/>
          </a:p>
          <a:p>
            <a:endParaRPr lang="en-US" altLang="zh-CN" dirty="0" smtClean="0"/>
          </a:p>
          <a:p>
            <a:endParaRPr lang="en-US" altLang="zh-CN" dirty="0" smtClean="0"/>
          </a:p>
        </p:txBody>
      </p:sp>
      <p:sp>
        <p:nvSpPr>
          <p:cNvPr id="5" name="Rectangle 2"/>
          <p:cNvSpPr>
            <a:spLocks noChangeArrowheads="1"/>
          </p:cNvSpPr>
          <p:nvPr/>
        </p:nvSpPr>
        <p:spPr bwMode="auto">
          <a:xfrm>
            <a:off x="251520" y="5445224"/>
            <a:ext cx="91440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646464"/>
                </a:solidFill>
                <a:effectLst/>
                <a:latin typeface="Consolas" pitchFamily="49" charset="0"/>
                <a:ea typeface="宋体" pitchFamily="2" charset="-122"/>
                <a:cs typeface="Consolas" pitchFamily="49" charset="0"/>
              </a:rPr>
              <a:t>@Override</a:t>
            </a:r>
            <a:endParaRPr kumimoji="0" lang="en-US" altLang="zh-CN"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	</a:t>
            </a:r>
            <a:r>
              <a:rPr kumimoji="0" lang="en-US" altLang="zh-CN" sz="1200" b="1" i="0" u="none" strike="noStrike" cap="none" normalizeH="0" baseline="0" dirty="0" smtClean="0">
                <a:ln>
                  <a:noFill/>
                </a:ln>
                <a:solidFill>
                  <a:srgbClr val="7F0055"/>
                </a:solidFill>
                <a:effectLst/>
                <a:latin typeface="Consolas" pitchFamily="49" charset="0"/>
                <a:ea typeface="宋体" pitchFamily="2" charset="-122"/>
                <a:cs typeface="Consolas" pitchFamily="49" charset="0"/>
              </a:rPr>
              <a:t>public</a:t>
            </a:r>
            <a:r>
              <a:rPr kumimoji="0" lang="en-US" altLang="zh-CN" sz="12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 </a:t>
            </a:r>
            <a:r>
              <a:rPr kumimoji="0" lang="en-US" altLang="zh-CN" sz="1200" b="1" i="0" u="none" strike="noStrike" cap="none" normalizeH="0" baseline="0" dirty="0" err="1" smtClean="0">
                <a:ln>
                  <a:noFill/>
                </a:ln>
                <a:solidFill>
                  <a:srgbClr val="7F0055"/>
                </a:solidFill>
                <a:effectLst/>
                <a:latin typeface="Consolas" pitchFamily="49" charset="0"/>
                <a:ea typeface="宋体" pitchFamily="2" charset="-122"/>
                <a:cs typeface="Consolas" pitchFamily="49" charset="0"/>
              </a:rPr>
              <a:t>boolean</a:t>
            </a:r>
            <a:r>
              <a:rPr kumimoji="0" lang="en-US" altLang="zh-CN" sz="12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 </a:t>
            </a:r>
            <a:r>
              <a:rPr kumimoji="0" lang="en-US" altLang="zh-CN" sz="1200" b="0" i="0" u="none" strike="noStrike" cap="none" normalizeH="0" baseline="0" dirty="0" err="1" smtClean="0">
                <a:ln>
                  <a:noFill/>
                </a:ln>
                <a:solidFill>
                  <a:srgbClr val="000000"/>
                </a:solidFill>
                <a:effectLst/>
                <a:latin typeface="Consolas" pitchFamily="49" charset="0"/>
                <a:ea typeface="宋体" pitchFamily="2" charset="-122"/>
                <a:cs typeface="Consolas" pitchFamily="49" charset="0"/>
              </a:rPr>
              <a:t>onCreateOptionsMenu</a:t>
            </a:r>
            <a:r>
              <a:rPr kumimoji="0" lang="en-US" altLang="zh-CN" sz="12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(Menu </a:t>
            </a:r>
            <a:r>
              <a:rPr kumimoji="0" lang="en-US" altLang="zh-CN" sz="1200" b="0" i="0" u="none" strike="noStrike" cap="none" normalizeH="0" baseline="0" dirty="0" err="1" smtClean="0">
                <a:ln>
                  <a:noFill/>
                </a:ln>
                <a:solidFill>
                  <a:srgbClr val="000000"/>
                </a:solidFill>
                <a:effectLst/>
                <a:latin typeface="Consolas" pitchFamily="49" charset="0"/>
                <a:ea typeface="宋体" pitchFamily="2" charset="-122"/>
                <a:cs typeface="Consolas" pitchFamily="49" charset="0"/>
              </a:rPr>
              <a:t>menu</a:t>
            </a:r>
            <a:r>
              <a:rPr kumimoji="0" lang="en-US" altLang="zh-CN" sz="12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 {</a:t>
            </a:r>
            <a:endParaRPr kumimoji="0" lang="en-US" altLang="zh-CN"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		</a:t>
            </a:r>
            <a:r>
              <a:rPr kumimoji="0" lang="en-US" altLang="zh-CN" sz="1200" b="0" i="0" u="none" strike="noStrike" cap="none" normalizeH="0" baseline="0" dirty="0" smtClean="0">
                <a:ln>
                  <a:noFill/>
                </a:ln>
                <a:solidFill>
                  <a:srgbClr val="3F7F5F"/>
                </a:solidFill>
                <a:effectLst/>
                <a:latin typeface="Consolas" pitchFamily="49" charset="0"/>
                <a:ea typeface="宋体" pitchFamily="2" charset="-122"/>
                <a:cs typeface="Consolas" pitchFamily="49" charset="0"/>
              </a:rPr>
              <a:t>// Inflate the menu; this adds items to the action bar if it is present.</a:t>
            </a:r>
            <a:endParaRPr kumimoji="0" lang="en-US" altLang="zh-CN"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		</a:t>
            </a:r>
            <a:r>
              <a:rPr kumimoji="0" lang="en-US" altLang="zh-CN" sz="1200" b="0" i="0" u="none" strike="noStrike" cap="none" normalizeH="0" baseline="0" dirty="0" err="1" smtClean="0">
                <a:ln>
                  <a:noFill/>
                </a:ln>
                <a:solidFill>
                  <a:srgbClr val="000000"/>
                </a:solidFill>
                <a:effectLst/>
                <a:latin typeface="Consolas" pitchFamily="49" charset="0"/>
                <a:ea typeface="宋体" pitchFamily="2" charset="-122"/>
                <a:cs typeface="Consolas" pitchFamily="49" charset="0"/>
              </a:rPr>
              <a:t>getMenuInflater</a:t>
            </a:r>
            <a:r>
              <a:rPr kumimoji="0" lang="en-US" altLang="zh-CN" sz="12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().inflate(</a:t>
            </a:r>
            <a:r>
              <a:rPr kumimoji="0" lang="en-US" altLang="zh-CN" sz="1200" b="0" i="0" u="none" strike="noStrike" cap="none" normalizeH="0" baseline="0" dirty="0" err="1" smtClean="0">
                <a:ln>
                  <a:noFill/>
                </a:ln>
                <a:solidFill>
                  <a:srgbClr val="000000"/>
                </a:solidFill>
                <a:effectLst/>
                <a:latin typeface="Consolas" pitchFamily="49" charset="0"/>
                <a:ea typeface="宋体" pitchFamily="2" charset="-122"/>
                <a:cs typeface="Consolas" pitchFamily="49" charset="0"/>
              </a:rPr>
              <a:t>R.menu.</a:t>
            </a:r>
            <a:r>
              <a:rPr kumimoji="0" lang="en-US" altLang="zh-CN" sz="1200" b="0" i="1" u="none" strike="noStrike" cap="none" normalizeH="0" baseline="0" dirty="0" err="1" smtClean="0">
                <a:ln>
                  <a:noFill/>
                </a:ln>
                <a:solidFill>
                  <a:srgbClr val="0000C0"/>
                </a:solidFill>
                <a:effectLst/>
                <a:latin typeface="Consolas" pitchFamily="49" charset="0"/>
                <a:ea typeface="宋体" pitchFamily="2" charset="-122"/>
                <a:cs typeface="Consolas" pitchFamily="49" charset="0"/>
              </a:rPr>
              <a:t>main</a:t>
            </a:r>
            <a:r>
              <a:rPr kumimoji="0" lang="en-US" altLang="zh-CN" sz="12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 menu);</a:t>
            </a:r>
            <a:endParaRPr kumimoji="0" lang="en-US" altLang="zh-CN"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		</a:t>
            </a:r>
            <a:r>
              <a:rPr kumimoji="0" lang="en-US" altLang="zh-CN" sz="1200" b="1" i="0" u="none" strike="noStrike" cap="none" normalizeH="0" baseline="0" dirty="0" smtClean="0">
                <a:ln>
                  <a:noFill/>
                </a:ln>
                <a:solidFill>
                  <a:srgbClr val="7F0055"/>
                </a:solidFill>
                <a:effectLst/>
                <a:latin typeface="Consolas" pitchFamily="49" charset="0"/>
                <a:ea typeface="宋体" pitchFamily="2" charset="-122"/>
                <a:cs typeface="Consolas" pitchFamily="49" charset="0"/>
              </a:rPr>
              <a:t>return</a:t>
            </a:r>
            <a:r>
              <a:rPr kumimoji="0" lang="en-US" altLang="zh-CN" sz="12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 </a:t>
            </a:r>
            <a:r>
              <a:rPr kumimoji="0" lang="en-US" altLang="zh-CN" sz="1200" b="1" i="0" u="none" strike="noStrike" cap="none" normalizeH="0" baseline="0" dirty="0" smtClean="0">
                <a:ln>
                  <a:noFill/>
                </a:ln>
                <a:solidFill>
                  <a:srgbClr val="7F0055"/>
                </a:solidFill>
                <a:effectLst/>
                <a:latin typeface="Consolas" pitchFamily="49" charset="0"/>
                <a:ea typeface="宋体" pitchFamily="2" charset="-122"/>
                <a:cs typeface="Consolas" pitchFamily="49" charset="0"/>
              </a:rPr>
              <a:t>true</a:t>
            </a:r>
            <a:r>
              <a:rPr kumimoji="0" lang="en-US" altLang="zh-CN" sz="12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a:t>
            </a:r>
            <a:endParaRPr kumimoji="0" lang="en-US" altLang="zh-CN"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Consolas" pitchFamily="49" charset="0"/>
                <a:ea typeface="宋体" pitchFamily="2" charset="-122"/>
                <a:cs typeface="Consolas" pitchFamily="49" charset="0"/>
              </a:rPr>
              <a:t>	}</a:t>
            </a:r>
            <a:endParaRPr kumimoji="0" lang="en-US" altLang="zh-CN"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err="1" smtClean="0"/>
              <a:t>showAsAction</a:t>
            </a:r>
            <a:r>
              <a:rPr lang="zh-CN" altLang="en-US" b="1" dirty="0" smtClean="0"/>
              <a:t>属性</a:t>
            </a:r>
            <a:endParaRPr lang="zh-CN" altLang="en-US" dirty="0"/>
          </a:p>
        </p:txBody>
      </p:sp>
      <p:sp>
        <p:nvSpPr>
          <p:cNvPr id="3" name="内容占位符 2"/>
          <p:cNvSpPr>
            <a:spLocks noGrp="1"/>
          </p:cNvSpPr>
          <p:nvPr>
            <p:ph sz="quarter" idx="1"/>
          </p:nvPr>
        </p:nvSpPr>
        <p:spPr/>
        <p:txBody>
          <a:bodyPr/>
          <a:lstStyle/>
          <a:p>
            <a:r>
              <a:rPr lang="en-US" dirty="0" err="1" smtClean="0"/>
              <a:t>ifRoom|always|never|withText|collapseActionView</a:t>
            </a:r>
            <a:r>
              <a:rPr lang="en-US" dirty="0" smtClean="0"/>
              <a:t> </a:t>
            </a:r>
          </a:p>
          <a:p>
            <a:endParaRPr lang="en-US" dirty="0" smtClean="0"/>
          </a:p>
          <a:p>
            <a:r>
              <a:rPr lang="en-US" dirty="0" smtClean="0"/>
              <a:t> </a:t>
            </a:r>
            <a:r>
              <a:rPr lang="en-US" b="1" dirty="0" err="1" smtClean="0">
                <a:solidFill>
                  <a:srgbClr val="FF0000"/>
                </a:solidFill>
              </a:rPr>
              <a:t>xmlns:yourapp</a:t>
            </a:r>
            <a:r>
              <a:rPr lang="en-US" b="1" dirty="0" smtClean="0">
                <a:solidFill>
                  <a:srgbClr val="FF0000"/>
                </a:solidFill>
              </a:rPr>
              <a:t>="http://schemas.android.com/apk/res-auto</a:t>
            </a:r>
            <a:r>
              <a:rPr lang="en-US" b="1" dirty="0" smtClean="0"/>
              <a:t>"</a:t>
            </a:r>
            <a:r>
              <a:rPr lang="en-US" dirty="0" smtClean="0"/>
              <a:t> &gt;</a:t>
            </a:r>
            <a:br>
              <a:rPr lang="en-US" dirty="0" smtClean="0"/>
            </a:br>
            <a:r>
              <a:rPr lang="en-US" dirty="0" smtClean="0"/>
              <a:t>    &lt;item </a:t>
            </a:r>
            <a:r>
              <a:rPr lang="en-US" dirty="0" err="1" smtClean="0"/>
              <a:t>android:id</a:t>
            </a:r>
            <a:r>
              <a:rPr lang="en-US" dirty="0" smtClean="0"/>
              <a:t>="@+id/</a:t>
            </a:r>
            <a:r>
              <a:rPr lang="en-US" dirty="0" err="1" smtClean="0"/>
              <a:t>action_search</a:t>
            </a:r>
            <a:r>
              <a:rPr lang="en-US" dirty="0" smtClean="0"/>
              <a:t>"</a:t>
            </a:r>
            <a:br>
              <a:rPr lang="en-US" dirty="0" smtClean="0"/>
            </a:br>
            <a:r>
              <a:rPr lang="en-US" dirty="0" smtClean="0"/>
              <a:t>          </a:t>
            </a:r>
            <a:r>
              <a:rPr lang="en-US" dirty="0" err="1" smtClean="0"/>
              <a:t>android:icon</a:t>
            </a:r>
            <a:r>
              <a:rPr lang="en-US" dirty="0" smtClean="0"/>
              <a:t>="@</a:t>
            </a:r>
            <a:r>
              <a:rPr lang="en-US" dirty="0" err="1" smtClean="0"/>
              <a:t>drawable</a:t>
            </a:r>
            <a:r>
              <a:rPr lang="en-US" dirty="0" smtClean="0"/>
              <a:t>/</a:t>
            </a:r>
            <a:r>
              <a:rPr lang="en-US" dirty="0" err="1" smtClean="0"/>
              <a:t>ic_action_search</a:t>
            </a:r>
            <a:r>
              <a:rPr lang="en-US" dirty="0" smtClean="0"/>
              <a:t>"</a:t>
            </a:r>
            <a:br>
              <a:rPr lang="en-US" dirty="0" smtClean="0"/>
            </a:br>
            <a:r>
              <a:rPr lang="en-US" dirty="0" smtClean="0"/>
              <a:t>          </a:t>
            </a:r>
            <a:r>
              <a:rPr lang="en-US" dirty="0" err="1" smtClean="0"/>
              <a:t>android:title</a:t>
            </a:r>
            <a:r>
              <a:rPr lang="en-US" dirty="0" smtClean="0"/>
              <a:t>="@string/</a:t>
            </a:r>
            <a:r>
              <a:rPr lang="en-US" dirty="0" err="1" smtClean="0"/>
              <a:t>action_search</a:t>
            </a:r>
            <a:r>
              <a:rPr lang="en-US" dirty="0" smtClean="0"/>
              <a:t>"</a:t>
            </a:r>
            <a:br>
              <a:rPr lang="en-US" dirty="0" smtClean="0"/>
            </a:br>
            <a:r>
              <a:rPr lang="en-US" dirty="0" smtClean="0"/>
              <a:t>          </a:t>
            </a:r>
            <a:r>
              <a:rPr lang="en-US" b="1" dirty="0" err="1" smtClean="0"/>
              <a:t>yourapp:showAsAction</a:t>
            </a:r>
            <a:r>
              <a:rPr lang="en-US" b="1" dirty="0" smtClean="0"/>
              <a:t>="</a:t>
            </a:r>
            <a:r>
              <a:rPr lang="en-US" b="1" dirty="0" err="1" smtClean="0"/>
              <a:t>ifRoom</a:t>
            </a:r>
            <a:r>
              <a:rPr lang="en-US" b="1" dirty="0" smtClean="0"/>
              <a:t>"</a:t>
            </a:r>
            <a:r>
              <a:rPr lang="en-US" dirty="0" smtClean="0"/>
              <a:t>  /&gt;</a:t>
            </a:r>
            <a:br>
              <a:rPr lang="en-US" dirty="0" smtClean="0"/>
            </a:br>
            <a:endParaRPr lang="zh-CN" altLang="en-US" dirty="0"/>
          </a:p>
        </p:txBody>
      </p:sp>
      <p:pic>
        <p:nvPicPr>
          <p:cNvPr id="29698" name="Picture 2"/>
          <p:cNvPicPr>
            <a:picLocks noChangeAspect="1" noChangeArrowheads="1"/>
          </p:cNvPicPr>
          <p:nvPr/>
        </p:nvPicPr>
        <p:blipFill>
          <a:blip r:embed="rId2" cstate="print"/>
          <a:srcRect/>
          <a:stretch>
            <a:fillRect/>
          </a:stretch>
        </p:blipFill>
        <p:spPr bwMode="auto">
          <a:xfrm>
            <a:off x="1115616" y="5949280"/>
            <a:ext cx="3190875" cy="390525"/>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Action item</a:t>
            </a:r>
            <a:r>
              <a:rPr lang="zh-CN" altLang="en-US" dirty="0" smtClean="0"/>
              <a:t>事件</a:t>
            </a:r>
            <a:endParaRPr lang="zh-CN" altLang="en-US" dirty="0"/>
          </a:p>
        </p:txBody>
      </p:sp>
      <p:sp>
        <p:nvSpPr>
          <p:cNvPr id="3" name="内容占位符 2"/>
          <p:cNvSpPr>
            <a:spLocks noGrp="1"/>
          </p:cNvSpPr>
          <p:nvPr>
            <p:ph sz="quarter" idx="1"/>
          </p:nvPr>
        </p:nvSpPr>
        <p:spPr/>
        <p:txBody>
          <a:bodyPr>
            <a:normAutofit fontScale="92500" lnSpcReduction="20000"/>
          </a:bodyPr>
          <a:lstStyle/>
          <a:p>
            <a:r>
              <a:rPr lang="en-US" dirty="0" smtClean="0"/>
              <a:t>@Override</a:t>
            </a:r>
            <a:br>
              <a:rPr lang="en-US" dirty="0" smtClean="0"/>
            </a:br>
            <a:r>
              <a:rPr lang="en-US" dirty="0" smtClean="0"/>
              <a:t>public </a:t>
            </a:r>
            <a:r>
              <a:rPr lang="en-US" dirty="0" err="1" smtClean="0"/>
              <a:t>boolean</a:t>
            </a:r>
            <a:r>
              <a:rPr lang="en-US" dirty="0" smtClean="0"/>
              <a:t> </a:t>
            </a:r>
            <a:r>
              <a:rPr lang="en-US" dirty="0" err="1" smtClean="0"/>
              <a:t>onOptionsItemSelected</a:t>
            </a:r>
            <a:r>
              <a:rPr lang="en-US" dirty="0" smtClean="0"/>
              <a:t>(</a:t>
            </a:r>
            <a:r>
              <a:rPr lang="en-US" dirty="0" err="1" smtClean="0"/>
              <a:t>MenuItem</a:t>
            </a:r>
            <a:r>
              <a:rPr lang="en-US" dirty="0" smtClean="0"/>
              <a:t> item) {</a:t>
            </a:r>
            <a:br>
              <a:rPr lang="en-US" dirty="0" smtClean="0"/>
            </a:br>
            <a:r>
              <a:rPr lang="en-US" dirty="0" smtClean="0"/>
              <a:t>    // Handle presses on the action bar items</a:t>
            </a:r>
            <a:br>
              <a:rPr lang="en-US" dirty="0" smtClean="0"/>
            </a:br>
            <a:r>
              <a:rPr lang="en-US" dirty="0" smtClean="0"/>
              <a:t>    switch (</a:t>
            </a:r>
            <a:r>
              <a:rPr lang="en-US" dirty="0" err="1" smtClean="0"/>
              <a:t>item.getItemId</a:t>
            </a:r>
            <a:r>
              <a:rPr lang="en-US" dirty="0" smtClean="0"/>
              <a:t>()) {</a:t>
            </a:r>
            <a:br>
              <a:rPr lang="en-US" dirty="0" smtClean="0"/>
            </a:br>
            <a:r>
              <a:rPr lang="en-US" dirty="0" smtClean="0"/>
              <a:t>        case </a:t>
            </a:r>
            <a:r>
              <a:rPr lang="en-US" dirty="0" err="1" smtClean="0"/>
              <a:t>R.id.action_search</a:t>
            </a:r>
            <a:r>
              <a:rPr lang="en-US" dirty="0" smtClean="0"/>
              <a:t>:</a:t>
            </a:r>
            <a:br>
              <a:rPr lang="en-US" dirty="0" smtClean="0"/>
            </a:br>
            <a:r>
              <a:rPr lang="en-US" dirty="0" smtClean="0"/>
              <a:t>            </a:t>
            </a:r>
            <a:r>
              <a:rPr lang="en-US" dirty="0" err="1" smtClean="0"/>
              <a:t>openSearch</a:t>
            </a:r>
            <a:r>
              <a:rPr lang="en-US" dirty="0" smtClean="0"/>
              <a:t>();</a:t>
            </a:r>
            <a:br>
              <a:rPr lang="en-US" dirty="0" smtClean="0"/>
            </a:br>
            <a:r>
              <a:rPr lang="en-US" dirty="0" smtClean="0"/>
              <a:t>            return true;</a:t>
            </a:r>
            <a:br>
              <a:rPr lang="en-US" dirty="0" smtClean="0"/>
            </a:br>
            <a:r>
              <a:rPr lang="en-US" dirty="0" smtClean="0"/>
              <a:t>        case </a:t>
            </a:r>
            <a:r>
              <a:rPr lang="en-US" dirty="0" err="1" smtClean="0"/>
              <a:t>R.id.action_compose</a:t>
            </a:r>
            <a:r>
              <a:rPr lang="en-US" dirty="0" smtClean="0"/>
              <a:t>:</a:t>
            </a:r>
            <a:br>
              <a:rPr lang="en-US" dirty="0" smtClean="0"/>
            </a:br>
            <a:r>
              <a:rPr lang="en-US" dirty="0" smtClean="0"/>
              <a:t>            </a:t>
            </a:r>
            <a:r>
              <a:rPr lang="en-US" dirty="0" err="1" smtClean="0"/>
              <a:t>composeMessage</a:t>
            </a:r>
            <a:r>
              <a:rPr lang="en-US" dirty="0" smtClean="0"/>
              <a:t>();</a:t>
            </a:r>
            <a:br>
              <a:rPr lang="en-US" dirty="0" smtClean="0"/>
            </a:br>
            <a:r>
              <a:rPr lang="en-US" dirty="0" smtClean="0"/>
              <a:t>            return true;</a:t>
            </a:r>
            <a:br>
              <a:rPr lang="en-US" dirty="0" smtClean="0"/>
            </a:br>
            <a:r>
              <a:rPr lang="en-US" dirty="0" smtClean="0"/>
              <a:t>        default:</a:t>
            </a:r>
            <a:br>
              <a:rPr lang="en-US" dirty="0" smtClean="0"/>
            </a:br>
            <a:r>
              <a:rPr lang="en-US" dirty="0" smtClean="0"/>
              <a:t>            return </a:t>
            </a:r>
            <a:r>
              <a:rPr lang="en-US" dirty="0" err="1" smtClean="0"/>
              <a:t>super.onOptionsItemSelected</a:t>
            </a:r>
            <a:r>
              <a:rPr lang="en-US" dirty="0" smtClean="0"/>
              <a:t>(item);</a:t>
            </a:r>
            <a:br>
              <a:rPr lang="en-US" dirty="0" smtClean="0"/>
            </a:br>
            <a:r>
              <a:rPr lang="en-US" dirty="0" smtClean="0"/>
              <a:t>    }</a:t>
            </a:r>
            <a:br>
              <a:rPr lang="en-US" dirty="0" smtClean="0"/>
            </a:br>
            <a:r>
              <a:rPr lang="en-US" dirty="0" smtClean="0"/>
              <a:t>}</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b="1" dirty="0" smtClean="0"/>
              <a:t>Navigating Up with the App Icon</a:t>
            </a:r>
            <a:r>
              <a:rPr lang="en-US" altLang="zh-CN" b="1" dirty="0" smtClean="0"/>
              <a:t>-</a:t>
            </a:r>
            <a:r>
              <a:rPr lang="zh-CN" altLang="en-US" b="1" dirty="0" smtClean="0"/>
              <a:t>导航</a:t>
            </a:r>
            <a:endParaRPr lang="zh-CN" altLang="en-US" dirty="0"/>
          </a:p>
        </p:txBody>
      </p:sp>
      <p:sp>
        <p:nvSpPr>
          <p:cNvPr id="3" name="内容占位符 2"/>
          <p:cNvSpPr>
            <a:spLocks noGrp="1"/>
          </p:cNvSpPr>
          <p:nvPr>
            <p:ph sz="quarter" idx="1"/>
          </p:nvPr>
        </p:nvSpPr>
        <p:spPr/>
        <p:txBody>
          <a:bodyPr>
            <a:normAutofit fontScale="55000" lnSpcReduction="20000"/>
          </a:bodyPr>
          <a:lstStyle/>
          <a:p>
            <a:endParaRPr lang="en-US" dirty="0" smtClean="0"/>
          </a:p>
          <a:p>
            <a:r>
              <a:rPr lang="en-US" dirty="0" smtClean="0"/>
              <a:t>@Override</a:t>
            </a:r>
            <a:br>
              <a:rPr lang="en-US" dirty="0" smtClean="0"/>
            </a:br>
            <a:r>
              <a:rPr lang="en-US" dirty="0" smtClean="0"/>
              <a:t>protected void </a:t>
            </a:r>
            <a:r>
              <a:rPr lang="en-US" dirty="0" err="1" smtClean="0"/>
              <a:t>onCreate</a:t>
            </a:r>
            <a:r>
              <a:rPr lang="en-US" dirty="0" smtClean="0"/>
              <a:t>(Bundle </a:t>
            </a:r>
            <a:r>
              <a:rPr lang="en-US" dirty="0" err="1" smtClean="0"/>
              <a:t>savedInstanceState</a:t>
            </a:r>
            <a:r>
              <a:rPr lang="en-US" dirty="0" smtClean="0"/>
              <a:t>) {</a:t>
            </a:r>
            <a:br>
              <a:rPr lang="en-US" dirty="0" smtClean="0"/>
            </a:br>
            <a:r>
              <a:rPr lang="en-US" dirty="0" smtClean="0"/>
              <a:t>  </a:t>
            </a:r>
            <a:r>
              <a:rPr lang="en-US" altLang="zh-CN" dirty="0" smtClean="0"/>
              <a:t>……</a:t>
            </a:r>
            <a:r>
              <a:rPr lang="en-US" dirty="0" smtClean="0"/>
              <a:t/>
            </a:r>
            <a:br>
              <a:rPr lang="en-US" dirty="0" smtClean="0"/>
            </a:br>
            <a:r>
              <a:rPr lang="en-US" dirty="0" smtClean="0"/>
              <a:t>    </a:t>
            </a:r>
            <a:r>
              <a:rPr lang="en-US" dirty="0" err="1" smtClean="0">
                <a:solidFill>
                  <a:srgbClr val="FF0000"/>
                </a:solidFill>
              </a:rPr>
              <a:t>actionBar.setDisplayHomeAsUpEnabled</a:t>
            </a:r>
            <a:r>
              <a:rPr lang="en-US" dirty="0" smtClean="0">
                <a:solidFill>
                  <a:srgbClr val="FF0000"/>
                </a:solidFill>
              </a:rPr>
              <a:t>(true);</a:t>
            </a:r>
            <a:r>
              <a:rPr lang="en-US" dirty="0" smtClean="0"/>
              <a:t/>
            </a:r>
            <a:br>
              <a:rPr lang="en-US" dirty="0" smtClean="0"/>
            </a:br>
            <a:r>
              <a:rPr lang="en-US" dirty="0" smtClean="0"/>
              <a:t>    ...</a:t>
            </a:r>
            <a:br>
              <a:rPr lang="en-US" dirty="0" smtClean="0"/>
            </a:br>
            <a:r>
              <a:rPr lang="en-US" dirty="0" smtClean="0"/>
              <a:t>}</a:t>
            </a:r>
          </a:p>
          <a:p>
            <a:r>
              <a:rPr lang="en-US" dirty="0" smtClean="0"/>
              <a:t>&lt;!-- The main/home activity (has no parent activity) --&gt;</a:t>
            </a:r>
            <a:br>
              <a:rPr lang="en-US" dirty="0" smtClean="0"/>
            </a:br>
            <a:r>
              <a:rPr lang="en-US" dirty="0" smtClean="0"/>
              <a:t>    &lt;activity</a:t>
            </a:r>
            <a:br>
              <a:rPr lang="en-US" dirty="0" smtClean="0"/>
            </a:br>
            <a:r>
              <a:rPr lang="en-US" dirty="0" smtClean="0"/>
              <a:t>        </a:t>
            </a:r>
            <a:r>
              <a:rPr lang="en-US" dirty="0" err="1" smtClean="0"/>
              <a:t>android:name</a:t>
            </a:r>
            <a:r>
              <a:rPr lang="en-US" dirty="0" smtClean="0"/>
              <a:t>="</a:t>
            </a:r>
            <a:r>
              <a:rPr lang="en-US" dirty="0" err="1" smtClean="0"/>
              <a:t>com.example.myfirstapp.MainActivity</a:t>
            </a:r>
            <a:r>
              <a:rPr lang="en-US" dirty="0" smtClean="0"/>
              <a:t>" ...&gt;</a:t>
            </a:r>
            <a:br>
              <a:rPr lang="en-US" dirty="0" smtClean="0"/>
            </a:br>
            <a:r>
              <a:rPr lang="en-US" dirty="0" smtClean="0"/>
              <a:t>        ...</a:t>
            </a:r>
            <a:br>
              <a:rPr lang="en-US" dirty="0" smtClean="0"/>
            </a:br>
            <a:r>
              <a:rPr lang="en-US" dirty="0" smtClean="0"/>
              <a:t>    &lt;/activity&gt;</a:t>
            </a:r>
            <a:br>
              <a:rPr lang="en-US" dirty="0" smtClean="0"/>
            </a:br>
            <a:r>
              <a:rPr lang="en-US" dirty="0" smtClean="0"/>
              <a:t>    &lt;!-- A child of the main activity --&gt;</a:t>
            </a:r>
            <a:br>
              <a:rPr lang="en-US" dirty="0" smtClean="0"/>
            </a:br>
            <a:r>
              <a:rPr lang="en-US" dirty="0" smtClean="0"/>
              <a:t>    &lt;activity</a:t>
            </a:r>
            <a:br>
              <a:rPr lang="en-US" dirty="0" smtClean="0"/>
            </a:br>
            <a:r>
              <a:rPr lang="en-US" dirty="0" smtClean="0"/>
              <a:t>        </a:t>
            </a:r>
            <a:r>
              <a:rPr lang="en-US" dirty="0" err="1" smtClean="0"/>
              <a:t>android:name</a:t>
            </a:r>
            <a:r>
              <a:rPr lang="en-US" dirty="0" smtClean="0"/>
              <a:t>="</a:t>
            </a:r>
            <a:r>
              <a:rPr lang="en-US" dirty="0" err="1" smtClean="0"/>
              <a:t>com.example.myfirstapp.DisplayMessageActivity</a:t>
            </a:r>
            <a:r>
              <a:rPr lang="en-US" dirty="0" smtClean="0"/>
              <a:t>"</a:t>
            </a:r>
            <a:br>
              <a:rPr lang="en-US" dirty="0" smtClean="0"/>
            </a:br>
            <a:r>
              <a:rPr lang="en-US" dirty="0" smtClean="0"/>
              <a:t>        </a:t>
            </a:r>
            <a:r>
              <a:rPr lang="en-US" dirty="0" err="1" smtClean="0"/>
              <a:t>android:label</a:t>
            </a:r>
            <a:r>
              <a:rPr lang="en-US" dirty="0" smtClean="0"/>
              <a:t>="@string/</a:t>
            </a:r>
            <a:r>
              <a:rPr lang="en-US" dirty="0" err="1" smtClean="0"/>
              <a:t>title_activity_display_message</a:t>
            </a:r>
            <a:r>
              <a:rPr lang="en-US" dirty="0" smtClean="0"/>
              <a:t>"</a:t>
            </a:r>
            <a:br>
              <a:rPr lang="en-US" dirty="0" smtClean="0"/>
            </a:br>
            <a:r>
              <a:rPr lang="en-US" dirty="0" smtClean="0"/>
              <a:t>        </a:t>
            </a:r>
            <a:r>
              <a:rPr lang="en-US" dirty="0" err="1" smtClean="0"/>
              <a:t>android:parentActivityName</a:t>
            </a:r>
            <a:r>
              <a:rPr lang="en-US" dirty="0" smtClean="0"/>
              <a:t>="</a:t>
            </a:r>
            <a:r>
              <a:rPr lang="en-US" dirty="0" err="1" smtClean="0"/>
              <a:t>com.example.myfirstapp.MainActivity</a:t>
            </a:r>
            <a:r>
              <a:rPr lang="en-US" dirty="0" smtClean="0"/>
              <a:t>" &gt;</a:t>
            </a:r>
            <a:br>
              <a:rPr lang="en-US" dirty="0" smtClean="0"/>
            </a:br>
            <a:r>
              <a:rPr lang="en-US" dirty="0" smtClean="0"/>
              <a:t>        &lt;!-- Parent activity meta-data to support API level 7+ --&gt;</a:t>
            </a:r>
            <a:br>
              <a:rPr lang="en-US" dirty="0" smtClean="0"/>
            </a:br>
            <a:r>
              <a:rPr lang="en-US" dirty="0" smtClean="0"/>
              <a:t>        &lt;meta-data</a:t>
            </a:r>
            <a:br>
              <a:rPr lang="en-US" dirty="0" smtClean="0"/>
            </a:br>
            <a:r>
              <a:rPr lang="en-US" dirty="0" smtClean="0"/>
              <a:t>            </a:t>
            </a:r>
            <a:r>
              <a:rPr lang="en-US" dirty="0" err="1" smtClean="0"/>
              <a:t>android:name</a:t>
            </a:r>
            <a:r>
              <a:rPr lang="en-US" dirty="0" smtClean="0"/>
              <a:t>="</a:t>
            </a:r>
            <a:r>
              <a:rPr lang="en-US" dirty="0" err="1" smtClean="0"/>
              <a:t>android.support.PARENT_ACTIVITY</a:t>
            </a:r>
            <a:r>
              <a:rPr lang="en-US" dirty="0" smtClean="0"/>
              <a:t>"</a:t>
            </a:r>
            <a:br>
              <a:rPr lang="en-US" dirty="0" smtClean="0"/>
            </a:br>
            <a:r>
              <a:rPr lang="en-US" dirty="0" smtClean="0"/>
              <a:t>            </a:t>
            </a:r>
            <a:r>
              <a:rPr lang="en-US" dirty="0" err="1" smtClean="0"/>
              <a:t>android:value</a:t>
            </a:r>
            <a:r>
              <a:rPr lang="en-US" dirty="0" smtClean="0"/>
              <a:t>="</a:t>
            </a:r>
            <a:r>
              <a:rPr lang="en-US" dirty="0" err="1" smtClean="0"/>
              <a:t>com.example.myfirstapp.MainActivity</a:t>
            </a:r>
            <a:r>
              <a:rPr lang="en-US" dirty="0" smtClean="0"/>
              <a:t>" /&gt;</a:t>
            </a:r>
            <a:br>
              <a:rPr lang="en-US" dirty="0" smtClean="0"/>
            </a:br>
            <a:r>
              <a:rPr lang="en-US" dirty="0" smtClean="0"/>
              <a:t>    &lt;/activity&gt;</a:t>
            </a:r>
            <a:br>
              <a:rPr lang="en-US" dirty="0" smtClean="0"/>
            </a:br>
            <a:endParaRPr lang="zh-CN" altLang="en-US" dirty="0"/>
          </a:p>
        </p:txBody>
      </p:sp>
      <p:pic>
        <p:nvPicPr>
          <p:cNvPr id="33794" name="Picture 2"/>
          <p:cNvPicPr>
            <a:picLocks noChangeAspect="1" noChangeArrowheads="1"/>
          </p:cNvPicPr>
          <p:nvPr/>
        </p:nvPicPr>
        <p:blipFill>
          <a:blip r:embed="rId2" cstate="print"/>
          <a:srcRect/>
          <a:stretch>
            <a:fillRect/>
          </a:stretch>
        </p:blipFill>
        <p:spPr bwMode="auto">
          <a:xfrm>
            <a:off x="6588224" y="1556792"/>
            <a:ext cx="2114550" cy="885825"/>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28</a:t>
            </a:fld>
            <a:endParaRPr lang="zh-CN" altLang="en-US"/>
          </a:p>
        </p:txBody>
      </p:sp>
      <p:sp>
        <p:nvSpPr>
          <p:cNvPr id="4" name="内容占位符 3"/>
          <p:cNvSpPr>
            <a:spLocks noGrp="1"/>
          </p:cNvSpPr>
          <p:nvPr>
            <p:ph sz="quarter" idx="1"/>
          </p:nvPr>
        </p:nvSpPr>
        <p:spPr/>
        <p:txBody>
          <a:bodyPr>
            <a:normAutofit fontScale="85000" lnSpcReduction="20000"/>
          </a:bodyPr>
          <a:lstStyle/>
          <a:p>
            <a:r>
              <a:rPr lang="zh-CN" altLang="en-US" dirty="0" smtClean="0"/>
              <a:t>若</a:t>
            </a:r>
            <a:r>
              <a:rPr lang="en-US" altLang="zh-CN" dirty="0" smtClean="0"/>
              <a:t>Toolbar</a:t>
            </a:r>
            <a:r>
              <a:rPr lang="zh-CN" altLang="en-US" dirty="0" smtClean="0"/>
              <a:t>不注册为</a:t>
            </a:r>
            <a:r>
              <a:rPr lang="en-US" altLang="zh-CN" dirty="0" err="1" smtClean="0"/>
              <a:t>Actionbar</a:t>
            </a:r>
            <a:r>
              <a:rPr lang="zh-CN" altLang="en-US" dirty="0" smtClean="0"/>
              <a:t>（不调用</a:t>
            </a:r>
            <a:r>
              <a:rPr lang="en-US" altLang="zh-CN" dirty="0" err="1" smtClean="0"/>
              <a:t>setSupportActionBar</a:t>
            </a:r>
            <a:r>
              <a:rPr lang="en-US" altLang="zh-CN" dirty="0" smtClean="0"/>
              <a:t>(</a:t>
            </a:r>
            <a:r>
              <a:rPr lang="en-US" altLang="zh-CN" b="1" dirty="0" err="1" smtClean="0"/>
              <a:t>mToolbar</a:t>
            </a:r>
            <a:r>
              <a:rPr lang="en-US" altLang="zh-CN" dirty="0" smtClean="0"/>
              <a:t>); </a:t>
            </a:r>
            <a:r>
              <a:rPr lang="zh-CN" altLang="en-US" dirty="0" smtClean="0"/>
              <a:t>）则可以用如下语句设置其</a:t>
            </a:r>
            <a:r>
              <a:rPr lang="en-US" altLang="zh-CN" dirty="0" smtClean="0"/>
              <a:t>menu</a:t>
            </a:r>
            <a:r>
              <a:rPr lang="zh-CN" altLang="en-US" dirty="0" smtClean="0"/>
              <a:t>：</a:t>
            </a:r>
            <a:endParaRPr lang="en-US" altLang="zh-CN" dirty="0" smtClean="0"/>
          </a:p>
          <a:p>
            <a:r>
              <a:rPr lang="en-US" altLang="zh-CN" i="1" dirty="0" smtClean="0"/>
              <a:t> </a:t>
            </a:r>
            <a:r>
              <a:rPr lang="en-US" altLang="zh-CN" i="1" dirty="0" err="1" smtClean="0"/>
              <a:t>mToolbar.setOnMenuItemClickListener</a:t>
            </a:r>
            <a:r>
              <a:rPr lang="en-US" altLang="zh-CN" i="1" dirty="0" smtClean="0"/>
              <a:t>(new </a:t>
            </a:r>
            <a:r>
              <a:rPr lang="en-US" altLang="zh-CN" i="1" dirty="0" err="1" smtClean="0"/>
              <a:t>Toolbar.OnMenuItemClickListener</a:t>
            </a:r>
            <a:r>
              <a:rPr lang="en-US" altLang="zh-CN" i="1" dirty="0" smtClean="0"/>
              <a:t>() {</a:t>
            </a:r>
            <a:br>
              <a:rPr lang="en-US" altLang="zh-CN" i="1" dirty="0" smtClean="0"/>
            </a:br>
            <a:r>
              <a:rPr lang="en-US" altLang="zh-CN" i="1" dirty="0" smtClean="0"/>
              <a:t>//            @Override</a:t>
            </a:r>
            <a:br>
              <a:rPr lang="en-US" altLang="zh-CN" i="1" dirty="0" smtClean="0"/>
            </a:br>
            <a:r>
              <a:rPr lang="en-US" altLang="zh-CN" i="1" dirty="0" smtClean="0"/>
              <a:t>//            public </a:t>
            </a:r>
            <a:r>
              <a:rPr lang="en-US" altLang="zh-CN" i="1" dirty="0" err="1" smtClean="0"/>
              <a:t>boolean</a:t>
            </a:r>
            <a:r>
              <a:rPr lang="en-US" altLang="zh-CN" i="1" dirty="0" smtClean="0"/>
              <a:t> </a:t>
            </a:r>
            <a:r>
              <a:rPr lang="en-US" altLang="zh-CN" i="1" dirty="0" err="1" smtClean="0"/>
              <a:t>onMenuItemClick</a:t>
            </a:r>
            <a:r>
              <a:rPr lang="en-US" altLang="zh-CN" i="1" dirty="0" smtClean="0"/>
              <a:t>(</a:t>
            </a:r>
            <a:r>
              <a:rPr lang="en-US" altLang="zh-CN" i="1" dirty="0" err="1" smtClean="0"/>
              <a:t>MenuItem</a:t>
            </a:r>
            <a:r>
              <a:rPr lang="en-US" altLang="zh-CN" i="1" dirty="0" smtClean="0"/>
              <a:t> item) {</a:t>
            </a:r>
            <a:br>
              <a:rPr lang="en-US" altLang="zh-CN" i="1" dirty="0" smtClean="0"/>
            </a:br>
            <a:r>
              <a:rPr lang="en-US" altLang="zh-CN" i="1" dirty="0" smtClean="0"/>
              <a:t>//                switch (</a:t>
            </a:r>
            <a:r>
              <a:rPr lang="en-US" altLang="zh-CN" i="1" dirty="0" err="1" smtClean="0"/>
              <a:t>item.getItemId</a:t>
            </a:r>
            <a:r>
              <a:rPr lang="en-US" altLang="zh-CN" i="1" dirty="0" smtClean="0"/>
              <a:t>()) {</a:t>
            </a:r>
            <a:br>
              <a:rPr lang="en-US" altLang="zh-CN" i="1" dirty="0" smtClean="0"/>
            </a:br>
            <a:r>
              <a:rPr lang="en-US" altLang="zh-CN" i="1" dirty="0" smtClean="0"/>
              <a:t>//                    case </a:t>
            </a:r>
            <a:r>
              <a:rPr lang="en-US" altLang="zh-CN" i="1" dirty="0" err="1" smtClean="0"/>
              <a:t>R.id.mic</a:t>
            </a:r>
            <a:r>
              <a:rPr lang="en-US" altLang="zh-CN" i="1" dirty="0" smtClean="0"/>
              <a:t>:</a:t>
            </a:r>
            <a:br>
              <a:rPr lang="en-US" altLang="zh-CN" i="1" dirty="0" smtClean="0"/>
            </a:br>
            <a:r>
              <a:rPr lang="en-US" altLang="zh-CN" i="1" dirty="0" smtClean="0"/>
              <a:t>//                        return true;</a:t>
            </a:r>
            <a:br>
              <a:rPr lang="en-US" altLang="zh-CN" i="1" dirty="0" smtClean="0"/>
            </a:br>
            <a:r>
              <a:rPr lang="en-US" altLang="zh-CN" i="1" dirty="0" smtClean="0"/>
              <a:t>//</a:t>
            </a:r>
            <a:br>
              <a:rPr lang="en-US" altLang="zh-CN" i="1" dirty="0" smtClean="0"/>
            </a:br>
            <a:r>
              <a:rPr lang="en-US" altLang="zh-CN" i="1" dirty="0" smtClean="0"/>
              <a:t>//                    default:</a:t>
            </a:r>
            <a:br>
              <a:rPr lang="en-US" altLang="zh-CN" i="1" dirty="0" smtClean="0"/>
            </a:br>
            <a:r>
              <a:rPr lang="en-US" altLang="zh-CN" i="1" dirty="0" smtClean="0"/>
              <a:t>//                        return false;</a:t>
            </a:r>
            <a:br>
              <a:rPr lang="en-US" altLang="zh-CN" i="1" dirty="0" smtClean="0"/>
            </a:br>
            <a:r>
              <a:rPr lang="en-US" altLang="zh-CN" i="1" dirty="0" smtClean="0"/>
              <a:t>//                }</a:t>
            </a:r>
            <a:br>
              <a:rPr lang="en-US" altLang="zh-CN" i="1" dirty="0" smtClean="0"/>
            </a:br>
            <a:r>
              <a:rPr lang="en-US" altLang="zh-CN" i="1" dirty="0" smtClean="0"/>
              <a:t>//            }</a:t>
            </a:r>
            <a:br>
              <a:rPr lang="en-US" altLang="zh-CN" i="1" dirty="0" smtClean="0"/>
            </a:br>
            <a:r>
              <a:rPr lang="en-US" altLang="zh-CN" i="1" dirty="0" smtClean="0"/>
              <a:t>//        });</a:t>
            </a:r>
            <a:br>
              <a:rPr lang="en-US" altLang="zh-CN" i="1" dirty="0" smtClean="0"/>
            </a:br>
            <a:r>
              <a:rPr lang="en-US" altLang="zh-CN" i="1" dirty="0" smtClean="0"/>
              <a:t>        //</a:t>
            </a:r>
            <a:r>
              <a:rPr lang="en-US" altLang="zh-CN" i="1" dirty="0" err="1" smtClean="0"/>
              <a:t>mToolbar.inflateMenu</a:t>
            </a:r>
            <a:r>
              <a:rPr lang="en-US" altLang="zh-CN" i="1" dirty="0" smtClean="0"/>
              <a:t>(</a:t>
            </a:r>
            <a:r>
              <a:rPr lang="en-US" altLang="zh-CN" i="1" dirty="0" err="1" smtClean="0"/>
              <a:t>R.menu.toolbar_menu</a:t>
            </a:r>
            <a:r>
              <a:rPr lang="en-US" altLang="zh-CN" i="1" dirty="0" smtClean="0"/>
              <a:t>);</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Action</a:t>
            </a:r>
            <a:r>
              <a:rPr lang="zh-CN" altLang="en-US" dirty="0" smtClean="0"/>
              <a:t> </a:t>
            </a:r>
            <a:r>
              <a:rPr lang="en-US" altLang="zh-CN" dirty="0" smtClean="0"/>
              <a:t>view</a:t>
            </a:r>
            <a:endParaRPr lang="zh-CN" altLang="en-US" dirty="0"/>
          </a:p>
        </p:txBody>
      </p:sp>
      <p:sp>
        <p:nvSpPr>
          <p:cNvPr id="3" name="内容占位符 2"/>
          <p:cNvSpPr>
            <a:spLocks noGrp="1"/>
          </p:cNvSpPr>
          <p:nvPr>
            <p:ph sz="quarter" idx="1"/>
          </p:nvPr>
        </p:nvSpPr>
        <p:spPr>
          <a:xfrm>
            <a:off x="251520" y="1412776"/>
            <a:ext cx="3657600" cy="4572000"/>
          </a:xfrm>
        </p:spPr>
        <p:txBody>
          <a:bodyPr>
            <a:normAutofit/>
          </a:bodyPr>
          <a:lstStyle/>
          <a:p>
            <a:r>
              <a:rPr lang="en-US" sz="1900" dirty="0" smtClean="0"/>
              <a:t>&lt;item </a:t>
            </a:r>
            <a:r>
              <a:rPr lang="en-US" sz="1900" dirty="0" err="1" smtClean="0"/>
              <a:t>android:id</a:t>
            </a:r>
            <a:r>
              <a:rPr lang="en-US" sz="1900" dirty="0" smtClean="0"/>
              <a:t>="@+id/</a:t>
            </a:r>
            <a:r>
              <a:rPr lang="en-US" sz="1900" dirty="0" err="1" smtClean="0"/>
              <a:t>action_search</a:t>
            </a:r>
            <a:r>
              <a:rPr lang="en-US" sz="1900" dirty="0" smtClean="0"/>
              <a:t>"</a:t>
            </a:r>
            <a:br>
              <a:rPr lang="en-US" sz="1900" dirty="0" smtClean="0"/>
            </a:br>
            <a:r>
              <a:rPr lang="en-US" sz="1900" dirty="0" smtClean="0"/>
              <a:t>          </a:t>
            </a:r>
            <a:r>
              <a:rPr lang="en-US" sz="1900" dirty="0" err="1" smtClean="0"/>
              <a:t>android:title</a:t>
            </a:r>
            <a:r>
              <a:rPr lang="en-US" sz="1900" dirty="0" smtClean="0"/>
              <a:t>="@string/</a:t>
            </a:r>
            <a:r>
              <a:rPr lang="en-US" sz="1900" dirty="0" err="1" smtClean="0"/>
              <a:t>action_search</a:t>
            </a:r>
            <a:r>
              <a:rPr lang="en-US" sz="1900" dirty="0" smtClean="0"/>
              <a:t>"</a:t>
            </a:r>
            <a:br>
              <a:rPr lang="en-US" sz="1900" dirty="0" smtClean="0"/>
            </a:br>
            <a:r>
              <a:rPr lang="en-US" sz="1900" dirty="0" smtClean="0"/>
              <a:t>          </a:t>
            </a:r>
            <a:r>
              <a:rPr lang="en-US" sz="1900" dirty="0" err="1" smtClean="0"/>
              <a:t>android:icon</a:t>
            </a:r>
            <a:r>
              <a:rPr lang="en-US" sz="1900" dirty="0" smtClean="0"/>
              <a:t>="@</a:t>
            </a:r>
            <a:r>
              <a:rPr lang="en-US" sz="1900" dirty="0" err="1" smtClean="0"/>
              <a:t>drawable</a:t>
            </a:r>
            <a:r>
              <a:rPr lang="en-US" sz="1900" dirty="0" smtClean="0"/>
              <a:t>/</a:t>
            </a:r>
            <a:r>
              <a:rPr lang="en-US" sz="1900" dirty="0" err="1" smtClean="0"/>
              <a:t>ic_action_search</a:t>
            </a:r>
            <a:r>
              <a:rPr lang="en-US" sz="1900" dirty="0" smtClean="0"/>
              <a:t>"</a:t>
            </a:r>
            <a:br>
              <a:rPr lang="en-US" sz="1900" dirty="0" smtClean="0"/>
            </a:br>
            <a:r>
              <a:rPr lang="en-US" sz="1900" dirty="0" smtClean="0"/>
              <a:t>          </a:t>
            </a:r>
            <a:r>
              <a:rPr lang="en-US" sz="1900" dirty="0" err="1" smtClean="0"/>
              <a:t>yourapp:showAsAction</a:t>
            </a:r>
            <a:r>
              <a:rPr lang="en-US" sz="1900" dirty="0" smtClean="0"/>
              <a:t>="</a:t>
            </a:r>
            <a:r>
              <a:rPr lang="en-US" sz="1900" dirty="0" err="1" smtClean="0"/>
              <a:t>ifRoom|collapseActionView</a:t>
            </a:r>
            <a:r>
              <a:rPr lang="en-US" sz="1900" dirty="0" smtClean="0"/>
              <a:t>"</a:t>
            </a:r>
            <a:br>
              <a:rPr lang="en-US" sz="1900" dirty="0" smtClean="0"/>
            </a:br>
            <a:r>
              <a:rPr lang="en-US" sz="1900" dirty="0" smtClean="0"/>
              <a:t>          </a:t>
            </a:r>
            <a:r>
              <a:rPr lang="en-US" sz="1900" b="1" dirty="0" err="1" smtClean="0">
                <a:solidFill>
                  <a:srgbClr val="FF0000"/>
                </a:solidFill>
              </a:rPr>
              <a:t>yourapp:actionViewClass</a:t>
            </a:r>
            <a:r>
              <a:rPr lang="en-US" sz="1900" b="1" dirty="0" smtClean="0">
                <a:solidFill>
                  <a:srgbClr val="FF0000"/>
                </a:solidFill>
              </a:rPr>
              <a:t>="android.support.v7.widget.SearchView</a:t>
            </a:r>
            <a:r>
              <a:rPr lang="en-US" sz="1900" b="1" dirty="0" smtClean="0"/>
              <a:t>"</a:t>
            </a:r>
            <a:r>
              <a:rPr lang="en-US" sz="1900" dirty="0" smtClean="0"/>
              <a:t> /&gt;</a:t>
            </a:r>
          </a:p>
          <a:p>
            <a:endParaRPr lang="zh-CN" altLang="en-US" dirty="0"/>
          </a:p>
        </p:txBody>
      </p:sp>
      <p:pic>
        <p:nvPicPr>
          <p:cNvPr id="34818" name="Picture 2"/>
          <p:cNvPicPr>
            <a:picLocks noChangeAspect="1" noChangeArrowheads="1"/>
          </p:cNvPicPr>
          <p:nvPr/>
        </p:nvPicPr>
        <p:blipFill>
          <a:blip r:embed="rId2" cstate="print"/>
          <a:srcRect/>
          <a:stretch>
            <a:fillRect/>
          </a:stretch>
        </p:blipFill>
        <p:spPr bwMode="auto">
          <a:xfrm>
            <a:off x="179512" y="5410200"/>
            <a:ext cx="3429000" cy="1447800"/>
          </a:xfrm>
          <a:prstGeom prst="rect">
            <a:avLst/>
          </a:prstGeom>
          <a:noFill/>
          <a:ln w="9525">
            <a:noFill/>
            <a:miter lim="800000"/>
            <a:headEnd/>
            <a:tailEnd/>
          </a:ln>
        </p:spPr>
      </p:pic>
      <p:sp>
        <p:nvSpPr>
          <p:cNvPr id="6" name="矩形 5"/>
          <p:cNvSpPr/>
          <p:nvPr/>
        </p:nvSpPr>
        <p:spPr>
          <a:xfrm>
            <a:off x="3707904" y="-713303"/>
            <a:ext cx="5652120" cy="7571303"/>
          </a:xfrm>
          <a:prstGeom prst="rect">
            <a:avLst/>
          </a:prstGeom>
        </p:spPr>
        <p:txBody>
          <a:bodyPr wrap="square">
            <a:spAutoFit/>
          </a:bodyPr>
          <a:lstStyle/>
          <a:p>
            <a:r>
              <a:rPr lang="en-US" dirty="0" smtClean="0"/>
              <a:t>@Override</a:t>
            </a:r>
            <a:br>
              <a:rPr lang="en-US" dirty="0" smtClean="0"/>
            </a:br>
            <a:r>
              <a:rPr lang="en-US" dirty="0" smtClean="0"/>
              <a:t>public </a:t>
            </a:r>
            <a:r>
              <a:rPr lang="en-US" dirty="0" err="1" smtClean="0"/>
              <a:t>boolean</a:t>
            </a:r>
            <a:r>
              <a:rPr lang="en-US" dirty="0" smtClean="0"/>
              <a:t> </a:t>
            </a:r>
            <a:r>
              <a:rPr lang="en-US" dirty="0" err="1" smtClean="0"/>
              <a:t>onCreateOptionsMenu</a:t>
            </a:r>
            <a:r>
              <a:rPr lang="en-US" dirty="0" smtClean="0"/>
              <a:t>(Menu </a:t>
            </a:r>
            <a:r>
              <a:rPr lang="en-US" dirty="0" err="1" smtClean="0"/>
              <a:t>menu</a:t>
            </a:r>
            <a:r>
              <a:rPr lang="en-US" dirty="0" smtClean="0"/>
              <a:t>) {</a:t>
            </a:r>
            <a:br>
              <a:rPr lang="en-US" dirty="0" smtClean="0"/>
            </a:br>
            <a:r>
              <a:rPr lang="en-US" dirty="0" smtClean="0"/>
              <a:t>    </a:t>
            </a:r>
            <a:r>
              <a:rPr lang="en-US" dirty="0" err="1" smtClean="0"/>
              <a:t>getMenuInflater</a:t>
            </a:r>
            <a:r>
              <a:rPr lang="en-US" dirty="0" smtClean="0"/>
              <a:t>().inflate(</a:t>
            </a:r>
            <a:r>
              <a:rPr lang="en-US" dirty="0" err="1" smtClean="0"/>
              <a:t>R.menu.options</a:t>
            </a:r>
            <a:r>
              <a:rPr lang="en-US" dirty="0" smtClean="0"/>
              <a:t>, menu);</a:t>
            </a:r>
            <a:br>
              <a:rPr lang="en-US" dirty="0" smtClean="0"/>
            </a:br>
            <a:r>
              <a:rPr lang="en-US" dirty="0" smtClean="0"/>
              <a:t>    </a:t>
            </a:r>
            <a:r>
              <a:rPr lang="en-US" dirty="0" err="1" smtClean="0"/>
              <a:t>MenuItem</a:t>
            </a:r>
            <a:r>
              <a:rPr lang="en-US" dirty="0" smtClean="0"/>
              <a:t> </a:t>
            </a:r>
            <a:r>
              <a:rPr lang="en-US" dirty="0" err="1" smtClean="0"/>
              <a:t>menuItem</a:t>
            </a:r>
            <a:r>
              <a:rPr lang="en-US" dirty="0" smtClean="0"/>
              <a:t> = </a:t>
            </a:r>
            <a:r>
              <a:rPr lang="en-US" dirty="0" err="1" smtClean="0"/>
              <a:t>menu.findItem</a:t>
            </a:r>
            <a:r>
              <a:rPr lang="en-US" dirty="0" smtClean="0"/>
              <a:t>(</a:t>
            </a:r>
            <a:r>
              <a:rPr lang="en-US" dirty="0" err="1" smtClean="0"/>
              <a:t>R.id.actionItem</a:t>
            </a:r>
            <a:r>
              <a:rPr lang="en-US" dirty="0" smtClean="0"/>
              <a:t>);</a:t>
            </a:r>
            <a:br>
              <a:rPr lang="en-US" dirty="0" smtClean="0"/>
            </a:br>
            <a:r>
              <a:rPr lang="en-US" dirty="0" smtClean="0"/>
              <a:t>    ...</a:t>
            </a:r>
            <a:br>
              <a:rPr lang="en-US" dirty="0" smtClean="0"/>
            </a:br>
            <a:r>
              <a:rPr lang="en-US" dirty="0" smtClean="0"/>
              <a:t/>
            </a:r>
            <a:br>
              <a:rPr lang="en-US" dirty="0" smtClean="0"/>
            </a:br>
            <a:r>
              <a:rPr lang="en-US" dirty="0" smtClean="0"/>
              <a:t>    // When using the support library, the </a:t>
            </a:r>
            <a:r>
              <a:rPr lang="en-US" dirty="0" err="1" smtClean="0"/>
              <a:t>setOnActionExpandListener</a:t>
            </a:r>
            <a:r>
              <a:rPr lang="en-US" dirty="0" smtClean="0"/>
              <a:t>() method is</a:t>
            </a:r>
            <a:br>
              <a:rPr lang="en-US" dirty="0" smtClean="0"/>
            </a:br>
            <a:r>
              <a:rPr lang="en-US" dirty="0" smtClean="0"/>
              <a:t>    // static and accepts the </a:t>
            </a:r>
            <a:r>
              <a:rPr lang="en-US" dirty="0" err="1" smtClean="0"/>
              <a:t>MenuItem</a:t>
            </a:r>
            <a:r>
              <a:rPr lang="en-US" dirty="0" smtClean="0"/>
              <a:t> object as an argument</a:t>
            </a:r>
            <a:br>
              <a:rPr lang="en-US" dirty="0" smtClean="0"/>
            </a:br>
            <a:r>
              <a:rPr lang="en-US" dirty="0" smtClean="0"/>
              <a:t>    </a:t>
            </a:r>
            <a:r>
              <a:rPr lang="en-US" dirty="0" err="1" smtClean="0"/>
              <a:t>MenuItemCompat.setOnActionExpandListener</a:t>
            </a:r>
            <a:r>
              <a:rPr lang="en-US" dirty="0" smtClean="0"/>
              <a:t>(</a:t>
            </a:r>
            <a:r>
              <a:rPr lang="en-US" dirty="0" err="1" smtClean="0"/>
              <a:t>menuItem</a:t>
            </a:r>
            <a:r>
              <a:rPr lang="en-US" dirty="0" smtClean="0"/>
              <a:t>, new </a:t>
            </a:r>
            <a:r>
              <a:rPr lang="en-US" dirty="0" err="1" smtClean="0"/>
              <a:t>OnActionExpandListener</a:t>
            </a:r>
            <a:r>
              <a:rPr lang="en-US" dirty="0" smtClean="0"/>
              <a:t>() {</a:t>
            </a:r>
            <a:br>
              <a:rPr lang="en-US" dirty="0" smtClean="0"/>
            </a:br>
            <a:r>
              <a:rPr lang="en-US" dirty="0" smtClean="0"/>
              <a:t>        @Override</a:t>
            </a:r>
            <a:br>
              <a:rPr lang="en-US" dirty="0" smtClean="0"/>
            </a:br>
            <a:r>
              <a:rPr lang="en-US" dirty="0" smtClean="0"/>
              <a:t>        public </a:t>
            </a:r>
            <a:r>
              <a:rPr lang="en-US" dirty="0" err="1" smtClean="0"/>
              <a:t>boolean</a:t>
            </a:r>
            <a:r>
              <a:rPr lang="en-US" dirty="0" smtClean="0"/>
              <a:t> </a:t>
            </a:r>
            <a:r>
              <a:rPr lang="en-US" dirty="0" err="1" smtClean="0"/>
              <a:t>onMenuItemActionCollapse</a:t>
            </a:r>
            <a:r>
              <a:rPr lang="en-US" dirty="0" smtClean="0"/>
              <a:t>(</a:t>
            </a:r>
            <a:r>
              <a:rPr lang="en-US" dirty="0" err="1" smtClean="0"/>
              <a:t>MenuItem</a:t>
            </a:r>
            <a:r>
              <a:rPr lang="en-US" dirty="0" smtClean="0"/>
              <a:t> item) {</a:t>
            </a:r>
            <a:br>
              <a:rPr lang="en-US" dirty="0" smtClean="0"/>
            </a:br>
            <a:r>
              <a:rPr lang="en-US" dirty="0" smtClean="0"/>
              <a:t>            // Do something when collapsed</a:t>
            </a:r>
            <a:br>
              <a:rPr lang="en-US" dirty="0" smtClean="0"/>
            </a:br>
            <a:r>
              <a:rPr lang="en-US" dirty="0" smtClean="0"/>
              <a:t>            return true;  // Return true to collapse action view</a:t>
            </a:r>
            <a:br>
              <a:rPr lang="en-US" dirty="0" smtClean="0"/>
            </a:br>
            <a:r>
              <a:rPr lang="en-US" dirty="0" smtClean="0"/>
              <a:t>        }</a:t>
            </a:r>
            <a:br>
              <a:rPr lang="en-US" dirty="0" smtClean="0"/>
            </a:br>
            <a:r>
              <a:rPr lang="en-US" dirty="0" smtClean="0"/>
              <a:t/>
            </a:r>
            <a:br>
              <a:rPr lang="en-US" dirty="0" smtClean="0"/>
            </a:br>
            <a:r>
              <a:rPr lang="en-US" dirty="0" smtClean="0"/>
              <a:t>        @Override</a:t>
            </a:r>
            <a:br>
              <a:rPr lang="en-US" dirty="0" smtClean="0"/>
            </a:br>
            <a:r>
              <a:rPr lang="en-US" dirty="0" smtClean="0"/>
              <a:t>        public </a:t>
            </a:r>
            <a:r>
              <a:rPr lang="en-US" dirty="0" err="1" smtClean="0"/>
              <a:t>boolean</a:t>
            </a:r>
            <a:r>
              <a:rPr lang="en-US" dirty="0" smtClean="0"/>
              <a:t> </a:t>
            </a:r>
            <a:r>
              <a:rPr lang="en-US" dirty="0" err="1" smtClean="0"/>
              <a:t>onMenuItemActionExpand</a:t>
            </a:r>
            <a:r>
              <a:rPr lang="en-US" dirty="0" smtClean="0"/>
              <a:t>(</a:t>
            </a:r>
            <a:r>
              <a:rPr lang="en-US" dirty="0" err="1" smtClean="0"/>
              <a:t>MenuItem</a:t>
            </a:r>
            <a:r>
              <a:rPr lang="en-US" dirty="0" smtClean="0"/>
              <a:t> item) {</a:t>
            </a:r>
            <a:br>
              <a:rPr lang="en-US" dirty="0" smtClean="0"/>
            </a:br>
            <a:r>
              <a:rPr lang="en-US" dirty="0" smtClean="0"/>
              <a:t>            // Do something when expanded</a:t>
            </a:r>
            <a:br>
              <a:rPr lang="en-US" dirty="0" smtClean="0"/>
            </a:br>
            <a:r>
              <a:rPr lang="en-US" dirty="0" smtClean="0"/>
              <a:t>            return true;  // Return true to expand action view</a:t>
            </a:r>
            <a:br>
              <a:rPr lang="en-US" dirty="0" smtClean="0"/>
            </a:br>
            <a:r>
              <a:rPr lang="en-US" dirty="0" smtClean="0"/>
              <a:t>        }</a:t>
            </a:r>
            <a:br>
              <a:rPr lang="en-US" dirty="0" smtClean="0"/>
            </a:br>
            <a:r>
              <a:rPr lang="en-US" dirty="0" smtClean="0"/>
              <a:t>    });</a:t>
            </a:r>
            <a:br>
              <a:rPr lang="en-US" dirty="0" smtClean="0"/>
            </a:br>
            <a:r>
              <a:rPr lang="en-US" dirty="0" smtClean="0"/>
              <a:t/>
            </a:r>
            <a:br>
              <a:rPr lang="en-US" dirty="0" smtClean="0"/>
            </a:b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lvl="1" algn="l" rtl="0">
              <a:spcBef>
                <a:spcPct val="0"/>
              </a:spcBef>
            </a:pPr>
            <a:r>
              <a:rPr lang="en-US" altLang="zh-CN" sz="3600" dirty="0">
                <a:latin typeface="+mj-ea"/>
                <a:ea typeface="+mj-ea"/>
              </a:rPr>
              <a:t/>
            </a:r>
            <a:br>
              <a:rPr lang="en-US" altLang="zh-CN" sz="3600" dirty="0">
                <a:latin typeface="+mj-ea"/>
                <a:ea typeface="+mj-ea"/>
              </a:rPr>
            </a:br>
            <a:r>
              <a:rPr lang="en-US" altLang="zh-CN" sz="3600" dirty="0">
                <a:latin typeface="+mj-ea"/>
                <a:ea typeface="+mj-ea"/>
              </a:rPr>
              <a:t/>
            </a:r>
            <a:br>
              <a:rPr lang="en-US" altLang="zh-CN" sz="3600" dirty="0">
                <a:latin typeface="+mj-ea"/>
                <a:ea typeface="+mj-ea"/>
              </a:rPr>
            </a:br>
            <a:r>
              <a:rPr lang="en-US" altLang="zh-CN" sz="3600" dirty="0">
                <a:latin typeface="+mj-ea"/>
                <a:ea typeface="+mj-ea"/>
              </a:rPr>
              <a:t/>
            </a:r>
            <a:br>
              <a:rPr lang="en-US" altLang="zh-CN" sz="3600" dirty="0">
                <a:latin typeface="+mj-ea"/>
                <a:ea typeface="+mj-ea"/>
              </a:rPr>
            </a:br>
            <a:r>
              <a:rPr lang="en-US" altLang="zh-CN" sz="3600" dirty="0">
                <a:latin typeface="+mj-ea"/>
              </a:rPr>
              <a:t> </a:t>
            </a:r>
            <a:r>
              <a:rPr lang="en-US" altLang="zh-CN" sz="3600" dirty="0" smtClean="0">
                <a:latin typeface="+mj-ea"/>
              </a:rPr>
              <a:t>UI</a:t>
            </a:r>
            <a:r>
              <a:rPr lang="zh-CN" altLang="en-US" sz="3600" dirty="0" smtClean="0">
                <a:latin typeface="+mj-ea"/>
              </a:rPr>
              <a:t>的设计与规划</a:t>
            </a:r>
            <a:endParaRPr lang="zh-CN" altLang="en-US" sz="3600" dirty="0">
              <a:latin typeface="+mj-ea"/>
              <a:ea typeface="+mj-ea"/>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a:t>
            </a:fld>
            <a:endParaRPr lang="zh-CN" altLang="en-US"/>
          </a:p>
        </p:txBody>
      </p:sp>
      <p:sp>
        <p:nvSpPr>
          <p:cNvPr id="3" name="内容占位符 2"/>
          <p:cNvSpPr>
            <a:spLocks noGrp="1"/>
          </p:cNvSpPr>
          <p:nvPr>
            <p:ph sz="quarter" idx="1"/>
          </p:nvPr>
        </p:nvSpPr>
        <p:spPr/>
        <p:txBody>
          <a:bodyPr>
            <a:normAutofit/>
          </a:bodyPr>
          <a:lstStyle/>
          <a:p>
            <a:endParaRPr lang="en-US" altLang="zh-CN" dirty="0" smtClean="0"/>
          </a:p>
          <a:p>
            <a:endParaRPr lang="en-US" altLang="zh-CN" dirty="0" smtClean="0"/>
          </a:p>
          <a:p>
            <a:endParaRPr lang="en-US" altLang="zh-CN" dirty="0" smtClean="0"/>
          </a:p>
        </p:txBody>
      </p:sp>
      <p:pic>
        <p:nvPicPr>
          <p:cNvPr id="45058" name="Picture 2" descr="Entity-relationship diagram for the example news application"/>
          <p:cNvPicPr>
            <a:picLocks noChangeAspect="1" noChangeArrowheads="1"/>
          </p:cNvPicPr>
          <p:nvPr/>
        </p:nvPicPr>
        <p:blipFill>
          <a:blip r:embed="rId2" cstate="print"/>
          <a:srcRect/>
          <a:stretch>
            <a:fillRect/>
          </a:stretch>
        </p:blipFill>
        <p:spPr bwMode="auto">
          <a:xfrm>
            <a:off x="1907704" y="1844824"/>
            <a:ext cx="5586705" cy="3960440"/>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b="1" dirty="0" smtClean="0"/>
              <a:t>Action Provider</a:t>
            </a:r>
            <a:br>
              <a:rPr lang="en-US" b="1" dirty="0" smtClean="0"/>
            </a:br>
            <a:endParaRPr lang="zh-CN" altLang="en-US" dirty="0"/>
          </a:p>
        </p:txBody>
      </p:sp>
      <p:sp>
        <p:nvSpPr>
          <p:cNvPr id="3" name="内容占位符 2"/>
          <p:cNvSpPr>
            <a:spLocks noGrp="1"/>
          </p:cNvSpPr>
          <p:nvPr>
            <p:ph sz="quarter" idx="1"/>
          </p:nvPr>
        </p:nvSpPr>
        <p:spPr>
          <a:xfrm>
            <a:off x="467544" y="1447800"/>
            <a:ext cx="8219256" cy="4572000"/>
          </a:xfrm>
        </p:spPr>
        <p:txBody>
          <a:bodyPr>
            <a:normAutofit fontScale="62500" lnSpcReduction="20000"/>
          </a:bodyPr>
          <a:lstStyle/>
          <a:p>
            <a:r>
              <a:rPr lang="en-US" dirty="0" smtClean="0"/>
              <a:t>    &lt;item </a:t>
            </a:r>
            <a:r>
              <a:rPr lang="en-US" dirty="0" err="1" smtClean="0"/>
              <a:t>android:id</a:t>
            </a:r>
            <a:r>
              <a:rPr lang="en-US" dirty="0" smtClean="0"/>
              <a:t>="@+id/</a:t>
            </a:r>
            <a:r>
              <a:rPr lang="en-US" dirty="0" err="1" smtClean="0"/>
              <a:t>action_share</a:t>
            </a:r>
            <a:r>
              <a:rPr lang="en-US" dirty="0" smtClean="0"/>
              <a:t>"</a:t>
            </a:r>
            <a:br>
              <a:rPr lang="en-US" dirty="0" smtClean="0"/>
            </a:br>
            <a:r>
              <a:rPr lang="en-US" dirty="0" smtClean="0"/>
              <a:t>          </a:t>
            </a:r>
            <a:r>
              <a:rPr lang="en-US" dirty="0" err="1" smtClean="0"/>
              <a:t>android:title</a:t>
            </a:r>
            <a:r>
              <a:rPr lang="en-US" dirty="0" smtClean="0"/>
              <a:t>="@string/share"</a:t>
            </a:r>
            <a:br>
              <a:rPr lang="en-US" dirty="0" smtClean="0"/>
            </a:br>
            <a:r>
              <a:rPr lang="en-US" dirty="0" smtClean="0"/>
              <a:t>          </a:t>
            </a:r>
            <a:r>
              <a:rPr lang="en-US" dirty="0" err="1" smtClean="0"/>
              <a:t>yourapp:showAsAction</a:t>
            </a:r>
            <a:r>
              <a:rPr lang="en-US" dirty="0" smtClean="0"/>
              <a:t>="</a:t>
            </a:r>
            <a:r>
              <a:rPr lang="en-US" dirty="0" err="1" smtClean="0"/>
              <a:t>ifRoom</a:t>
            </a:r>
            <a:r>
              <a:rPr lang="en-US" dirty="0" smtClean="0"/>
              <a:t>"</a:t>
            </a:r>
            <a:br>
              <a:rPr lang="en-US" dirty="0" smtClean="0"/>
            </a:br>
            <a:r>
              <a:rPr lang="en-US" dirty="0" smtClean="0"/>
              <a:t>          </a:t>
            </a:r>
            <a:r>
              <a:rPr lang="en-US" b="1" dirty="0" err="1" smtClean="0">
                <a:solidFill>
                  <a:srgbClr val="FF0000"/>
                </a:solidFill>
              </a:rPr>
              <a:t>yourapp:actionProviderClass</a:t>
            </a:r>
            <a:r>
              <a:rPr lang="en-US" b="1" dirty="0" smtClean="0">
                <a:solidFill>
                  <a:srgbClr val="FF0000"/>
                </a:solidFill>
              </a:rPr>
              <a:t>="android.support.v7.widget.ShareActionProvider"</a:t>
            </a:r>
            <a:r>
              <a:rPr lang="en-US" dirty="0" smtClean="0"/>
              <a:t/>
            </a:r>
            <a:br>
              <a:rPr lang="en-US" dirty="0" smtClean="0"/>
            </a:br>
            <a:r>
              <a:rPr lang="en-US" dirty="0" smtClean="0"/>
              <a:t>          /&gt;</a:t>
            </a:r>
          </a:p>
          <a:p>
            <a:endParaRPr lang="en-US" dirty="0" smtClean="0"/>
          </a:p>
          <a:p>
            <a:pPr>
              <a:buNone/>
            </a:pPr>
            <a:r>
              <a:rPr lang="en-US" altLang="zh-CN" dirty="0" smtClean="0"/>
              <a:t> </a:t>
            </a:r>
            <a:r>
              <a:rPr lang="en-US" altLang="zh-CN" dirty="0" err="1" smtClean="0"/>
              <a:t>MenuItem</a:t>
            </a:r>
            <a:r>
              <a:rPr lang="en-US" altLang="zh-CN" dirty="0" smtClean="0"/>
              <a:t> </a:t>
            </a:r>
            <a:r>
              <a:rPr lang="en-US" altLang="zh-CN" u="sng" dirty="0" smtClean="0"/>
              <a:t>menuItem1 = </a:t>
            </a:r>
            <a:r>
              <a:rPr lang="en-US" altLang="zh-CN" u="sng" dirty="0" err="1" smtClean="0"/>
              <a:t>menu.findItem</a:t>
            </a:r>
            <a:r>
              <a:rPr lang="en-US" altLang="zh-CN" u="sng" dirty="0" smtClean="0"/>
              <a:t>(</a:t>
            </a:r>
            <a:r>
              <a:rPr lang="en-US" altLang="zh-CN" u="sng" dirty="0" err="1" smtClean="0"/>
              <a:t>R.id.</a:t>
            </a:r>
            <a:r>
              <a:rPr lang="en-US" altLang="zh-CN" i="1" u="sng" dirty="0" err="1" smtClean="0"/>
              <a:t>action_circle</a:t>
            </a:r>
            <a:r>
              <a:rPr lang="en-US" altLang="zh-CN" i="1" u="sng" dirty="0" smtClean="0"/>
              <a:t>); </a:t>
            </a:r>
          </a:p>
          <a:p>
            <a:pPr>
              <a:buNone/>
            </a:pPr>
            <a:r>
              <a:rPr lang="en-US" altLang="zh-CN" dirty="0" smtClean="0"/>
              <a:t> sap=(</a:t>
            </a:r>
            <a:r>
              <a:rPr lang="en-US" altLang="zh-CN" dirty="0" err="1" smtClean="0"/>
              <a:t>ShareActionProvider</a:t>
            </a:r>
            <a:r>
              <a:rPr lang="en-US" altLang="zh-CN" dirty="0" smtClean="0"/>
              <a:t>) </a:t>
            </a:r>
            <a:r>
              <a:rPr lang="en-US" altLang="zh-CN" dirty="0" err="1" smtClean="0"/>
              <a:t>MenuItemCompat.</a:t>
            </a:r>
            <a:r>
              <a:rPr lang="en-US" altLang="zh-CN" i="1" dirty="0" err="1" smtClean="0"/>
              <a:t>getActionProvider</a:t>
            </a:r>
            <a:r>
              <a:rPr lang="en-US" altLang="zh-CN" i="1" dirty="0" smtClean="0"/>
              <a:t>(</a:t>
            </a:r>
            <a:r>
              <a:rPr lang="en-US" altLang="zh-CN" i="1" dirty="0" err="1" smtClean="0"/>
              <a:t>menuItem</a:t>
            </a:r>
            <a:r>
              <a:rPr lang="en-US" altLang="zh-CN" i="1" dirty="0" smtClean="0"/>
              <a:t>);</a:t>
            </a:r>
          </a:p>
          <a:p>
            <a:pPr>
              <a:buNone/>
            </a:pPr>
            <a:r>
              <a:rPr lang="en-US" altLang="zh-CN" dirty="0" smtClean="0"/>
              <a:t> </a:t>
            </a:r>
            <a:r>
              <a:rPr lang="en-US" altLang="zh-CN" dirty="0" err="1" smtClean="0"/>
              <a:t>sap.setShareIntent</a:t>
            </a:r>
            <a:r>
              <a:rPr lang="en-US" altLang="zh-CN" dirty="0" smtClean="0"/>
              <a:t>(</a:t>
            </a:r>
            <a:r>
              <a:rPr lang="en-US" altLang="zh-CN" dirty="0" err="1" smtClean="0"/>
              <a:t>getDefaultIntent</a:t>
            </a:r>
            <a:r>
              <a:rPr lang="en-US" altLang="zh-CN" dirty="0" smtClean="0"/>
              <a:t>());</a:t>
            </a:r>
          </a:p>
          <a:p>
            <a:pPr>
              <a:buNone/>
            </a:pPr>
            <a:endParaRPr lang="en-US" altLang="zh-CN" dirty="0" smtClean="0"/>
          </a:p>
          <a:p>
            <a:pPr>
              <a:buNone/>
            </a:pPr>
            <a:r>
              <a:rPr lang="en-US" altLang="zh-CN" b="1" dirty="0" smtClean="0"/>
              <a:t>private Intent </a:t>
            </a:r>
            <a:r>
              <a:rPr lang="en-US" altLang="zh-CN" b="1" dirty="0" err="1" smtClean="0"/>
              <a:t>getDefaultIntent</a:t>
            </a:r>
            <a:r>
              <a:rPr lang="en-US" altLang="zh-CN" b="1" dirty="0" smtClean="0"/>
              <a:t>(){</a:t>
            </a:r>
          </a:p>
          <a:p>
            <a:pPr>
              <a:buNone/>
            </a:pPr>
            <a:r>
              <a:rPr lang="en-US" altLang="zh-CN" dirty="0" smtClean="0"/>
              <a:t>Intent </a:t>
            </a:r>
            <a:r>
              <a:rPr lang="en-US" altLang="zh-CN" dirty="0" err="1" smtClean="0"/>
              <a:t>intent</a:t>
            </a:r>
            <a:r>
              <a:rPr lang="en-US" altLang="zh-CN" dirty="0" smtClean="0"/>
              <a:t>=</a:t>
            </a:r>
            <a:r>
              <a:rPr lang="en-US" altLang="zh-CN" b="1" dirty="0" smtClean="0"/>
              <a:t>new Intent(</a:t>
            </a:r>
            <a:r>
              <a:rPr lang="en-US" altLang="zh-CN" b="1" dirty="0" err="1" smtClean="0"/>
              <a:t>Intent.</a:t>
            </a:r>
            <a:r>
              <a:rPr lang="en-US" altLang="zh-CN" b="1" i="1" dirty="0" err="1" smtClean="0"/>
              <a:t>ACTION_SEND</a:t>
            </a:r>
            <a:r>
              <a:rPr lang="en-US" altLang="zh-CN" b="1" i="1" dirty="0" smtClean="0"/>
              <a:t>);</a:t>
            </a:r>
          </a:p>
          <a:p>
            <a:pPr>
              <a:buNone/>
            </a:pPr>
            <a:r>
              <a:rPr lang="en-US" altLang="zh-CN" dirty="0" err="1" smtClean="0"/>
              <a:t>intent.setType</a:t>
            </a:r>
            <a:r>
              <a:rPr lang="en-US" altLang="zh-CN" dirty="0" smtClean="0"/>
              <a:t>("image/*");</a:t>
            </a:r>
          </a:p>
          <a:p>
            <a:pPr>
              <a:buNone/>
            </a:pPr>
            <a:r>
              <a:rPr lang="en-US" altLang="zh-CN" b="1" dirty="0" smtClean="0"/>
              <a:t>return intent;</a:t>
            </a:r>
          </a:p>
          <a:p>
            <a:pPr>
              <a:buNone/>
            </a:pPr>
            <a:r>
              <a:rPr lang="en-US" altLang="zh-CN" dirty="0" smtClean="0"/>
              <a:t>}</a:t>
            </a:r>
            <a:r>
              <a:rPr lang="en-US" dirty="0" smtClean="0"/>
              <a:t/>
            </a:r>
            <a:br>
              <a:rPr lang="en-US" dirty="0" smtClean="0"/>
            </a:b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Swipe View</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31</a:t>
            </a:fld>
            <a:endParaRPr lang="zh-CN" altLang="en-US"/>
          </a:p>
        </p:txBody>
      </p:sp>
      <p:sp>
        <p:nvSpPr>
          <p:cNvPr id="4" name="内容占位符 3"/>
          <p:cNvSpPr>
            <a:spLocks noGrp="1"/>
          </p:cNvSpPr>
          <p:nvPr>
            <p:ph sz="quarter" idx="1"/>
          </p:nvPr>
        </p:nvSpPr>
        <p:spPr/>
        <p:txBody>
          <a:bodyPr/>
          <a:lstStyle/>
          <a:p>
            <a:r>
              <a:rPr lang="en-US" altLang="zh-CN" b="1" dirty="0" err="1" smtClean="0"/>
              <a:t>mViewPager</a:t>
            </a:r>
            <a:r>
              <a:rPr lang="en-US" altLang="zh-CN" b="1" dirty="0" smtClean="0"/>
              <a:t> </a:t>
            </a:r>
            <a:r>
              <a:rPr lang="en-US" altLang="zh-CN" dirty="0" smtClean="0"/>
              <a:t>= (</a:t>
            </a:r>
            <a:r>
              <a:rPr lang="en-US" altLang="zh-CN" dirty="0" err="1" smtClean="0"/>
              <a:t>ViewPager</a:t>
            </a:r>
            <a:r>
              <a:rPr lang="en-US" altLang="zh-CN" dirty="0" smtClean="0"/>
              <a:t>) </a:t>
            </a:r>
            <a:r>
              <a:rPr lang="en-US" altLang="zh-CN" dirty="0" err="1" smtClean="0"/>
              <a:t>findViewById</a:t>
            </a:r>
            <a:r>
              <a:rPr lang="en-US" altLang="zh-CN" dirty="0" smtClean="0"/>
              <a:t>(</a:t>
            </a:r>
            <a:r>
              <a:rPr lang="en-US" altLang="zh-CN" dirty="0" err="1" smtClean="0"/>
              <a:t>R.id.</a:t>
            </a:r>
            <a:r>
              <a:rPr lang="en-US" altLang="zh-CN" b="1" i="1" dirty="0" err="1" smtClean="0"/>
              <a:t>pager</a:t>
            </a:r>
            <a:r>
              <a:rPr lang="en-US" altLang="zh-CN" dirty="0" smtClean="0"/>
              <a:t>);</a:t>
            </a:r>
            <a:br>
              <a:rPr lang="en-US" altLang="zh-CN" dirty="0" smtClean="0"/>
            </a:br>
            <a:r>
              <a:rPr lang="en-US" altLang="zh-CN" b="1" dirty="0" err="1" smtClean="0"/>
              <a:t>mViewPager</a:t>
            </a:r>
            <a:r>
              <a:rPr lang="en-US" altLang="zh-CN" dirty="0" err="1" smtClean="0"/>
              <a:t>.setAdapter</a:t>
            </a:r>
            <a:r>
              <a:rPr lang="en-US" altLang="zh-CN" dirty="0" smtClean="0"/>
              <a:t>(</a:t>
            </a:r>
            <a:r>
              <a:rPr lang="en-US" altLang="zh-CN" b="1" dirty="0" err="1" smtClean="0"/>
              <a:t>mDemoCollectionPagerAdapter</a:t>
            </a:r>
            <a:r>
              <a:rPr lang="en-US" altLang="zh-CN" dirty="0" smtClean="0"/>
              <a:t>);</a:t>
            </a:r>
            <a:endParaRPr lang="zh-CN" altLang="en-US" dirty="0"/>
          </a:p>
        </p:txBody>
      </p:sp>
      <p:pic>
        <p:nvPicPr>
          <p:cNvPr id="71682" name="Picture 2"/>
          <p:cNvPicPr>
            <a:picLocks noChangeAspect="1" noChangeArrowheads="1"/>
          </p:cNvPicPr>
          <p:nvPr/>
        </p:nvPicPr>
        <p:blipFill>
          <a:blip r:embed="rId2" cstate="print"/>
          <a:srcRect/>
          <a:stretch>
            <a:fillRect/>
          </a:stretch>
        </p:blipFill>
        <p:spPr bwMode="auto">
          <a:xfrm>
            <a:off x="539552" y="2996952"/>
            <a:ext cx="7967588" cy="1656184"/>
          </a:xfrm>
          <a:prstGeom prst="rect">
            <a:avLst/>
          </a:prstGeom>
          <a:noFill/>
          <a:ln w="9525">
            <a:noFill/>
            <a:miter lim="800000"/>
            <a:headEnd/>
            <a:tailEnd/>
          </a:ln>
        </p:spPr>
      </p:pic>
      <p:pic>
        <p:nvPicPr>
          <p:cNvPr id="71683" name="Picture 3"/>
          <p:cNvPicPr>
            <a:picLocks noChangeAspect="1" noChangeArrowheads="1"/>
          </p:cNvPicPr>
          <p:nvPr/>
        </p:nvPicPr>
        <p:blipFill>
          <a:blip r:embed="rId3" cstate="print"/>
          <a:srcRect/>
          <a:stretch>
            <a:fillRect/>
          </a:stretch>
        </p:blipFill>
        <p:spPr bwMode="auto">
          <a:xfrm>
            <a:off x="1547664" y="4797152"/>
            <a:ext cx="7029450" cy="1819275"/>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viewpager</a:t>
            </a:r>
            <a:r>
              <a:rPr lang="zh-CN" altLang="en-US" dirty="0" smtClean="0"/>
              <a:t>绑定</a:t>
            </a:r>
            <a:r>
              <a:rPr lang="en-US" altLang="zh-CN" dirty="0" smtClean="0"/>
              <a:t>fragment</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32</a:t>
            </a:fld>
            <a:endParaRPr lang="zh-CN" altLang="en-US"/>
          </a:p>
        </p:txBody>
      </p:sp>
      <p:sp>
        <p:nvSpPr>
          <p:cNvPr id="4" name="内容占位符 3"/>
          <p:cNvSpPr>
            <a:spLocks noGrp="1"/>
          </p:cNvSpPr>
          <p:nvPr>
            <p:ph sz="quarter" idx="1"/>
          </p:nvPr>
        </p:nvSpPr>
        <p:spPr/>
        <p:txBody>
          <a:bodyPr>
            <a:normAutofit fontScale="70000" lnSpcReduction="20000"/>
          </a:bodyPr>
          <a:lstStyle/>
          <a:p>
            <a:r>
              <a:rPr lang="en-US" altLang="zh-CN" b="1" dirty="0" smtClean="0"/>
              <a:t>public class </a:t>
            </a:r>
            <a:r>
              <a:rPr lang="en-US" altLang="zh-CN" dirty="0" err="1" smtClean="0"/>
              <a:t>DemoCollectionPagerAdapter</a:t>
            </a:r>
            <a:r>
              <a:rPr lang="en-US" altLang="zh-CN" dirty="0" smtClean="0"/>
              <a:t> </a:t>
            </a:r>
            <a:r>
              <a:rPr lang="en-US" altLang="zh-CN" b="1" dirty="0" smtClean="0"/>
              <a:t>extends </a:t>
            </a:r>
            <a:r>
              <a:rPr lang="en-US" altLang="zh-CN" dirty="0" err="1" smtClean="0"/>
              <a:t>FragmentStatePagerAdapter</a:t>
            </a:r>
            <a:r>
              <a:rPr lang="en-US" altLang="zh-CN" dirty="0" smtClean="0"/>
              <a:t> {</a:t>
            </a:r>
            <a:br>
              <a:rPr lang="en-US" altLang="zh-CN" dirty="0" smtClean="0"/>
            </a:br>
            <a:r>
              <a:rPr lang="en-US" altLang="zh-CN" dirty="0" smtClean="0"/>
              <a:t>    </a:t>
            </a:r>
            <a:r>
              <a:rPr lang="en-US" altLang="zh-CN" b="1" dirty="0" smtClean="0"/>
              <a:t>public </a:t>
            </a:r>
            <a:r>
              <a:rPr lang="en-US" altLang="zh-CN" dirty="0" err="1" smtClean="0"/>
              <a:t>DemoCollectionPagerAdapter</a:t>
            </a:r>
            <a:r>
              <a:rPr lang="en-US" altLang="zh-CN" dirty="0" smtClean="0"/>
              <a:t>(</a:t>
            </a:r>
            <a:r>
              <a:rPr lang="en-US" altLang="zh-CN" dirty="0" err="1" smtClean="0"/>
              <a:t>FragmentManager</a:t>
            </a:r>
            <a:r>
              <a:rPr lang="en-US" altLang="zh-CN" dirty="0" smtClean="0"/>
              <a:t> fm) {</a:t>
            </a:r>
            <a:br>
              <a:rPr lang="en-US" altLang="zh-CN" dirty="0" smtClean="0"/>
            </a:br>
            <a:r>
              <a:rPr lang="en-US" altLang="zh-CN" dirty="0" smtClean="0"/>
              <a:t>        </a:t>
            </a:r>
            <a:r>
              <a:rPr lang="en-US" altLang="zh-CN" b="1" dirty="0" smtClean="0"/>
              <a:t>super</a:t>
            </a:r>
            <a:r>
              <a:rPr lang="en-US" altLang="zh-CN" dirty="0" smtClean="0"/>
              <a:t>(fm);</a:t>
            </a:r>
            <a:br>
              <a:rPr lang="en-US" altLang="zh-CN" dirty="0" smtClean="0"/>
            </a:br>
            <a:r>
              <a:rPr lang="en-US" altLang="zh-CN" dirty="0" smtClean="0"/>
              <a:t>    }</a:t>
            </a:r>
            <a:br>
              <a:rPr lang="en-US" altLang="zh-CN" dirty="0" smtClean="0"/>
            </a:br>
            <a:r>
              <a:rPr lang="en-US" altLang="zh-CN" dirty="0" smtClean="0"/>
              <a:t/>
            </a:r>
            <a:br>
              <a:rPr lang="en-US" altLang="zh-CN" dirty="0" smtClean="0"/>
            </a:br>
            <a:r>
              <a:rPr lang="en-US" altLang="zh-CN" dirty="0" smtClean="0"/>
              <a:t>    @Override</a:t>
            </a:r>
            <a:br>
              <a:rPr lang="en-US" altLang="zh-CN" dirty="0" smtClean="0"/>
            </a:br>
            <a:r>
              <a:rPr lang="en-US" altLang="zh-CN" dirty="0" smtClean="0"/>
              <a:t>    </a:t>
            </a:r>
            <a:r>
              <a:rPr lang="en-US" altLang="zh-CN" b="1" dirty="0" smtClean="0"/>
              <a:t>public </a:t>
            </a:r>
            <a:r>
              <a:rPr lang="en-US" altLang="zh-CN" dirty="0" smtClean="0"/>
              <a:t>Fragment </a:t>
            </a:r>
            <a:r>
              <a:rPr lang="en-US" altLang="zh-CN" dirty="0" err="1" smtClean="0"/>
              <a:t>getItem</a:t>
            </a:r>
            <a:r>
              <a:rPr lang="en-US" altLang="zh-CN" dirty="0" smtClean="0"/>
              <a:t>(</a:t>
            </a:r>
            <a:r>
              <a:rPr lang="en-US" altLang="zh-CN" b="1" dirty="0" err="1" smtClean="0"/>
              <a:t>int</a:t>
            </a:r>
            <a:r>
              <a:rPr lang="en-US" altLang="zh-CN" b="1" dirty="0" smtClean="0"/>
              <a:t> </a:t>
            </a:r>
            <a:r>
              <a:rPr lang="en-US" altLang="zh-CN" dirty="0" err="1" smtClean="0"/>
              <a:t>i</a:t>
            </a:r>
            <a:r>
              <a:rPr lang="en-US" altLang="zh-CN" dirty="0" smtClean="0"/>
              <a:t>) {</a:t>
            </a:r>
            <a:br>
              <a:rPr lang="en-US" altLang="zh-CN" dirty="0" smtClean="0"/>
            </a:br>
            <a:r>
              <a:rPr lang="en-US" altLang="zh-CN" dirty="0" smtClean="0"/>
              <a:t>        Fragment </a:t>
            </a:r>
            <a:r>
              <a:rPr lang="en-US" altLang="zh-CN" dirty="0" err="1" smtClean="0"/>
              <a:t>fragment</a:t>
            </a:r>
            <a:r>
              <a:rPr lang="en-US" altLang="zh-CN" dirty="0" smtClean="0"/>
              <a:t> = </a:t>
            </a:r>
            <a:r>
              <a:rPr lang="en-US" altLang="zh-CN" b="1" dirty="0" smtClean="0"/>
              <a:t>new </a:t>
            </a:r>
            <a:r>
              <a:rPr lang="en-US" altLang="zh-CN" dirty="0" err="1" smtClean="0"/>
              <a:t>DemoObjectFragment</a:t>
            </a:r>
            <a:r>
              <a:rPr lang="en-US" altLang="zh-CN" dirty="0" smtClean="0"/>
              <a:t>();</a:t>
            </a:r>
            <a:br>
              <a:rPr lang="en-US" altLang="zh-CN" dirty="0" smtClean="0"/>
            </a:br>
            <a:r>
              <a:rPr lang="en-US" altLang="zh-CN" dirty="0" smtClean="0"/>
              <a:t>        Bundle </a:t>
            </a:r>
            <a:r>
              <a:rPr lang="en-US" altLang="zh-CN" dirty="0" err="1" smtClean="0"/>
              <a:t>args</a:t>
            </a:r>
            <a:r>
              <a:rPr lang="en-US" altLang="zh-CN" dirty="0" smtClean="0"/>
              <a:t> = </a:t>
            </a:r>
            <a:r>
              <a:rPr lang="en-US" altLang="zh-CN" b="1" dirty="0" smtClean="0"/>
              <a:t>new </a:t>
            </a:r>
            <a:r>
              <a:rPr lang="en-US" altLang="zh-CN" dirty="0" smtClean="0"/>
              <a:t>Bundle();</a:t>
            </a:r>
            <a:br>
              <a:rPr lang="en-US" altLang="zh-CN" dirty="0" smtClean="0"/>
            </a:br>
            <a:r>
              <a:rPr lang="en-US" altLang="zh-CN" dirty="0" smtClean="0"/>
              <a:t>        </a:t>
            </a:r>
            <a:r>
              <a:rPr lang="en-US" altLang="zh-CN" i="1" dirty="0" smtClean="0"/>
              <a:t>// Our object is just an integer :-P</a:t>
            </a:r>
            <a:br>
              <a:rPr lang="en-US" altLang="zh-CN" i="1" dirty="0" smtClean="0"/>
            </a:br>
            <a:r>
              <a:rPr lang="en-US" altLang="zh-CN" i="1" dirty="0" smtClean="0"/>
              <a:t>        </a:t>
            </a:r>
            <a:r>
              <a:rPr lang="en-US" altLang="zh-CN" dirty="0" err="1" smtClean="0"/>
              <a:t>args.putInt</a:t>
            </a:r>
            <a:r>
              <a:rPr lang="en-US" altLang="zh-CN" dirty="0" smtClean="0"/>
              <a:t>(</a:t>
            </a:r>
            <a:r>
              <a:rPr lang="en-US" altLang="zh-CN" dirty="0" err="1" smtClean="0"/>
              <a:t>DemoObjectFragment.</a:t>
            </a:r>
            <a:r>
              <a:rPr lang="en-US" altLang="zh-CN" b="1" i="1" dirty="0" err="1" smtClean="0"/>
              <a:t>ARG_OBJECT</a:t>
            </a:r>
            <a:r>
              <a:rPr lang="en-US" altLang="zh-CN" dirty="0" smtClean="0"/>
              <a:t>, </a:t>
            </a:r>
            <a:r>
              <a:rPr lang="en-US" altLang="zh-CN" dirty="0" err="1" smtClean="0"/>
              <a:t>i</a:t>
            </a:r>
            <a:r>
              <a:rPr lang="en-US" altLang="zh-CN" dirty="0" smtClean="0"/>
              <a:t> + 1);</a:t>
            </a:r>
            <a:br>
              <a:rPr lang="en-US" altLang="zh-CN" dirty="0" smtClean="0"/>
            </a:br>
            <a:r>
              <a:rPr lang="en-US" altLang="zh-CN" dirty="0" smtClean="0"/>
              <a:t>        </a:t>
            </a:r>
            <a:r>
              <a:rPr lang="en-US" altLang="zh-CN" dirty="0" err="1" smtClean="0"/>
              <a:t>fragment.setArguments</a:t>
            </a:r>
            <a:r>
              <a:rPr lang="en-US" altLang="zh-CN" dirty="0" smtClean="0"/>
              <a:t>(</a:t>
            </a:r>
            <a:r>
              <a:rPr lang="en-US" altLang="zh-CN" dirty="0" err="1" smtClean="0"/>
              <a:t>args</a:t>
            </a:r>
            <a:r>
              <a:rPr lang="en-US" altLang="zh-CN" dirty="0" smtClean="0"/>
              <a:t>);</a:t>
            </a:r>
            <a:br>
              <a:rPr lang="en-US" altLang="zh-CN" dirty="0" smtClean="0"/>
            </a:br>
            <a:r>
              <a:rPr lang="en-US" altLang="zh-CN" dirty="0" smtClean="0"/>
              <a:t>        </a:t>
            </a:r>
            <a:r>
              <a:rPr lang="en-US" altLang="zh-CN" b="1" dirty="0" smtClean="0"/>
              <a:t>return </a:t>
            </a:r>
            <a:r>
              <a:rPr lang="en-US" altLang="zh-CN" dirty="0" smtClean="0"/>
              <a:t>fragment;</a:t>
            </a:r>
            <a:br>
              <a:rPr lang="en-US" altLang="zh-CN" dirty="0" smtClean="0"/>
            </a:br>
            <a:r>
              <a:rPr lang="en-US" altLang="zh-CN" dirty="0" smtClean="0"/>
              <a:t>    }</a:t>
            </a:r>
            <a:br>
              <a:rPr lang="en-US" altLang="zh-CN" dirty="0" smtClean="0"/>
            </a:br>
            <a:r>
              <a:rPr lang="en-US" altLang="zh-CN" dirty="0" smtClean="0"/>
              <a:t/>
            </a:r>
            <a:br>
              <a:rPr lang="en-US" altLang="zh-CN" dirty="0" smtClean="0"/>
            </a:br>
            <a:r>
              <a:rPr lang="en-US" altLang="zh-CN" dirty="0" smtClean="0"/>
              <a:t>    @Override</a:t>
            </a:r>
            <a:br>
              <a:rPr lang="en-US" altLang="zh-CN" dirty="0" smtClean="0"/>
            </a:br>
            <a:r>
              <a:rPr lang="en-US" altLang="zh-CN" dirty="0" smtClean="0"/>
              <a:t>    </a:t>
            </a:r>
            <a:r>
              <a:rPr lang="en-US" altLang="zh-CN" b="1" dirty="0" smtClean="0"/>
              <a:t>public </a:t>
            </a:r>
            <a:r>
              <a:rPr lang="en-US" altLang="zh-CN" b="1" dirty="0" err="1" smtClean="0"/>
              <a:t>int</a:t>
            </a:r>
            <a:r>
              <a:rPr lang="en-US" altLang="zh-CN" b="1" dirty="0" smtClean="0"/>
              <a:t> </a:t>
            </a:r>
            <a:r>
              <a:rPr lang="en-US" altLang="zh-CN" dirty="0" err="1" smtClean="0"/>
              <a:t>getCount</a:t>
            </a:r>
            <a:r>
              <a:rPr lang="en-US" altLang="zh-CN" dirty="0" smtClean="0"/>
              <a:t>() {</a:t>
            </a:r>
            <a:br>
              <a:rPr lang="en-US" altLang="zh-CN" dirty="0" smtClean="0"/>
            </a:br>
            <a:r>
              <a:rPr lang="en-US" altLang="zh-CN" dirty="0" smtClean="0"/>
              <a:t>        </a:t>
            </a:r>
            <a:r>
              <a:rPr lang="en-US" altLang="zh-CN" b="1" dirty="0" smtClean="0"/>
              <a:t>return </a:t>
            </a:r>
            <a:r>
              <a:rPr lang="en-US" altLang="zh-CN" dirty="0" smtClean="0"/>
              <a:t>100;</a:t>
            </a:r>
            <a:br>
              <a:rPr lang="en-US" altLang="zh-CN" dirty="0" smtClean="0"/>
            </a:br>
            <a:r>
              <a:rPr lang="en-US" altLang="zh-CN" dirty="0" smtClean="0"/>
              <a:t>    }</a:t>
            </a:r>
            <a:br>
              <a:rPr lang="en-US" altLang="zh-CN" dirty="0" smtClean="0"/>
            </a:br>
            <a:r>
              <a:rPr lang="en-US" altLang="zh-CN" dirty="0" smtClean="0"/>
              <a:t>}</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4499992" cy="980728"/>
          </a:xfrm>
        </p:spPr>
        <p:txBody>
          <a:bodyPr/>
          <a:lstStyle/>
          <a:p>
            <a:r>
              <a:rPr lang="en-US" altLang="zh-CN" dirty="0" smtClean="0"/>
              <a:t>Action Bar Tab</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33</a:t>
            </a:fld>
            <a:endParaRPr lang="zh-CN" altLang="en-US"/>
          </a:p>
        </p:txBody>
      </p:sp>
      <p:sp>
        <p:nvSpPr>
          <p:cNvPr id="4" name="内容占位符 3"/>
          <p:cNvSpPr>
            <a:spLocks noGrp="1"/>
          </p:cNvSpPr>
          <p:nvPr>
            <p:ph sz="quarter" idx="1"/>
          </p:nvPr>
        </p:nvSpPr>
        <p:spPr>
          <a:xfrm>
            <a:off x="539552" y="6497960"/>
            <a:ext cx="9073008" cy="720080"/>
          </a:xfrm>
        </p:spPr>
        <p:txBody>
          <a:bodyPr>
            <a:normAutofit/>
          </a:bodyPr>
          <a:lstStyle/>
          <a:p>
            <a:r>
              <a:rPr lang="en-US" altLang="zh-CN" sz="1800" dirty="0" smtClean="0"/>
              <a:t>Toolbar</a:t>
            </a:r>
            <a:r>
              <a:rPr lang="zh-CN" altLang="en-US" sz="1800" dirty="0" smtClean="0"/>
              <a:t>目前实现</a:t>
            </a:r>
            <a:r>
              <a:rPr lang="en-US" altLang="zh-CN" sz="1800" dirty="0" smtClean="0"/>
              <a:t>TAB</a:t>
            </a:r>
            <a:r>
              <a:rPr lang="zh-CN" altLang="en-US" sz="1800" dirty="0" smtClean="0"/>
              <a:t>的方法还没有正式加入</a:t>
            </a:r>
            <a:r>
              <a:rPr lang="en-US" altLang="zh-CN" sz="1800" dirty="0" smtClean="0"/>
              <a:t>SDK</a:t>
            </a:r>
            <a:r>
              <a:rPr lang="zh-CN" altLang="en-US" sz="1800" dirty="0" smtClean="0"/>
              <a:t>，这里展示的是传统</a:t>
            </a:r>
            <a:r>
              <a:rPr lang="en-US" altLang="zh-CN" sz="1800" dirty="0" err="1" smtClean="0"/>
              <a:t>Actionbar</a:t>
            </a:r>
            <a:r>
              <a:rPr lang="zh-CN" altLang="en-US" sz="1800" dirty="0" smtClean="0"/>
              <a:t>的作法</a:t>
            </a:r>
            <a:endParaRPr lang="zh-CN" altLang="en-US" sz="1800" dirty="0"/>
          </a:p>
        </p:txBody>
      </p:sp>
      <p:pic>
        <p:nvPicPr>
          <p:cNvPr id="72706" name="Picture 2"/>
          <p:cNvPicPr>
            <a:picLocks noChangeAspect="1" noChangeArrowheads="1"/>
          </p:cNvPicPr>
          <p:nvPr/>
        </p:nvPicPr>
        <p:blipFill>
          <a:blip r:embed="rId2" cstate="print"/>
          <a:srcRect/>
          <a:stretch>
            <a:fillRect/>
          </a:stretch>
        </p:blipFill>
        <p:spPr bwMode="auto">
          <a:xfrm>
            <a:off x="395536" y="884987"/>
            <a:ext cx="6336704" cy="5432792"/>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4499992" cy="980728"/>
          </a:xfrm>
        </p:spPr>
        <p:txBody>
          <a:bodyPr/>
          <a:lstStyle/>
          <a:p>
            <a:r>
              <a:rPr lang="en-US" altLang="zh-CN" dirty="0" err="1" smtClean="0"/>
              <a:t>Tab+SWIPE</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34</a:t>
            </a:fld>
            <a:endParaRPr lang="zh-CN" altLang="en-US"/>
          </a:p>
        </p:txBody>
      </p:sp>
      <p:pic>
        <p:nvPicPr>
          <p:cNvPr id="73730" name="Picture 2"/>
          <p:cNvPicPr>
            <a:picLocks noChangeAspect="1" noChangeArrowheads="1"/>
          </p:cNvPicPr>
          <p:nvPr/>
        </p:nvPicPr>
        <p:blipFill>
          <a:blip r:embed="rId2" cstate="print"/>
          <a:srcRect/>
          <a:stretch>
            <a:fillRect/>
          </a:stretch>
        </p:blipFill>
        <p:spPr bwMode="auto">
          <a:xfrm>
            <a:off x="0" y="980728"/>
            <a:ext cx="6381750" cy="2638425"/>
          </a:xfrm>
          <a:prstGeom prst="rect">
            <a:avLst/>
          </a:prstGeom>
          <a:noFill/>
          <a:ln w="9525">
            <a:noFill/>
            <a:miter lim="800000"/>
            <a:headEnd/>
            <a:tailEnd/>
          </a:ln>
        </p:spPr>
      </p:pic>
      <p:pic>
        <p:nvPicPr>
          <p:cNvPr id="73731" name="Picture 3"/>
          <p:cNvPicPr>
            <a:picLocks noChangeAspect="1" noChangeArrowheads="1"/>
          </p:cNvPicPr>
          <p:nvPr/>
        </p:nvPicPr>
        <p:blipFill>
          <a:blip r:embed="rId3" cstate="print"/>
          <a:srcRect/>
          <a:stretch>
            <a:fillRect/>
          </a:stretch>
        </p:blipFill>
        <p:spPr bwMode="auto">
          <a:xfrm>
            <a:off x="1979712" y="3212976"/>
            <a:ext cx="6480720" cy="3027711"/>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Title Strip </a:t>
            </a:r>
            <a:r>
              <a:rPr lang="zh-CN" altLang="en-US" dirty="0" smtClean="0"/>
              <a:t>替代</a:t>
            </a:r>
            <a:r>
              <a:rPr lang="en-US" altLang="zh-CN" dirty="0" smtClean="0"/>
              <a:t>tabs</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35</a:t>
            </a:fld>
            <a:endParaRPr lang="zh-CN" altLang="en-US"/>
          </a:p>
        </p:txBody>
      </p:sp>
      <p:sp>
        <p:nvSpPr>
          <p:cNvPr id="4" name="内容占位符 3"/>
          <p:cNvSpPr>
            <a:spLocks noGrp="1"/>
          </p:cNvSpPr>
          <p:nvPr>
            <p:ph sz="quarter" idx="1"/>
          </p:nvPr>
        </p:nvSpPr>
        <p:spPr/>
        <p:txBody>
          <a:bodyPr/>
          <a:lstStyle/>
          <a:p>
            <a:endParaRPr lang="zh-CN" altLang="en-US" dirty="0"/>
          </a:p>
        </p:txBody>
      </p:sp>
      <p:pic>
        <p:nvPicPr>
          <p:cNvPr id="74754" name="Picture 2"/>
          <p:cNvPicPr>
            <a:picLocks noChangeAspect="1" noChangeArrowheads="1"/>
          </p:cNvPicPr>
          <p:nvPr/>
        </p:nvPicPr>
        <p:blipFill>
          <a:blip r:embed="rId2" cstate="print"/>
          <a:srcRect/>
          <a:stretch>
            <a:fillRect/>
          </a:stretch>
        </p:blipFill>
        <p:spPr bwMode="auto">
          <a:xfrm>
            <a:off x="1331640" y="1340768"/>
            <a:ext cx="7114128" cy="4896544"/>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Navigation Drawer</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36</a:t>
            </a:fld>
            <a:endParaRPr lang="zh-CN" altLang="en-US"/>
          </a:p>
        </p:txBody>
      </p:sp>
      <p:sp>
        <p:nvSpPr>
          <p:cNvPr id="4" name="内容占位符 3"/>
          <p:cNvSpPr>
            <a:spLocks noGrp="1"/>
          </p:cNvSpPr>
          <p:nvPr>
            <p:ph sz="quarter" idx="1"/>
          </p:nvPr>
        </p:nvSpPr>
        <p:spPr/>
        <p:txBody>
          <a:bodyPr/>
          <a:lstStyle/>
          <a:p>
            <a:endParaRPr lang="zh-CN" altLang="en-US"/>
          </a:p>
        </p:txBody>
      </p:sp>
      <p:pic>
        <p:nvPicPr>
          <p:cNvPr id="75778" name="Picture 2"/>
          <p:cNvPicPr>
            <a:picLocks noChangeAspect="1" noChangeArrowheads="1"/>
          </p:cNvPicPr>
          <p:nvPr/>
        </p:nvPicPr>
        <p:blipFill>
          <a:blip r:embed="rId2" cstate="print"/>
          <a:srcRect/>
          <a:stretch>
            <a:fillRect/>
          </a:stretch>
        </p:blipFill>
        <p:spPr bwMode="auto">
          <a:xfrm>
            <a:off x="1043607" y="1340768"/>
            <a:ext cx="7009535" cy="4392488"/>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Drawer</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37</a:t>
            </a:fld>
            <a:endParaRPr lang="zh-CN" altLang="en-US"/>
          </a:p>
        </p:txBody>
      </p:sp>
      <p:sp>
        <p:nvSpPr>
          <p:cNvPr id="4" name="内容占位符 3"/>
          <p:cNvSpPr>
            <a:spLocks noGrp="1"/>
          </p:cNvSpPr>
          <p:nvPr>
            <p:ph sz="quarter" idx="1"/>
          </p:nvPr>
        </p:nvSpPr>
        <p:spPr/>
        <p:txBody>
          <a:bodyPr/>
          <a:lstStyle/>
          <a:p>
            <a:endParaRPr lang="zh-CN" altLang="en-US"/>
          </a:p>
        </p:txBody>
      </p:sp>
      <p:pic>
        <p:nvPicPr>
          <p:cNvPr id="76802" name="Picture 2"/>
          <p:cNvPicPr>
            <a:picLocks noChangeAspect="1" noChangeArrowheads="1"/>
          </p:cNvPicPr>
          <p:nvPr/>
        </p:nvPicPr>
        <p:blipFill>
          <a:blip r:embed="rId2" cstate="print"/>
          <a:srcRect/>
          <a:stretch>
            <a:fillRect/>
          </a:stretch>
        </p:blipFill>
        <p:spPr bwMode="auto">
          <a:xfrm>
            <a:off x="1187624" y="1700808"/>
            <a:ext cx="7153892" cy="5157192"/>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38</a:t>
            </a:fld>
            <a:endParaRPr lang="zh-CN" altLang="en-US"/>
          </a:p>
        </p:txBody>
      </p:sp>
      <p:sp>
        <p:nvSpPr>
          <p:cNvPr id="4" name="内容占位符 3"/>
          <p:cNvSpPr>
            <a:spLocks noGrp="1"/>
          </p:cNvSpPr>
          <p:nvPr>
            <p:ph sz="quarter" idx="1"/>
          </p:nvPr>
        </p:nvSpPr>
        <p:spPr/>
        <p:txBody>
          <a:bodyPr/>
          <a:lstStyle/>
          <a:p>
            <a:endParaRPr lang="zh-CN" altLang="en-US"/>
          </a:p>
        </p:txBody>
      </p:sp>
      <p:pic>
        <p:nvPicPr>
          <p:cNvPr id="77826" name="Picture 2"/>
          <p:cNvPicPr>
            <a:picLocks noChangeAspect="1" noChangeArrowheads="1"/>
          </p:cNvPicPr>
          <p:nvPr/>
        </p:nvPicPr>
        <p:blipFill>
          <a:blip r:embed="rId2" cstate="print"/>
          <a:srcRect/>
          <a:stretch>
            <a:fillRect/>
          </a:stretch>
        </p:blipFill>
        <p:spPr bwMode="auto">
          <a:xfrm>
            <a:off x="899591" y="260648"/>
            <a:ext cx="6973613" cy="6336704"/>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39</a:t>
            </a:fld>
            <a:endParaRPr lang="zh-CN" altLang="en-US"/>
          </a:p>
        </p:txBody>
      </p:sp>
      <p:sp>
        <p:nvSpPr>
          <p:cNvPr id="4" name="内容占位符 3"/>
          <p:cNvSpPr>
            <a:spLocks noGrp="1"/>
          </p:cNvSpPr>
          <p:nvPr>
            <p:ph sz="quarter" idx="1"/>
          </p:nvPr>
        </p:nvSpPr>
        <p:spPr/>
        <p:txBody>
          <a:bodyPr/>
          <a:lstStyle/>
          <a:p>
            <a:endParaRPr lang="zh-CN" altLang="en-US"/>
          </a:p>
        </p:txBody>
      </p:sp>
      <p:pic>
        <p:nvPicPr>
          <p:cNvPr id="78850" name="Picture 2"/>
          <p:cNvPicPr>
            <a:picLocks noChangeAspect="1" noChangeArrowheads="1"/>
          </p:cNvPicPr>
          <p:nvPr/>
        </p:nvPicPr>
        <p:blipFill>
          <a:blip r:embed="rId2" cstate="print"/>
          <a:srcRect/>
          <a:stretch>
            <a:fillRect/>
          </a:stretch>
        </p:blipFill>
        <p:spPr bwMode="auto">
          <a:xfrm>
            <a:off x="1331639" y="0"/>
            <a:ext cx="6960093" cy="6597352"/>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Screen List</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4</a:t>
            </a:fld>
            <a:endParaRPr lang="zh-CN" altLang="en-US"/>
          </a:p>
        </p:txBody>
      </p:sp>
      <p:sp>
        <p:nvSpPr>
          <p:cNvPr id="4" name="内容占位符 3"/>
          <p:cNvSpPr>
            <a:spLocks noGrp="1"/>
          </p:cNvSpPr>
          <p:nvPr>
            <p:ph sz="quarter" idx="1"/>
          </p:nvPr>
        </p:nvSpPr>
        <p:spPr/>
        <p:txBody>
          <a:bodyPr/>
          <a:lstStyle/>
          <a:p>
            <a:r>
              <a:rPr lang="zh-CN" altLang="en-US" dirty="0" smtClean="0"/>
              <a:t>创建所需窗口的列表</a:t>
            </a:r>
            <a:endParaRPr lang="en-US" altLang="zh-CN" dirty="0" smtClean="0"/>
          </a:p>
          <a:p>
            <a:pPr lvl="1"/>
            <a:r>
              <a:rPr lang="en-US" altLang="zh-CN" dirty="0" smtClean="0"/>
              <a:t>Home or "</a:t>
            </a:r>
            <a:r>
              <a:rPr lang="en-US" altLang="zh-CN" dirty="0" err="1" smtClean="0"/>
              <a:t>launchpad</a:t>
            </a:r>
            <a:r>
              <a:rPr lang="en-US" altLang="zh-CN" dirty="0" smtClean="0"/>
              <a:t>" screen for accessing stories and photos</a:t>
            </a:r>
          </a:p>
          <a:p>
            <a:pPr lvl="1"/>
            <a:r>
              <a:rPr lang="en-US" altLang="zh-CN" dirty="0" smtClean="0"/>
              <a:t>List of categories</a:t>
            </a:r>
          </a:p>
          <a:p>
            <a:pPr lvl="1"/>
            <a:r>
              <a:rPr lang="en-US" altLang="zh-CN" dirty="0" smtClean="0"/>
              <a:t>List of news stories for a given category</a:t>
            </a:r>
          </a:p>
          <a:p>
            <a:pPr lvl="1"/>
            <a:r>
              <a:rPr lang="en-US" altLang="zh-CN" dirty="0" smtClean="0"/>
              <a:t>Story detail view (from which we can save and share)</a:t>
            </a:r>
          </a:p>
          <a:p>
            <a:pPr lvl="1"/>
            <a:r>
              <a:rPr lang="en-US" altLang="zh-CN" dirty="0" smtClean="0"/>
              <a:t>List of photos, uncategorized</a:t>
            </a:r>
          </a:p>
          <a:p>
            <a:pPr lvl="1"/>
            <a:r>
              <a:rPr lang="en-US" altLang="zh-CN" dirty="0" smtClean="0"/>
              <a:t>Photo detail view (from which we can save and share)</a:t>
            </a:r>
          </a:p>
          <a:p>
            <a:pPr lvl="1"/>
            <a:r>
              <a:rPr lang="en-US" altLang="zh-CN" dirty="0" smtClean="0"/>
              <a:t>List of all saved items</a:t>
            </a:r>
          </a:p>
          <a:p>
            <a:pPr lvl="1"/>
            <a:r>
              <a:rPr lang="en-US" altLang="zh-CN" dirty="0" smtClean="0"/>
              <a:t>List of saved photos</a:t>
            </a:r>
          </a:p>
          <a:p>
            <a:pPr lvl="1"/>
            <a:r>
              <a:rPr lang="en-US" altLang="zh-CN" dirty="0" smtClean="0"/>
              <a:t>List of saved stories</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绘制窗口关系图</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5</a:t>
            </a:fld>
            <a:endParaRPr lang="zh-CN" altLang="en-US"/>
          </a:p>
        </p:txBody>
      </p:sp>
      <p:sp>
        <p:nvSpPr>
          <p:cNvPr id="4" name="内容占位符 3"/>
          <p:cNvSpPr>
            <a:spLocks noGrp="1"/>
          </p:cNvSpPr>
          <p:nvPr>
            <p:ph sz="quarter" idx="1"/>
          </p:nvPr>
        </p:nvSpPr>
        <p:spPr/>
        <p:txBody>
          <a:bodyPr/>
          <a:lstStyle/>
          <a:p>
            <a:endParaRPr lang="zh-CN" altLang="en-US"/>
          </a:p>
        </p:txBody>
      </p:sp>
      <p:pic>
        <p:nvPicPr>
          <p:cNvPr id="61442" name="Picture 2" descr="Exhaustive screen map for the example news application"/>
          <p:cNvPicPr>
            <a:picLocks noChangeAspect="1" noChangeArrowheads="1"/>
          </p:cNvPicPr>
          <p:nvPr/>
        </p:nvPicPr>
        <p:blipFill>
          <a:blip r:embed="rId2" cstate="print"/>
          <a:srcRect/>
          <a:stretch>
            <a:fillRect/>
          </a:stretch>
        </p:blipFill>
        <p:spPr bwMode="auto">
          <a:xfrm>
            <a:off x="1475656" y="1772816"/>
            <a:ext cx="6116262" cy="468052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为不同设备整合窗口</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6</a:t>
            </a:fld>
            <a:endParaRPr lang="zh-CN" altLang="en-US"/>
          </a:p>
        </p:txBody>
      </p:sp>
      <p:sp>
        <p:nvSpPr>
          <p:cNvPr id="4" name="内容占位符 3"/>
          <p:cNvSpPr>
            <a:spLocks noGrp="1"/>
          </p:cNvSpPr>
          <p:nvPr>
            <p:ph sz="quarter" idx="1"/>
          </p:nvPr>
        </p:nvSpPr>
        <p:spPr/>
        <p:txBody>
          <a:bodyPr/>
          <a:lstStyle/>
          <a:p>
            <a:endParaRPr lang="zh-CN" altLang="en-US"/>
          </a:p>
        </p:txBody>
      </p:sp>
      <p:sp>
        <p:nvSpPr>
          <p:cNvPr id="63490" name="AutoShape 2" descr="Single pane layouts on large screens in landscape lead to awkward whitespace and exceedingly long line length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63491" name="Picture 3"/>
          <p:cNvPicPr>
            <a:picLocks noChangeAspect="1" noChangeArrowheads="1"/>
          </p:cNvPicPr>
          <p:nvPr/>
        </p:nvPicPr>
        <p:blipFill>
          <a:blip r:embed="rId2" cstate="print"/>
          <a:srcRect/>
          <a:stretch>
            <a:fillRect/>
          </a:stretch>
        </p:blipFill>
        <p:spPr bwMode="auto">
          <a:xfrm>
            <a:off x="4499992" y="4581128"/>
            <a:ext cx="4245115" cy="2276872"/>
          </a:xfrm>
          <a:prstGeom prst="rect">
            <a:avLst/>
          </a:prstGeom>
          <a:noFill/>
          <a:ln w="9525">
            <a:noFill/>
            <a:miter lim="800000"/>
            <a:headEnd/>
            <a:tailEnd/>
          </a:ln>
        </p:spPr>
      </p:pic>
      <p:pic>
        <p:nvPicPr>
          <p:cNvPr id="63492" name="Picture 4"/>
          <p:cNvPicPr>
            <a:picLocks noChangeAspect="1" noChangeArrowheads="1"/>
          </p:cNvPicPr>
          <p:nvPr/>
        </p:nvPicPr>
        <p:blipFill>
          <a:blip r:embed="rId3" cstate="print"/>
          <a:srcRect/>
          <a:stretch>
            <a:fillRect/>
          </a:stretch>
        </p:blipFill>
        <p:spPr bwMode="auto">
          <a:xfrm>
            <a:off x="0" y="1628800"/>
            <a:ext cx="5210175" cy="360997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设计导航</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7</a:t>
            </a:fld>
            <a:endParaRPr lang="zh-CN" altLang="en-US"/>
          </a:p>
        </p:txBody>
      </p:sp>
      <p:sp>
        <p:nvSpPr>
          <p:cNvPr id="4" name="内容占位符 3"/>
          <p:cNvSpPr>
            <a:spLocks noGrp="1"/>
          </p:cNvSpPr>
          <p:nvPr>
            <p:ph sz="quarter" idx="1"/>
          </p:nvPr>
        </p:nvSpPr>
        <p:spPr/>
        <p:txBody>
          <a:bodyPr/>
          <a:lstStyle/>
          <a:p>
            <a:r>
              <a:rPr lang="zh-CN" altLang="en-US" dirty="0" smtClean="0"/>
              <a:t>分析导航关系</a:t>
            </a:r>
            <a:endParaRPr lang="en-US" altLang="zh-CN" dirty="0" smtClean="0"/>
          </a:p>
          <a:p>
            <a:pPr lvl="1"/>
            <a:r>
              <a:rPr lang="zh-CN" altLang="en-US" dirty="0" smtClean="0"/>
              <a:t>纵向</a:t>
            </a:r>
            <a:endParaRPr lang="en-US" altLang="zh-CN" dirty="0" smtClean="0"/>
          </a:p>
          <a:p>
            <a:pPr lvl="1"/>
            <a:r>
              <a:rPr lang="zh-CN" altLang="en-US" dirty="0" smtClean="0"/>
              <a:t>横向</a:t>
            </a:r>
            <a:endParaRPr lang="en-US" altLang="zh-CN" dirty="0" smtClean="0"/>
          </a:p>
          <a:p>
            <a:pPr lvl="2"/>
            <a:r>
              <a:rPr lang="zh-CN" altLang="en-US" dirty="0" smtClean="0"/>
              <a:t>集合类型</a:t>
            </a:r>
            <a:endParaRPr lang="en-US" altLang="zh-CN" dirty="0" smtClean="0"/>
          </a:p>
          <a:p>
            <a:pPr lvl="2"/>
            <a:r>
              <a:rPr lang="zh-CN" altLang="en-US" dirty="0" smtClean="0"/>
              <a:t>组合类型</a:t>
            </a:r>
            <a:endParaRPr lang="zh-CN" altLang="en-US" dirty="0"/>
          </a:p>
        </p:txBody>
      </p:sp>
      <p:sp>
        <p:nvSpPr>
          <p:cNvPr id="64514" name="AutoShape 2" descr="Descendant and lateral navig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64515" name="Picture 3"/>
          <p:cNvPicPr>
            <a:picLocks noChangeAspect="1" noChangeArrowheads="1"/>
          </p:cNvPicPr>
          <p:nvPr/>
        </p:nvPicPr>
        <p:blipFill>
          <a:blip r:embed="rId2" cstate="print"/>
          <a:srcRect/>
          <a:stretch>
            <a:fillRect/>
          </a:stretch>
        </p:blipFill>
        <p:spPr bwMode="auto">
          <a:xfrm>
            <a:off x="3856228" y="0"/>
            <a:ext cx="5287772" cy="4536504"/>
          </a:xfrm>
          <a:prstGeom prst="rect">
            <a:avLst/>
          </a:prstGeom>
          <a:noFill/>
          <a:ln w="9525">
            <a:noFill/>
            <a:miter lim="800000"/>
            <a:headEnd/>
            <a:tailEnd/>
          </a:ln>
        </p:spPr>
      </p:pic>
      <p:pic>
        <p:nvPicPr>
          <p:cNvPr id="64516" name="Picture 4"/>
          <p:cNvPicPr>
            <a:picLocks noChangeAspect="1" noChangeArrowheads="1"/>
          </p:cNvPicPr>
          <p:nvPr/>
        </p:nvPicPr>
        <p:blipFill>
          <a:blip r:embed="rId3" cstate="print"/>
          <a:srcRect/>
          <a:stretch>
            <a:fillRect/>
          </a:stretch>
        </p:blipFill>
        <p:spPr bwMode="auto">
          <a:xfrm>
            <a:off x="0" y="3676650"/>
            <a:ext cx="4162425" cy="318135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导航</a:t>
            </a:r>
            <a:r>
              <a:rPr lang="en-US" altLang="zh-CN" dirty="0" smtClean="0"/>
              <a:t>UI</a:t>
            </a:r>
            <a:r>
              <a:rPr lang="zh-CN" altLang="en-US" dirty="0" smtClean="0"/>
              <a:t>的类型</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8</a:t>
            </a:fld>
            <a:endParaRPr lang="zh-CN" altLang="en-US"/>
          </a:p>
        </p:txBody>
      </p:sp>
      <p:sp>
        <p:nvSpPr>
          <p:cNvPr id="4" name="内容占位符 3"/>
          <p:cNvSpPr>
            <a:spLocks noGrp="1"/>
          </p:cNvSpPr>
          <p:nvPr>
            <p:ph sz="quarter" idx="1"/>
          </p:nvPr>
        </p:nvSpPr>
        <p:spPr/>
        <p:txBody>
          <a:bodyPr/>
          <a:lstStyle/>
          <a:p>
            <a:r>
              <a:rPr lang="zh-CN" altLang="en-US" dirty="0" smtClean="0"/>
              <a:t>按钮，图标式</a:t>
            </a:r>
            <a:endParaRPr lang="zh-CN" altLang="en-US" dirty="0"/>
          </a:p>
        </p:txBody>
      </p:sp>
      <p:pic>
        <p:nvPicPr>
          <p:cNvPr id="65538" name="Picture 2"/>
          <p:cNvPicPr>
            <a:picLocks noChangeAspect="1" noChangeArrowheads="1"/>
          </p:cNvPicPr>
          <p:nvPr/>
        </p:nvPicPr>
        <p:blipFill>
          <a:blip r:embed="rId2" cstate="print"/>
          <a:srcRect/>
          <a:stretch>
            <a:fillRect/>
          </a:stretch>
        </p:blipFill>
        <p:spPr bwMode="auto">
          <a:xfrm>
            <a:off x="611560" y="2204864"/>
            <a:ext cx="7695454" cy="3528392"/>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List,Grid,Stack</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9</a:t>
            </a:fld>
            <a:endParaRPr lang="zh-CN" altLang="en-US"/>
          </a:p>
        </p:txBody>
      </p:sp>
      <p:sp>
        <p:nvSpPr>
          <p:cNvPr id="4" name="内容占位符 3"/>
          <p:cNvSpPr>
            <a:spLocks noGrp="1"/>
          </p:cNvSpPr>
          <p:nvPr>
            <p:ph sz="quarter" idx="1"/>
          </p:nvPr>
        </p:nvSpPr>
        <p:spPr/>
        <p:txBody>
          <a:bodyPr/>
          <a:lstStyle/>
          <a:p>
            <a:endParaRPr lang="zh-CN" altLang="en-US"/>
          </a:p>
        </p:txBody>
      </p:sp>
      <p:pic>
        <p:nvPicPr>
          <p:cNvPr id="66562" name="Picture 2"/>
          <p:cNvPicPr>
            <a:picLocks noChangeAspect="1" noChangeArrowheads="1"/>
          </p:cNvPicPr>
          <p:nvPr/>
        </p:nvPicPr>
        <p:blipFill>
          <a:blip r:embed="rId2" cstate="print"/>
          <a:srcRect/>
          <a:stretch>
            <a:fillRect/>
          </a:stretch>
        </p:blipFill>
        <p:spPr bwMode="auto">
          <a:xfrm>
            <a:off x="971600" y="2060848"/>
            <a:ext cx="7642632" cy="4248472"/>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平衡">
  <a:themeElements>
    <a:clrScheme name="平衡">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平衡">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平衡">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spDef>
      <a:spPr bwMode="auto">
        <a:solidFill>
          <a:srgbClr val="FFFFFF"/>
        </a:solidFill>
        <a:ln w="9525">
          <a:noFill/>
          <a:miter lim="800000"/>
          <a:headEnd/>
          <a:tailEnd/>
        </a:ln>
        <a:effectLst/>
      </a:spPr>
      <a:bodyPr vert="horz" wrap="squar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sz="1200" b="0" i="1" u="none" strike="noStrike" cap="none" normalizeH="0" baseline="0" dirty="0" smtClean="0">
            <a:ln>
              <a:noFill/>
            </a:ln>
            <a:solidFill>
              <a:srgbClr val="000000"/>
            </a:solidFill>
            <a:effectLst/>
            <a:latin typeface="宋体" pitchFamily="2" charset="-122"/>
            <a:ea typeface="宋体" pitchFamily="2" charset="-122"/>
            <a:cs typeface="宋体" pitchFamily="2" charset="-122"/>
          </a:defRPr>
        </a:defPPr>
      </a:lst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8720</TotalTime>
  <Words>667</Words>
  <Application>Microsoft Office PowerPoint</Application>
  <PresentationFormat>全屏显示(4:3)</PresentationFormat>
  <Paragraphs>172</Paragraphs>
  <Slides>39</Slides>
  <Notes>0</Notes>
  <HiddenSlides>0</HiddenSlides>
  <MMClips>0</MMClips>
  <ScaleCrop>false</ScaleCrop>
  <HeadingPairs>
    <vt:vector size="4" baseType="variant">
      <vt:variant>
        <vt:lpstr>主题</vt:lpstr>
      </vt:variant>
      <vt:variant>
        <vt:i4>1</vt:i4>
      </vt:variant>
      <vt:variant>
        <vt:lpstr>幻灯片标题</vt:lpstr>
      </vt:variant>
      <vt:variant>
        <vt:i4>39</vt:i4>
      </vt:variant>
    </vt:vector>
  </HeadingPairs>
  <TitlesOfParts>
    <vt:vector size="40" baseType="lpstr">
      <vt:lpstr>平衡</vt:lpstr>
      <vt:lpstr>UI中的导航设计</vt:lpstr>
      <vt:lpstr>本讲主题</vt:lpstr>
      <vt:lpstr>    UI的设计与规划</vt:lpstr>
      <vt:lpstr>Screen List</vt:lpstr>
      <vt:lpstr>绘制窗口关系图</vt:lpstr>
      <vt:lpstr>为不同设备整合窗口</vt:lpstr>
      <vt:lpstr>设计导航</vt:lpstr>
      <vt:lpstr>导航UI的类型</vt:lpstr>
      <vt:lpstr>List,Grid,Stack</vt:lpstr>
      <vt:lpstr>TAB</vt:lpstr>
      <vt:lpstr>SWIPE</vt:lpstr>
      <vt:lpstr>幻灯片 12</vt:lpstr>
      <vt:lpstr>设计回退层级关系</vt:lpstr>
      <vt:lpstr>导航的实现</vt:lpstr>
      <vt:lpstr>App Bar</vt:lpstr>
      <vt:lpstr>App Bar </vt:lpstr>
      <vt:lpstr>Actionbar的构成</vt:lpstr>
      <vt:lpstr>Actionbar的分区显示</vt:lpstr>
      <vt:lpstr>支持库</vt:lpstr>
      <vt:lpstr>幻灯片 20</vt:lpstr>
      <vt:lpstr>幻灯片 21</vt:lpstr>
      <vt:lpstr>幻灯片 22</vt:lpstr>
      <vt:lpstr>Action bar对象</vt:lpstr>
      <vt:lpstr>增加Action Item</vt:lpstr>
      <vt:lpstr>showAsAction属性</vt:lpstr>
      <vt:lpstr>Action item事件</vt:lpstr>
      <vt:lpstr>Navigating Up with the App Icon-导航</vt:lpstr>
      <vt:lpstr>幻灯片 28</vt:lpstr>
      <vt:lpstr>Action view</vt:lpstr>
      <vt:lpstr>Action Provider </vt:lpstr>
      <vt:lpstr>Swipe View</vt:lpstr>
      <vt:lpstr>viewpager绑定fragment</vt:lpstr>
      <vt:lpstr>Action Bar Tab</vt:lpstr>
      <vt:lpstr>Tab+SWIPE</vt:lpstr>
      <vt:lpstr>Title Strip 替代tabs</vt:lpstr>
      <vt:lpstr>Navigation Drawer</vt:lpstr>
      <vt:lpstr>Drawer</vt:lpstr>
      <vt:lpstr>幻灯片 38</vt:lpstr>
      <vt:lpstr>幻灯片 39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第二讲 activity组件和用户界面设计</dc:title>
  <dc:creator>Administrator</dc:creator>
  <cp:lastModifiedBy>上海大学</cp:lastModifiedBy>
  <cp:revision>239</cp:revision>
  <dcterms:created xsi:type="dcterms:W3CDTF">2011-10-21T04:54:15Z</dcterms:created>
  <dcterms:modified xsi:type="dcterms:W3CDTF">2015-12-22T02:24:18Z</dcterms:modified>
</cp:coreProperties>
</file>