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2" r:id="rId3"/>
    <p:sldId id="257" r:id="rId4"/>
    <p:sldId id="283" r:id="rId5"/>
    <p:sldId id="284" r:id="rId6"/>
    <p:sldId id="285" r:id="rId7"/>
    <p:sldId id="286" r:id="rId8"/>
    <p:sldId id="267" r:id="rId9"/>
    <p:sldId id="258" r:id="rId10"/>
    <p:sldId id="273" r:id="rId11"/>
    <p:sldId id="274" r:id="rId12"/>
    <p:sldId id="268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59" r:id="rId21"/>
    <p:sldId id="296" r:id="rId22"/>
    <p:sldId id="264" r:id="rId23"/>
    <p:sldId id="260" r:id="rId24"/>
    <p:sldId id="290" r:id="rId25"/>
    <p:sldId id="291" r:id="rId26"/>
    <p:sldId id="292" r:id="rId27"/>
    <p:sldId id="266" r:id="rId28"/>
    <p:sldId id="293" r:id="rId29"/>
    <p:sldId id="265" r:id="rId30"/>
    <p:sldId id="294" r:id="rId31"/>
    <p:sldId id="295" r:id="rId32"/>
    <p:sldId id="269" r:id="rId33"/>
    <p:sldId id="271" r:id="rId34"/>
    <p:sldId id="272" r:id="rId35"/>
    <p:sldId id="261" r:id="rId36"/>
    <p:sldId id="262" r:id="rId37"/>
    <p:sldId id="263" r:id="rId38"/>
    <p:sldId id="287" r:id="rId39"/>
    <p:sldId id="288" r:id="rId40"/>
    <p:sldId id="28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2" autoAdjust="0"/>
  </p:normalViewPr>
  <p:slideViewPr>
    <p:cSldViewPr>
      <p:cViewPr varScale="1">
        <p:scale>
          <a:sx n="75" d="100"/>
          <a:sy n="7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E52-ECAD-4529-A99C-875DD3B7CACB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B6781-2B3E-4330-A059-B24F58F66F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Cursor query(Uri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String[] projection, String selection,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selectionArgs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sortOrder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SQLiteQueryBuilder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SQLiteQueryBuilder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sUriMatcher.match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DIARIES: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qb.setTables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DIARY_TABLE_NAME);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B6781-2B3E-4330-A059-B24F58F66FC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util/Se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hyperlink" Target="http://developer.android.com/reference/java/lang/Str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developer.android.com/reference/android/preference/ListPreference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developer.android.com/reference/android/preference/CheckBoxPreferen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java/lang/String.html" TargetMode="External"/><Relationship Id="rId5" Type="http://schemas.openxmlformats.org/officeDocument/2006/relationships/hyperlink" Target="http://developer.android.com/reference/android/widget/EditText.html" TargetMode="External"/><Relationship Id="rId4" Type="http://schemas.openxmlformats.org/officeDocument/2006/relationships/hyperlink" Target="http://developer.android.com/reference/android/preference/EditTextPreference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res/Resources.html" TargetMode="External"/><Relationship Id="rId2" Type="http://schemas.openxmlformats.org/officeDocument/2006/relationships/hyperlink" Target="http://developer.android.com/reference/android/content/Contex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hyperlink" Target="http://developer.android.com/reference/android/os/Environm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database/sqlite/SQLiteDatabas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database/sqlite/SQLiteDatabase.html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developer.android.com/reference/java/lang/Str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Resolver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widget/ResourceCursorAdapter.html" TargetMode="External"/><Relationship Id="rId3" Type="http://schemas.openxmlformats.org/officeDocument/2006/relationships/hyperlink" Target="http://developer.android.com/reference/android/widget/SimpleAdapter.html" TargetMode="External"/><Relationship Id="rId7" Type="http://schemas.openxmlformats.org/officeDocument/2006/relationships/hyperlink" Target="http://developer.android.com/reference/android/widget/HeaderViewListAdapter.html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://developer.android.com/reference/android/widget/ArrayAdap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widget/CursorAdapter.html" TargetMode="External"/><Relationship Id="rId11" Type="http://schemas.openxmlformats.org/officeDocument/2006/relationships/hyperlink" Target="http://developer.android.com/reference/android/widget/ListAdapter.html" TargetMode="External"/><Relationship Id="rId5" Type="http://schemas.openxmlformats.org/officeDocument/2006/relationships/hyperlink" Target="http://developer.android.com/reference/android/widget/BaseAdapter.html" TargetMode="External"/><Relationship Id="rId10" Type="http://schemas.openxmlformats.org/officeDocument/2006/relationships/hyperlink" Target="http://developer.android.com/reference/android/widget/Adapter.html" TargetMode="External"/><Relationship Id="rId4" Type="http://schemas.openxmlformats.org/officeDocument/2006/relationships/hyperlink" Target="http://developer.android.com/reference/android/widget/SimpleCursorAdapter.html" TargetMode="External"/><Relationship Id="rId9" Type="http://schemas.openxmlformats.org/officeDocument/2006/relationships/hyperlink" Target="http://developer.android.com/reference/android/widget/WrapperListAdapter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eclipse-javadoc:%E2%98%82=UI_ListView/D:\/workshop\/eclipse\/eclipse\/android-sdk-windows\/platforms\/android-7\/android.jar%3candroid.widget(SimpleAdapter.class%E2%98%83SimpleAdapter~SimpleAdapter~Landroid.content.Context;~Ljava.util.List\%3c+Ljava.util.Map\%3cLjava.lang.String;*%3e;%3e;~I~\%E2%98%83Ljava.lang.String;~\%E2%98%83I%E2%98%82List" TargetMode="External"/><Relationship Id="rId3" Type="http://schemas.openxmlformats.org/officeDocument/2006/relationships/hyperlink" Target="eclipse-javadoc:%E2%98%82=UI_ListView/D:\/workshop\/eclipse\/eclipse\/android-sdk-windows\/platforms\/android-7\/android.jar%3candroid.widget(SimpleCursorAdapter.class%E2%98%83SimpleCursorAdapter~SimpleCursorAdapter~Landroid.content.Context;~I~Landroid.database.Cursor;~\%E2%98%83Ljava.lang.String;~\%E2%98%83I%E2%98%82Context" TargetMode="External"/><Relationship Id="rId7" Type="http://schemas.openxmlformats.org/officeDocument/2006/relationships/hyperlink" Target="eclipse-javadoc:%E2%98%82=UI_ListView/D:\/workshop\/eclipse\/eclipse\/android-sdk-windows\/platforms\/android-7\/android.jar%3candroid.widget(SimpleAdapter.class%E2%98%83SimpleAdapter~SimpleAdapter~Landroid.content.Context;~Ljava.util.List\%3c+Ljava.util.Map\%3cLjava.lang.String;*%3e;%3e;~I~\%E2%98%83Ljava.lang.String;~\%E2%98%83I%E2%98%82Context" TargetMode="External"/><Relationship Id="rId12" Type="http://schemas.openxmlformats.org/officeDocument/2006/relationships/image" Target="../media/image4.png"/><Relationship Id="rId2" Type="http://schemas.openxmlformats.org/officeDocument/2006/relationships/hyperlink" Target="eclipse-javadoc:%E2%98%82=UI_ListView/D:\/workshop\/eclipse\/eclipse\/android-sdk-windows\/platforms\/android-7\/android.jar%3candroid.widget(SimpleCursorAdapter.class%E2%98%83SimpleCursorAdap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UI_ListView/D:\/workshop\/eclipse\/eclipse\/android-sdk-windows\/platforms\/android-7\/android.jar%3candroid.widget(SimpleAdapter.class%E2%98%83SimpleAdapter" TargetMode="External"/><Relationship Id="rId11" Type="http://schemas.openxmlformats.org/officeDocument/2006/relationships/image" Target="../media/image3.png"/><Relationship Id="rId5" Type="http://schemas.openxmlformats.org/officeDocument/2006/relationships/hyperlink" Target="eclipse-javadoc:%E2%98%82=UI_ListView/D:\/workshop\/eclipse\/eclipse\/android-sdk-windows\/platforms\/android-7\/android.jar%3candroid.widget(SimpleCursorAdapter.class%E2%98%83SimpleCursorAdapter~SimpleCursorAdapter~Landroid.content.Context;~I~Landroid.database.Cursor;~\%E2%98%83Ljava.lang.String;~\%E2%98%83I%E2%98%82String" TargetMode="External"/><Relationship Id="rId10" Type="http://schemas.openxmlformats.org/officeDocument/2006/relationships/hyperlink" Target="eclipse-javadoc:%E2%98%82=UI_ListView/D:\/workshop\/eclipse\/eclipse\/android-sdk-windows\/platforms\/android-7\/android.jar%3candroid.widget(SimpleAdapter.class%E2%98%83SimpleAdapter~SimpleAdapter~Landroid.content.Context;~Ljava.util.List\%3c+Ljava.util.Map\%3cLjava.lang.String;*%3e;%3e;~I~\%E2%98%83Ljava.lang.String;~\%E2%98%83I%E2%98%82String" TargetMode="External"/><Relationship Id="rId4" Type="http://schemas.openxmlformats.org/officeDocument/2006/relationships/hyperlink" Target="eclipse-javadoc:%E2%98%82=UI_ListView/D:\/workshop\/eclipse\/eclipse\/android-sdk-windows\/platforms\/android-7\/android.jar%3candroid.widget(SimpleCursorAdapter.class%E2%98%83SimpleCursorAdapter~SimpleCursorAdapter~Landroid.content.Context;~I~Landroid.database.Cursor;~\%E2%98%83Ljava.lang.String;~\%E2%98%83I%E2%98%82Cursor" TargetMode="External"/><Relationship Id="rId9" Type="http://schemas.openxmlformats.org/officeDocument/2006/relationships/hyperlink" Target="eclipse-javadoc:%E2%98%82=UI_ListView/D:\/workshop\/eclipse\/eclipse\/android-sdk-windows\/platforms\/android-7\/android.jar%3candroid.widget(SimpleAdapter.class%E2%98%83SimpleAdapter~SimpleAdapter~Landroid.content.Context;~Ljava.util.List\%3c+Ljava.util.Map\%3cLjava.lang.String;*%3e;%3e;~I~\%E2%98%83Ljava.lang.String;~\%E2%98%83I%E2%98%82Ma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SharedPreferences.Editor.html" TargetMode="External"/><Relationship Id="rId2" Type="http://schemas.openxmlformats.org/officeDocument/2006/relationships/hyperlink" Target="http://developer.android.com/reference/android/content/SharedPreferenc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8134672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中的数据持久化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Shared Preference</a:t>
            </a:r>
            <a:r>
              <a:rPr lang="zh-CN" altLang="en-US" b="1" dirty="0" smtClean="0"/>
              <a:t>可用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Boolean</a:t>
            </a:r>
            <a:endParaRPr lang="zh-CN" altLang="en-US" dirty="0" smtClean="0"/>
          </a:p>
          <a:p>
            <a:pPr lvl="0"/>
            <a:r>
              <a:rPr lang="en-US" dirty="0" smtClean="0"/>
              <a:t>Float</a:t>
            </a:r>
            <a:endParaRPr lang="zh-CN" altLang="en-US" dirty="0" smtClean="0"/>
          </a:p>
          <a:p>
            <a:pPr lvl="0"/>
            <a:r>
              <a:rPr lang="en-US" dirty="0" err="1" smtClean="0"/>
              <a:t>Int</a:t>
            </a:r>
            <a:endParaRPr lang="zh-CN" altLang="en-US" dirty="0" smtClean="0"/>
          </a:p>
          <a:p>
            <a:pPr lvl="0"/>
            <a:r>
              <a:rPr lang="en-US" dirty="0" smtClean="0"/>
              <a:t>Long</a:t>
            </a:r>
            <a:endParaRPr lang="zh-CN" altLang="en-US" dirty="0" smtClean="0"/>
          </a:p>
          <a:p>
            <a:pPr lvl="0"/>
            <a:r>
              <a:rPr lang="en-US" dirty="0" smtClean="0"/>
              <a:t>String</a:t>
            </a:r>
            <a:endParaRPr lang="zh-CN" altLang="en-US" dirty="0" smtClean="0"/>
          </a:p>
          <a:p>
            <a:pPr lvl="0"/>
            <a:r>
              <a:rPr lang="en-US" dirty="0" smtClean="0"/>
              <a:t>String </a:t>
            </a:r>
            <a:r>
              <a:rPr lang="en-US" u="sng" dirty="0" smtClean="0">
                <a:hlinkClick r:id="rId2"/>
              </a:rPr>
              <a:t>Set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获得</a:t>
            </a:r>
            <a:r>
              <a:rPr lang="en-US" altLang="zh-CN" b="1" dirty="0" smtClean="0"/>
              <a:t>Shared Preference</a:t>
            </a:r>
            <a:r>
              <a:rPr lang="zh-CN" altLang="en-US" b="1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使用如下两个方法来获得</a:t>
            </a:r>
            <a:r>
              <a:rPr lang="en-US" dirty="0" err="1" smtClean="0"/>
              <a:t>SharedPreferences</a:t>
            </a:r>
            <a:r>
              <a:rPr lang="zh-CN" altLang="en-US" dirty="0" smtClean="0"/>
              <a:t>对象，该对象代表一个保存了键值对数据的</a:t>
            </a:r>
            <a:r>
              <a:rPr lang="en-US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b="1" dirty="0" err="1" smtClean="0"/>
              <a:t>getSharedPreferences</a:t>
            </a:r>
            <a:r>
              <a:rPr lang="en-US" b="1" dirty="0" smtClean="0"/>
              <a:t> (</a:t>
            </a:r>
            <a:r>
              <a:rPr lang="en-US" b="1" dirty="0" smtClean="0">
                <a:hlinkClick r:id="rId2"/>
              </a:rPr>
              <a:t>String</a:t>
            </a:r>
            <a:r>
              <a:rPr lang="en-US" b="1" dirty="0" smtClean="0"/>
              <a:t> name, </a:t>
            </a:r>
            <a:r>
              <a:rPr lang="en-US" b="1" dirty="0" err="1" smtClean="0"/>
              <a:t>int</a:t>
            </a:r>
            <a:r>
              <a:rPr lang="en-US" b="1" dirty="0" smtClean="0"/>
              <a:t> mode)</a:t>
            </a:r>
            <a:endParaRPr lang="zh-CN" altLang="en-US" dirty="0" smtClean="0"/>
          </a:p>
          <a:p>
            <a:pPr lvl="1"/>
            <a:r>
              <a:rPr lang="en-US" b="1" dirty="0" err="1" smtClean="0"/>
              <a:t>getPreferences</a:t>
            </a:r>
            <a:r>
              <a:rPr lang="en-US" b="1" dirty="0" smtClean="0"/>
              <a:t> (</a:t>
            </a:r>
            <a:r>
              <a:rPr lang="en-US" b="1" dirty="0" err="1" smtClean="0"/>
              <a:t>int</a:t>
            </a:r>
            <a:r>
              <a:rPr lang="en-US" b="1" dirty="0" smtClean="0"/>
              <a:t> mode)</a:t>
            </a:r>
          </a:p>
          <a:p>
            <a:pPr lvl="2"/>
            <a:r>
              <a:rPr lang="en-US" dirty="0" smtClean="0">
                <a:hlinkClick r:id="rId3"/>
              </a:rPr>
              <a:t>MODE_PRIVATE</a:t>
            </a:r>
            <a:r>
              <a:rPr lang="en-US" dirty="0" smtClean="0"/>
              <a:t> 0 </a:t>
            </a:r>
            <a:r>
              <a:rPr lang="zh-CN" altLang="en-US" dirty="0" smtClean="0"/>
              <a:t>默认值，只允许</a:t>
            </a:r>
            <a:r>
              <a:rPr lang="en-US" dirty="0" smtClean="0"/>
              <a:t>app</a:t>
            </a:r>
            <a:r>
              <a:rPr lang="zh-CN" altLang="en-US" dirty="0" smtClean="0"/>
              <a:t>内部访问，创建和装载标识</a:t>
            </a:r>
          </a:p>
          <a:p>
            <a:pPr lvl="2"/>
            <a:r>
              <a:rPr lang="en-US" dirty="0" smtClean="0">
                <a:hlinkClick r:id="rId3"/>
              </a:rPr>
              <a:t>MODE_WORLD_READABLE</a:t>
            </a:r>
            <a:r>
              <a:rPr lang="en-US" dirty="0" smtClean="0"/>
              <a:t> 1 </a:t>
            </a:r>
            <a:r>
              <a:rPr lang="zh-CN" altLang="en-US" dirty="0" smtClean="0"/>
              <a:t>，允许其他</a:t>
            </a:r>
            <a:r>
              <a:rPr lang="en-US" dirty="0" smtClean="0"/>
              <a:t>app</a:t>
            </a:r>
            <a:r>
              <a:rPr lang="zh-CN" altLang="en-US" dirty="0" smtClean="0"/>
              <a:t>读，创建和装载标识</a:t>
            </a:r>
          </a:p>
          <a:p>
            <a:pPr lvl="2"/>
            <a:r>
              <a:rPr lang="en-US" dirty="0" smtClean="0">
                <a:hlinkClick r:id="rId3"/>
              </a:rPr>
              <a:t>MODE_WORLD_WRITEABLE</a:t>
            </a:r>
            <a:r>
              <a:rPr lang="en-US" dirty="0" smtClean="0"/>
              <a:t> 2</a:t>
            </a:r>
            <a:r>
              <a:rPr lang="zh-CN" altLang="en-US" dirty="0" smtClean="0"/>
              <a:t>，允许其他</a:t>
            </a:r>
            <a:r>
              <a:rPr lang="en-US" dirty="0" smtClean="0"/>
              <a:t>app</a:t>
            </a:r>
            <a:r>
              <a:rPr lang="zh-CN" altLang="en-US" dirty="0" smtClean="0"/>
              <a:t>写 ，创建和装载标识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prefence</a:t>
            </a:r>
            <a:r>
              <a:rPr lang="zh-CN" altLang="en-US" dirty="0" smtClean="0"/>
              <a:t>类简化设计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105872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Android</a:t>
            </a:r>
            <a:r>
              <a:rPr lang="zh-CN" altLang="en-US" dirty="0" smtClean="0"/>
              <a:t>为了简化设置功能的</a:t>
            </a:r>
            <a:r>
              <a:rPr lang="en-US" dirty="0" smtClean="0"/>
              <a:t>UI</a:t>
            </a:r>
            <a:r>
              <a:rPr lang="zh-CN" altLang="en-US" dirty="0" smtClean="0"/>
              <a:t>设计，提供了</a:t>
            </a:r>
            <a:r>
              <a:rPr lang="en-US" dirty="0" smtClean="0"/>
              <a:t>preference</a:t>
            </a:r>
            <a:r>
              <a:rPr lang="zh-CN" altLang="en-US" dirty="0" smtClean="0"/>
              <a:t>类，它对应着设置</a:t>
            </a:r>
            <a:r>
              <a:rPr lang="en-US" dirty="0" smtClean="0"/>
              <a:t>UI</a:t>
            </a:r>
            <a:r>
              <a:rPr lang="zh-CN" altLang="en-US" dirty="0" smtClean="0"/>
              <a:t>中的一个条目。</a:t>
            </a:r>
            <a:r>
              <a:rPr lang="en-US" dirty="0" smtClean="0"/>
              <a:t>Preference</a:t>
            </a:r>
            <a:r>
              <a:rPr lang="zh-CN" altLang="en-US" dirty="0" smtClean="0"/>
              <a:t>类封装了</a:t>
            </a:r>
            <a:r>
              <a:rPr lang="en-US" dirty="0" smtClean="0"/>
              <a:t>settings</a:t>
            </a:r>
            <a:r>
              <a:rPr lang="zh-CN" altLang="en-US" dirty="0" smtClean="0"/>
              <a:t>基本的</a:t>
            </a:r>
            <a:r>
              <a:rPr lang="en-US" dirty="0" err="1" smtClean="0"/>
              <a:t>listview</a:t>
            </a:r>
            <a:r>
              <a:rPr lang="zh-CN" altLang="en-US" dirty="0" smtClean="0"/>
              <a:t>风格的</a:t>
            </a:r>
            <a:r>
              <a:rPr lang="en-US" dirty="0" smtClean="0"/>
              <a:t>UI</a:t>
            </a:r>
            <a:r>
              <a:rPr lang="zh-CN" altLang="en-US" dirty="0" smtClean="0"/>
              <a:t>同时利用</a:t>
            </a:r>
            <a:r>
              <a:rPr lang="en-US" dirty="0" err="1" smtClean="0"/>
              <a:t>sharedpreference</a:t>
            </a:r>
            <a:r>
              <a:rPr lang="zh-CN" altLang="en-US" dirty="0" smtClean="0"/>
              <a:t>持久化设置的内容</a:t>
            </a:r>
            <a:endParaRPr lang="en-US" altLang="zh-CN" dirty="0" smtClean="0"/>
          </a:p>
          <a:p>
            <a:r>
              <a:rPr lang="zh-CN" altLang="en-US" dirty="0" smtClean="0"/>
              <a:t>常用的有三种子</a:t>
            </a:r>
            <a:r>
              <a:rPr lang="en-US" dirty="0" smtClean="0"/>
              <a:t>preference</a:t>
            </a:r>
            <a:r>
              <a:rPr lang="zh-CN" altLang="en-US" dirty="0" smtClean="0"/>
              <a:t>类：</a:t>
            </a:r>
          </a:p>
          <a:p>
            <a:r>
              <a:rPr lang="en-US" u="sng" dirty="0" err="1" smtClean="0">
                <a:hlinkClick r:id="rId2"/>
              </a:rPr>
              <a:t>CheckBoxPreference</a:t>
            </a:r>
            <a:endParaRPr lang="zh-CN" altLang="en-US" dirty="0" smtClean="0"/>
          </a:p>
          <a:p>
            <a:r>
              <a:rPr lang="en-US" dirty="0" smtClean="0"/>
              <a:t>Shows an item with a checkbox for a setting that is either enabled or disabled. The saved value is a </a:t>
            </a:r>
            <a:r>
              <a:rPr lang="en-US" dirty="0" err="1" smtClean="0"/>
              <a:t>boolean</a:t>
            </a:r>
            <a:r>
              <a:rPr lang="en-US" dirty="0" smtClean="0"/>
              <a:t> (true if it's checked).</a:t>
            </a:r>
            <a:endParaRPr lang="zh-CN" altLang="en-US" dirty="0" smtClean="0"/>
          </a:p>
          <a:p>
            <a:r>
              <a:rPr lang="en-US" u="sng" dirty="0" err="1" smtClean="0">
                <a:hlinkClick r:id="rId3"/>
              </a:rPr>
              <a:t>ListPreference</a:t>
            </a:r>
            <a:endParaRPr lang="zh-CN" altLang="en-US" dirty="0" smtClean="0"/>
          </a:p>
          <a:p>
            <a:r>
              <a:rPr lang="en-US" dirty="0" smtClean="0"/>
              <a:t>Opens a dialog with a list of radio buttons. The saved value can be any one of the supported value types (listed above).</a:t>
            </a:r>
            <a:endParaRPr lang="zh-CN" altLang="en-US" dirty="0" smtClean="0"/>
          </a:p>
          <a:p>
            <a:r>
              <a:rPr lang="en-US" u="sng" dirty="0" err="1" smtClean="0">
                <a:hlinkClick r:id="rId4"/>
              </a:rPr>
              <a:t>EditTextPreference</a:t>
            </a:r>
            <a:endParaRPr lang="zh-CN" altLang="en-US" dirty="0" smtClean="0"/>
          </a:p>
          <a:p>
            <a:r>
              <a:rPr lang="en-US" dirty="0" smtClean="0"/>
              <a:t>Opens a dialog with an </a:t>
            </a:r>
            <a:r>
              <a:rPr lang="en-US" u="sng" dirty="0" err="1" smtClean="0">
                <a:hlinkClick r:id="rId5"/>
              </a:rPr>
              <a:t>EditText</a:t>
            </a:r>
            <a:r>
              <a:rPr lang="en-US" dirty="0" smtClean="0"/>
              <a:t> widget. The saved value is a </a:t>
            </a:r>
            <a:r>
              <a:rPr lang="en-US" u="sng" dirty="0" smtClean="0">
                <a:hlinkClick r:id="rId6"/>
              </a:rPr>
              <a:t>String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548680"/>
            <a:ext cx="18192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92280" y="3645024"/>
            <a:ext cx="18192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编辑设置</a:t>
            </a:r>
            <a:r>
              <a:rPr lang="en-US" dirty="0" smtClean="0"/>
              <a:t>UI</a:t>
            </a:r>
            <a:r>
              <a:rPr lang="zh-CN" altLang="en-US" dirty="0" smtClean="0"/>
              <a:t>资源文件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res</a:t>
            </a:r>
            <a:r>
              <a:rPr lang="zh-CN" altLang="en-US" dirty="0" smtClean="0"/>
              <a:t>下建立</a:t>
            </a:r>
            <a:r>
              <a:rPr lang="en-US" dirty="0" smtClean="0"/>
              <a:t>xml</a:t>
            </a:r>
            <a:r>
              <a:rPr lang="zh-CN" altLang="en-US" dirty="0" smtClean="0"/>
              <a:t>文件夹，在其下建立</a:t>
            </a:r>
            <a:r>
              <a:rPr lang="en-US" dirty="0" smtClean="0"/>
              <a:t>xml</a:t>
            </a:r>
            <a:r>
              <a:rPr lang="zh-CN" altLang="en-US" dirty="0" smtClean="0"/>
              <a:t>文件。名字可任起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91703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Android:key</a:t>
            </a:r>
            <a:r>
              <a:rPr lang="en-US" dirty="0" smtClean="0"/>
              <a:t>  -- </a:t>
            </a:r>
            <a:r>
              <a:rPr lang="zh-CN" altLang="en-US" dirty="0" smtClean="0"/>
              <a:t>表示</a:t>
            </a:r>
            <a:r>
              <a:rPr lang="en-US" dirty="0" err="1" smtClean="0"/>
              <a:t>sharedpreference</a:t>
            </a:r>
            <a:r>
              <a:rPr lang="zh-CN" altLang="en-US" dirty="0" smtClean="0"/>
              <a:t>中键值对的</a:t>
            </a:r>
            <a:r>
              <a:rPr lang="en-US" dirty="0" smtClean="0"/>
              <a:t>key</a:t>
            </a:r>
            <a:endParaRPr lang="zh-CN" altLang="en-US" dirty="0" smtClean="0"/>
          </a:p>
          <a:p>
            <a:pPr lvl="0"/>
            <a:r>
              <a:rPr lang="en-US" dirty="0" err="1" smtClean="0"/>
              <a:t>Android:title</a:t>
            </a:r>
            <a:r>
              <a:rPr lang="en-US" dirty="0" smtClean="0"/>
              <a:t>—-</a:t>
            </a:r>
            <a:r>
              <a:rPr lang="zh-CN" altLang="en-US" dirty="0" smtClean="0"/>
              <a:t>条目中显示的主文字</a:t>
            </a:r>
          </a:p>
          <a:p>
            <a:pPr lvl="0"/>
            <a:r>
              <a:rPr lang="en-US" dirty="0" err="1" smtClean="0"/>
              <a:t>Android:summary</a:t>
            </a:r>
            <a:r>
              <a:rPr lang="en-US" dirty="0" smtClean="0"/>
              <a:t>—</a:t>
            </a:r>
            <a:r>
              <a:rPr lang="zh-CN" altLang="en-US" dirty="0" smtClean="0"/>
              <a:t>条目中主文字下方的备注文本</a:t>
            </a:r>
          </a:p>
          <a:p>
            <a:pPr lvl="0"/>
            <a:r>
              <a:rPr lang="en-US" dirty="0" err="1" smtClean="0"/>
              <a:t>android:defaultValue</a:t>
            </a:r>
            <a:r>
              <a:rPr lang="en-US" dirty="0" smtClean="0"/>
              <a:t>--</a:t>
            </a:r>
            <a:r>
              <a:rPr lang="en-US" dirty="0" err="1" smtClean="0"/>
              <a:t>sharedpreference</a:t>
            </a:r>
            <a:r>
              <a:rPr lang="zh-CN" altLang="en-US" dirty="0" smtClean="0"/>
              <a:t>中键值对的</a:t>
            </a:r>
            <a:r>
              <a:rPr lang="en-US" dirty="0" smtClean="0"/>
              <a:t>value</a:t>
            </a:r>
            <a:r>
              <a:rPr lang="zh-CN" altLang="en-US" dirty="0" smtClean="0"/>
              <a:t>的默认值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下一级设置窗口和分组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PreferenceScreen</a:t>
            </a:r>
            <a:r>
              <a:rPr lang="zh-CN" altLang="en-US" dirty="0" smtClean="0"/>
              <a:t>可以嵌套使用，其效果是产生层级设置窗口</a:t>
            </a:r>
            <a:endParaRPr lang="en-US" altLang="zh-CN" dirty="0" smtClean="0"/>
          </a:p>
          <a:p>
            <a:pPr lvl="1"/>
            <a:r>
              <a:rPr lang="en-US" dirty="0" err="1" smtClean="0"/>
              <a:t>PreferenceScreen</a:t>
            </a:r>
            <a:r>
              <a:rPr lang="zh-CN" altLang="en-US" dirty="0" smtClean="0"/>
              <a:t>也有一个</a:t>
            </a:r>
            <a:r>
              <a:rPr lang="en-US" dirty="0" err="1" smtClean="0"/>
              <a:t>android:title</a:t>
            </a:r>
            <a:r>
              <a:rPr lang="zh-CN" altLang="en-US" dirty="0" smtClean="0"/>
              <a:t>属性，此时在主设置窗口将显示该</a:t>
            </a:r>
            <a:r>
              <a:rPr lang="en-US" dirty="0" smtClean="0"/>
              <a:t>title</a:t>
            </a:r>
            <a:r>
              <a:rPr lang="zh-CN" altLang="en-US" dirty="0" smtClean="0"/>
              <a:t>的内容作为一个设置条目，点击该条目将会显示它包含的子设置</a:t>
            </a:r>
            <a:r>
              <a:rPr lang="en-US" dirty="0" smtClean="0"/>
              <a:t>UI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如果设置条目多，希望分类排列，可以用</a:t>
            </a:r>
            <a:r>
              <a:rPr lang="en-US" dirty="0" err="1" smtClean="0"/>
              <a:t>PreferenceCategory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dirty="0" err="1" smtClean="0"/>
              <a:t>PreferenceFragment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SettingFragment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PreferenceFragment</a:t>
            </a:r>
            <a:r>
              <a:rPr lang="en-US" dirty="0" smtClean="0"/>
              <a:t> 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@Override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super</a:t>
            </a:r>
            <a:r>
              <a:rPr lang="en-US" dirty="0" err="1" smtClean="0"/>
              <a:t>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// Load the preferences from an XML resource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addPreferencesFromResource</a:t>
            </a:r>
            <a:r>
              <a:rPr lang="en-US" dirty="0" smtClean="0"/>
              <a:t>(</a:t>
            </a:r>
            <a:r>
              <a:rPr lang="en-US" dirty="0" err="1" smtClean="0"/>
              <a:t>R.xml.</a:t>
            </a:r>
            <a:r>
              <a:rPr lang="en-US" i="1" dirty="0" err="1" smtClean="0"/>
              <a:t>mypreferences</a:t>
            </a:r>
            <a:r>
              <a:rPr lang="en-US" dirty="0" smtClean="0"/>
              <a:t>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}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zh-CN" altLang="en-US" dirty="0" smtClean="0"/>
          </a:p>
          <a:p>
            <a:r>
              <a:rPr lang="en-US" dirty="0" err="1" smtClean="0"/>
              <a:t>addPreferencesFromResource</a:t>
            </a:r>
            <a:r>
              <a:rPr lang="en-US" dirty="0" smtClean="0"/>
              <a:t>(</a:t>
            </a:r>
            <a:r>
              <a:rPr lang="en-US" dirty="0" err="1" smtClean="0"/>
              <a:t>R.xml.</a:t>
            </a:r>
            <a:r>
              <a:rPr lang="en-US" i="1" dirty="0" err="1" smtClean="0"/>
              <a:t>mypreferences</a:t>
            </a:r>
            <a:r>
              <a:rPr lang="en-US" dirty="0" smtClean="0"/>
              <a:t>);</a:t>
            </a:r>
            <a:r>
              <a:rPr lang="zh-CN" altLang="en-US" dirty="0" smtClean="0"/>
              <a:t>将设置资源文件设为</a:t>
            </a:r>
            <a:r>
              <a:rPr lang="en-US" dirty="0" smtClean="0"/>
              <a:t>fragment</a:t>
            </a:r>
            <a:r>
              <a:rPr lang="zh-CN" altLang="en-US" dirty="0" smtClean="0"/>
              <a:t>的</a:t>
            </a:r>
            <a:r>
              <a:rPr lang="en-US" dirty="0" smtClean="0"/>
              <a:t>UI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activity</a:t>
            </a:r>
            <a:r>
              <a:rPr lang="zh-CN" altLang="en-US" dirty="0" smtClean="0"/>
              <a:t>中加入该</a:t>
            </a:r>
            <a:r>
              <a:rPr lang="en-US" dirty="0" smtClean="0"/>
              <a:t>fragment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@Override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protected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// </a:t>
            </a:r>
            <a:r>
              <a:rPr lang="en-US" b="1" dirty="0" smtClean="0"/>
              <a:t>TODO</a:t>
            </a:r>
            <a:r>
              <a:rPr lang="en-US" dirty="0" smtClean="0"/>
              <a:t> Auto-generated method stub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super</a:t>
            </a:r>
            <a:r>
              <a:rPr lang="en-US" dirty="0" err="1" smtClean="0"/>
              <a:t>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/*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getFragmentManager</a:t>
            </a:r>
            <a:r>
              <a:rPr lang="en-US" dirty="0" smtClean="0"/>
              <a:t>().</a:t>
            </a:r>
            <a:r>
              <a:rPr lang="en-US" dirty="0" err="1" smtClean="0"/>
              <a:t>beginTransaction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 .replace(</a:t>
            </a:r>
            <a:r>
              <a:rPr lang="en-US" dirty="0" err="1" smtClean="0"/>
              <a:t>android.R.id.content</a:t>
            </a:r>
            <a:r>
              <a:rPr lang="en-US" dirty="0" smtClean="0"/>
              <a:t>, new </a:t>
            </a:r>
            <a:r>
              <a:rPr lang="en-US" dirty="0" err="1" smtClean="0"/>
              <a:t>SettingFragment</a:t>
            </a:r>
            <a:r>
              <a:rPr lang="en-US" dirty="0" smtClean="0"/>
              <a:t>())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 .commit();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smtClean="0"/>
              <a:t>Preference Headers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很多设置</a:t>
            </a:r>
            <a:r>
              <a:rPr lang="en-US" dirty="0" smtClean="0"/>
              <a:t>UI</a:t>
            </a:r>
            <a:r>
              <a:rPr lang="zh-CN" altLang="en-US" dirty="0" smtClean="0"/>
              <a:t>都分成若干层级，使用</a:t>
            </a:r>
            <a:r>
              <a:rPr lang="en-US" dirty="0" smtClean="0"/>
              <a:t>Preference Headers</a:t>
            </a:r>
            <a:r>
              <a:rPr lang="zh-CN" altLang="en-US" dirty="0" smtClean="0"/>
              <a:t>可以不用采用嵌套</a:t>
            </a:r>
            <a:r>
              <a:rPr lang="en-US" dirty="0" err="1" smtClean="0"/>
              <a:t>PreferenceScreen</a:t>
            </a:r>
            <a:r>
              <a:rPr lang="zh-CN" altLang="en-US" dirty="0" smtClean="0"/>
              <a:t>的方法产生子设置界面。这也是</a:t>
            </a:r>
            <a:r>
              <a:rPr lang="en-US" dirty="0" smtClean="0"/>
              <a:t>android</a:t>
            </a:r>
            <a:r>
              <a:rPr lang="zh-CN" altLang="en-US" dirty="0" smtClean="0"/>
              <a:t>推荐的做法（个人观点，暂时用嵌套的方法还是更灵活）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&lt;preference-headers </a:t>
            </a:r>
            <a:r>
              <a:rPr lang="en-US" dirty="0" err="1" smtClean="0"/>
              <a:t>xmlns:android</a:t>
            </a:r>
            <a:r>
              <a:rPr lang="en-US" dirty="0" smtClean="0"/>
              <a:t>=</a:t>
            </a:r>
            <a:r>
              <a:rPr lang="en-US" i="1" dirty="0" smtClean="0"/>
              <a:t>"http://schemas.android.com/apk/res/android"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&gt;  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&lt;header         </a:t>
            </a:r>
            <a:r>
              <a:rPr lang="en-US" dirty="0" err="1" smtClean="0"/>
              <a:t>android:fragment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cn.edu.shu.cs.android.settingspreference.SettingFragment</a:t>
            </a:r>
            <a:r>
              <a:rPr lang="en-US" i="1" dirty="0" smtClean="0"/>
              <a:t>"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android:title</a:t>
            </a:r>
            <a:r>
              <a:rPr lang="en-US" dirty="0" smtClean="0"/>
              <a:t>=</a:t>
            </a:r>
            <a:r>
              <a:rPr lang="en-US" i="1" dirty="0" smtClean="0"/>
              <a:t>"@string/</a:t>
            </a:r>
            <a:r>
              <a:rPr lang="en-US" i="1" dirty="0" err="1" smtClean="0"/>
              <a:t>header_wifi</a:t>
            </a:r>
            <a:r>
              <a:rPr lang="en-US" i="1" dirty="0" smtClean="0"/>
              <a:t>"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android:summary</a:t>
            </a:r>
            <a:r>
              <a:rPr lang="en-US" dirty="0" smtClean="0"/>
              <a:t>=</a:t>
            </a:r>
            <a:r>
              <a:rPr lang="en-US" i="1" dirty="0" smtClean="0"/>
              <a:t>"off"</a:t>
            </a:r>
            <a:r>
              <a:rPr lang="en-US" dirty="0" smtClean="0"/>
              <a:t>/&gt;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……</a:t>
            </a:r>
          </a:p>
          <a:p>
            <a:pPr>
              <a:buNone/>
            </a:pPr>
            <a:r>
              <a:rPr lang="en-US" dirty="0" smtClean="0"/>
              <a:t>/preference-headers&gt;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r>
              <a:rPr lang="zh-CN" altLang="en-US" dirty="0" smtClean="0"/>
              <a:t>将文件系统分成两个区域，所谓</a:t>
            </a:r>
            <a:r>
              <a:rPr lang="en-US" dirty="0" smtClean="0"/>
              <a:t>internal</a:t>
            </a:r>
            <a:r>
              <a:rPr lang="zh-CN" altLang="en-US" dirty="0" smtClean="0"/>
              <a:t>和</a:t>
            </a:r>
            <a:r>
              <a:rPr lang="en-US" dirty="0" smtClean="0"/>
              <a:t>external</a:t>
            </a:r>
            <a:r>
              <a:rPr lang="zh-CN" altLang="en-US" dirty="0" smtClean="0"/>
              <a:t>。前者总是存在的，而后者则因为用户将它作为</a:t>
            </a:r>
            <a:r>
              <a:rPr lang="en-US" dirty="0" err="1" smtClean="0"/>
              <a:t>usb</a:t>
            </a:r>
            <a:r>
              <a:rPr lang="zh-CN" altLang="en-US" dirty="0" smtClean="0"/>
              <a:t>存储器访问或者拔除等原因而不可访问。 注意</a:t>
            </a:r>
            <a:r>
              <a:rPr lang="en-US" dirty="0" smtClean="0"/>
              <a:t>external</a:t>
            </a:r>
            <a:r>
              <a:rPr lang="zh-CN" altLang="en-US" dirty="0" smtClean="0"/>
              <a:t>不一定就是</a:t>
            </a:r>
            <a:r>
              <a:rPr lang="en-US" dirty="0" smtClean="0"/>
              <a:t>removable</a:t>
            </a:r>
            <a:r>
              <a:rPr lang="zh-CN" altLang="en-US" dirty="0" smtClean="0"/>
              <a:t>的</a:t>
            </a:r>
            <a:r>
              <a:rPr lang="en-US" dirty="0" err="1" smtClean="0"/>
              <a:t>sdcard</a:t>
            </a:r>
            <a:r>
              <a:rPr lang="zh-CN" altLang="en-US" dirty="0" smtClean="0"/>
              <a:t>，有些设备将系统自带的固定存储器也分成</a:t>
            </a:r>
            <a:r>
              <a:rPr lang="en-US" dirty="0" smtClean="0"/>
              <a:t>internal</a:t>
            </a:r>
            <a:r>
              <a:rPr lang="zh-CN" altLang="en-US" dirty="0" smtClean="0"/>
              <a:t>和</a:t>
            </a:r>
            <a:r>
              <a:rPr lang="en-US" dirty="0" smtClean="0"/>
              <a:t>external</a:t>
            </a:r>
            <a:r>
              <a:rPr lang="zh-CN" altLang="en-US" dirty="0" smtClean="0"/>
              <a:t>两个区。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、若</a:t>
            </a:r>
            <a:r>
              <a:rPr lang="en-US" dirty="0" smtClean="0"/>
              <a:t>app</a:t>
            </a:r>
            <a:r>
              <a:rPr lang="zh-CN" altLang="en-US" dirty="0" smtClean="0"/>
              <a:t>的文件不希望被用户通过资源管理器软件或者其他</a:t>
            </a:r>
            <a:r>
              <a:rPr lang="en-US" dirty="0" smtClean="0"/>
              <a:t>app</a:t>
            </a:r>
            <a:r>
              <a:rPr lang="zh-CN" altLang="en-US" dirty="0" smtClean="0"/>
              <a:t>访问，则应该将文件存储在</a:t>
            </a:r>
            <a:r>
              <a:rPr lang="en-US" dirty="0" err="1" smtClean="0"/>
              <a:t>inetranl</a:t>
            </a:r>
            <a:r>
              <a:rPr lang="zh-CN" altLang="en-US" dirty="0" smtClean="0"/>
              <a:t>区域中，这些文件将随着</a:t>
            </a:r>
            <a:r>
              <a:rPr lang="en-US" dirty="0" smtClean="0"/>
              <a:t>app</a:t>
            </a:r>
            <a:r>
              <a:rPr lang="zh-CN" altLang="en-US" dirty="0" smtClean="0"/>
              <a:t>卸载而被删除。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的存储方式概述</a:t>
            </a:r>
            <a:endParaRPr lang="en-US" altLang="zh-CN" dirty="0" smtClean="0"/>
          </a:p>
          <a:p>
            <a:r>
              <a:rPr lang="zh-CN" altLang="en-US" dirty="0" smtClean="0"/>
              <a:t>集合控件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gridview</a:t>
            </a:r>
            <a:endParaRPr lang="en-US" altLang="zh-CN" dirty="0" smtClean="0"/>
          </a:p>
          <a:p>
            <a:r>
              <a:rPr lang="en-US" altLang="zh-CN" dirty="0" smtClean="0"/>
              <a:t>Shared Preferences</a:t>
            </a:r>
          </a:p>
          <a:p>
            <a:r>
              <a:rPr lang="zh-CN" altLang="en-US" dirty="0" smtClean="0"/>
              <a:t>文件读写</a:t>
            </a:r>
            <a:endParaRPr lang="en-US" altLang="zh-CN" dirty="0" smtClean="0"/>
          </a:p>
          <a:p>
            <a:r>
              <a:rPr lang="en-US" altLang="zh-CN" dirty="0" smtClean="0"/>
              <a:t>SQLITE</a:t>
            </a:r>
          </a:p>
          <a:p>
            <a:r>
              <a:rPr lang="en-US" altLang="zh-CN" dirty="0" err="1" smtClean="0"/>
              <a:t>ContentProvider</a:t>
            </a:r>
            <a:endParaRPr lang="en-US" altLang="zh-CN" dirty="0" smtClean="0"/>
          </a:p>
          <a:p>
            <a:r>
              <a:rPr lang="en-US" altLang="zh-CN" dirty="0" smtClean="0"/>
              <a:t>Loader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之内部存储器</a:t>
            </a:r>
            <a:r>
              <a:rPr lang="en-US" altLang="zh-CN" dirty="0" smtClean="0"/>
              <a:t>(ROM)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Context</a:t>
            </a:r>
            <a:r>
              <a:rPr lang="zh-CN" altLang="zh-CN" dirty="0" smtClean="0"/>
              <a:t>类</a:t>
            </a:r>
            <a:r>
              <a:rPr lang="zh-CN" altLang="en-US" dirty="0" smtClean="0"/>
              <a:t>中文件操作</a:t>
            </a:r>
            <a:r>
              <a:rPr lang="zh-CN" altLang="zh-CN" dirty="0" smtClean="0"/>
              <a:t>的方法</a:t>
            </a:r>
            <a:endParaRPr lang="en-US" altLang="zh-CN" u="sng" dirty="0" smtClean="0">
              <a:hlinkClick r:id="rId2"/>
            </a:endParaRPr>
          </a:p>
          <a:p>
            <a:pPr lvl="1"/>
            <a:r>
              <a:rPr lang="en-US" altLang="zh-CN" u="sng" dirty="0" err="1" smtClean="0">
                <a:hlinkClick r:id="rId2"/>
              </a:rPr>
              <a:t>openFileInput</a:t>
            </a:r>
            <a:r>
              <a:rPr lang="en-US" altLang="zh-CN" u="sng" dirty="0" smtClean="0">
                <a:hlinkClick r:id="rId2"/>
              </a:rPr>
              <a:t>()</a:t>
            </a:r>
            <a:endParaRPr lang="en-US" altLang="zh-CN" dirty="0" smtClean="0"/>
          </a:p>
          <a:p>
            <a:pPr lvl="1"/>
            <a:r>
              <a:rPr lang="en-US" altLang="zh-CN" u="sng" dirty="0" err="1" smtClean="0">
                <a:hlinkClick r:id="rId2"/>
              </a:rPr>
              <a:t>openFileOutput</a:t>
            </a:r>
            <a:r>
              <a:rPr lang="en-US" altLang="zh-CN" u="sng" dirty="0" smtClean="0">
                <a:hlinkClick r:id="rId2"/>
              </a:rPr>
              <a:t>()</a:t>
            </a:r>
            <a:endParaRPr lang="en-US" altLang="zh-CN" u="sng" dirty="0" smtClean="0"/>
          </a:p>
          <a:p>
            <a:pPr lvl="1"/>
            <a:r>
              <a:rPr lang="en-US" altLang="zh-CN" dirty="0" err="1" smtClean="0">
                <a:hlinkClick r:id="rId3"/>
              </a:rPr>
              <a:t>openRawResource</a:t>
            </a:r>
            <a:r>
              <a:rPr lang="en-US" altLang="zh-CN" dirty="0" smtClean="0">
                <a:hlinkClick r:id="rId3"/>
              </a:rPr>
              <a:t>()</a:t>
            </a:r>
            <a:r>
              <a:rPr lang="en-US" altLang="zh-CN" dirty="0" smtClean="0"/>
              <a:t>,</a:t>
            </a:r>
            <a:endParaRPr lang="en-US" altLang="zh-CN" u="sng" dirty="0" smtClean="0"/>
          </a:p>
          <a:p>
            <a:pPr lvl="1"/>
            <a:r>
              <a:rPr lang="en-US" altLang="zh-CN" u="sng" dirty="0" err="1" smtClean="0">
                <a:hlinkClick r:id="rId2"/>
              </a:rPr>
              <a:t>getCacheDir</a:t>
            </a:r>
            <a:r>
              <a:rPr lang="en-US" altLang="zh-CN" u="sng" dirty="0" smtClean="0">
                <a:hlinkClick r:id="rId2"/>
              </a:rPr>
              <a:t>()</a:t>
            </a:r>
            <a:endParaRPr lang="en-US" altLang="zh-CN" u="sng" dirty="0" smtClean="0"/>
          </a:p>
          <a:p>
            <a:pPr lvl="1"/>
            <a:r>
              <a:rPr lang="en-US" altLang="zh-CN" u="sng" dirty="0" err="1" smtClean="0">
                <a:hlinkClick r:id="rId2"/>
              </a:rPr>
              <a:t>getFilesDir</a:t>
            </a:r>
            <a:r>
              <a:rPr lang="en-US" altLang="zh-CN" u="sng" dirty="0" smtClean="0">
                <a:hlinkClick r:id="rId2"/>
              </a:rPr>
              <a:t>()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Gets the absolute path to the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directory where your internal files are saved.</a:t>
            </a:r>
            <a:endParaRPr lang="zh-CN" altLang="zh-CN" dirty="0" smtClean="0"/>
          </a:p>
          <a:p>
            <a:pPr lvl="1"/>
            <a:r>
              <a:rPr lang="en-US" altLang="zh-CN" u="sng" dirty="0" err="1" smtClean="0">
                <a:hlinkClick r:id="rId2"/>
              </a:rPr>
              <a:t>getDir</a:t>
            </a:r>
            <a:r>
              <a:rPr lang="en-US" altLang="zh-CN" u="sng" dirty="0" smtClean="0">
                <a:hlinkClick r:id="rId2"/>
              </a:rPr>
              <a:t>()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Creates (or opens an existing) directory within your internal storage space.</a:t>
            </a:r>
            <a:endParaRPr lang="zh-CN" altLang="zh-CN" dirty="0" smtClean="0"/>
          </a:p>
          <a:p>
            <a:pPr lvl="1"/>
            <a:r>
              <a:rPr lang="en-US" altLang="zh-CN" u="sng" dirty="0" err="1" smtClean="0">
                <a:hlinkClick r:id="rId2"/>
              </a:rPr>
              <a:t>deleteFile</a:t>
            </a:r>
            <a:r>
              <a:rPr lang="en-US" altLang="zh-CN" u="sng" dirty="0" smtClean="0">
                <a:hlinkClick r:id="rId2"/>
              </a:rPr>
              <a:t>()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Deletes a file saved on the internal storage.</a:t>
            </a:r>
            <a:endParaRPr lang="zh-CN" altLang="zh-CN" dirty="0" smtClean="0"/>
          </a:p>
          <a:p>
            <a:pPr lvl="1"/>
            <a:r>
              <a:rPr lang="en-US" altLang="zh-CN" u="sng" dirty="0" err="1" smtClean="0">
                <a:hlinkClick r:id="rId2"/>
              </a:rPr>
              <a:t>fileList</a:t>
            </a:r>
            <a:r>
              <a:rPr lang="en-US" altLang="zh-CN" u="sng" dirty="0" smtClean="0">
                <a:hlinkClick r:id="rId2"/>
              </a:rPr>
              <a:t>()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Returns an array of files currently saved by your application.</a:t>
            </a:r>
            <a:endParaRPr lang="zh-CN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b="1" dirty="0" smtClean="0"/>
              <a:t>private </a:t>
            </a:r>
            <a:r>
              <a:rPr lang="en-US" altLang="zh-CN" dirty="0" smtClean="0"/>
              <a:t>String read(){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try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FILE_NAME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byte</a:t>
            </a:r>
            <a:r>
              <a:rPr lang="en-US" altLang="zh-CN" dirty="0" smtClean="0"/>
              <a:t>[] buffer = </a:t>
            </a:r>
            <a:r>
              <a:rPr lang="en-US" altLang="zh-CN" b="1" dirty="0" smtClean="0"/>
              <a:t>new byte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fis.available</a:t>
            </a:r>
            <a:r>
              <a:rPr lang="en-US" altLang="zh-CN" dirty="0" smtClean="0"/>
              <a:t>()];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fis.read</a:t>
            </a:r>
            <a:r>
              <a:rPr lang="en-US" altLang="zh-CN" dirty="0" smtClean="0"/>
              <a:t>(buffer);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return new </a:t>
            </a:r>
            <a:r>
              <a:rPr lang="en-US" altLang="zh-CN" dirty="0" smtClean="0"/>
              <a:t>String(buffer);</a:t>
            </a:r>
            <a:br>
              <a:rPr lang="en-US" altLang="zh-CN" dirty="0" smtClean="0"/>
            </a:br>
            <a:r>
              <a:rPr lang="en-US" altLang="zh-CN" dirty="0" smtClean="0"/>
              <a:t>    } </a:t>
            </a:r>
            <a:r>
              <a:rPr lang="en-US" altLang="zh-CN" b="1" dirty="0" smtClean="0"/>
              <a:t>catch </a:t>
            </a:r>
            <a:r>
              <a:rPr lang="en-US" altLang="zh-CN" dirty="0" smtClean="0"/>
              <a:t>(Exception e)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return null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private void </a:t>
            </a:r>
            <a:r>
              <a:rPr lang="en-US" altLang="zh-CN" dirty="0" smtClean="0"/>
              <a:t>write(String content){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try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FILE_NAME</a:t>
            </a:r>
            <a:r>
              <a:rPr lang="en-US" altLang="zh-CN" dirty="0" smtClean="0"/>
              <a:t>, </a:t>
            </a:r>
            <a:r>
              <a:rPr lang="en-US" altLang="zh-CN" b="1" i="1" dirty="0" smtClean="0"/>
              <a:t>MODE_APPEND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fos.write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content.getBytes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fos.close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} </a:t>
            </a:r>
            <a:r>
              <a:rPr lang="en-US" altLang="zh-CN" b="1" dirty="0" smtClean="0"/>
              <a:t>catch </a:t>
            </a:r>
            <a:r>
              <a:rPr lang="en-US" altLang="zh-CN" dirty="0" smtClean="0"/>
              <a:t>(Exception e)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之外部存储器</a:t>
            </a:r>
            <a:r>
              <a:rPr lang="en-US" altLang="zh-CN" dirty="0" smtClean="0"/>
              <a:t>(SD</a:t>
            </a:r>
            <a:r>
              <a:rPr lang="zh-CN" altLang="en-US" dirty="0" smtClean="0"/>
              <a:t>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Environment.getExternalStorageState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API&gt;=8</a:t>
            </a:r>
          </a:p>
          <a:p>
            <a:pPr lvl="1"/>
            <a:r>
              <a:rPr lang="zh-CN" altLang="en-US" dirty="0" smtClean="0">
                <a:hlinkClick r:id="rId2"/>
              </a:rPr>
              <a:t>自用：</a:t>
            </a:r>
            <a:r>
              <a:rPr lang="en-US" altLang="zh-CN" dirty="0" err="1" smtClean="0">
                <a:hlinkClick r:id="rId3"/>
              </a:rPr>
              <a:t>getExternalFilesDir</a:t>
            </a:r>
            <a:r>
              <a:rPr lang="en-US" altLang="zh-CN" dirty="0" smtClean="0">
                <a:hlinkClick r:id="rId3"/>
              </a:rPr>
              <a:t>()</a:t>
            </a:r>
            <a:r>
              <a:rPr lang="en-US" altLang="zh-CN" dirty="0" smtClean="0"/>
              <a:t> 	</a:t>
            </a:r>
          </a:p>
          <a:p>
            <a:pPr lvl="2"/>
            <a:r>
              <a:rPr lang="en-US" altLang="zh-CN" dirty="0" smtClean="0">
                <a:hlinkClick r:id="rId2"/>
              </a:rPr>
              <a:t>DIRECTORY_MUSIC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hlinkClick r:id="rId2"/>
              </a:rPr>
              <a:t>DIRECTORY_RINGTONES</a:t>
            </a:r>
            <a:r>
              <a:rPr lang="en-US" altLang="zh-CN" dirty="0" smtClean="0"/>
              <a:t> (pass null to receive the root of your application's file directory)</a:t>
            </a:r>
          </a:p>
          <a:p>
            <a:pPr lvl="1"/>
            <a:r>
              <a:rPr lang="zh-CN" altLang="en-US" dirty="0" smtClean="0"/>
              <a:t>缓存：</a:t>
            </a:r>
            <a:r>
              <a:rPr lang="en-US" altLang="zh-CN" dirty="0" err="1" smtClean="0">
                <a:hlinkClick r:id="rId3"/>
              </a:rPr>
              <a:t>getExternalCacheDir</a:t>
            </a:r>
            <a:r>
              <a:rPr lang="en-US" altLang="zh-CN" dirty="0" smtClean="0">
                <a:hlinkClick r:id="rId3"/>
              </a:rPr>
              <a:t>()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sz="2000" dirty="0" smtClean="0">
                <a:hlinkClick r:id="rId2"/>
              </a:rPr>
              <a:t>共享：</a:t>
            </a:r>
            <a:r>
              <a:rPr lang="en-US" altLang="zh-CN" sz="2000" dirty="0" err="1" smtClean="0">
                <a:hlinkClick r:id="rId2"/>
              </a:rPr>
              <a:t>getExternalStoragePublicDirectory</a:t>
            </a:r>
            <a:r>
              <a:rPr lang="en-US" altLang="zh-CN" sz="2000" dirty="0" smtClean="0">
                <a:hlinkClick r:id="rId2"/>
              </a:rPr>
              <a:t>() </a:t>
            </a:r>
            <a:r>
              <a:rPr lang="en-US" altLang="zh-CN" dirty="0" smtClean="0"/>
              <a:t>	</a:t>
            </a:r>
          </a:p>
          <a:p>
            <a:pPr lvl="2"/>
            <a:r>
              <a:rPr lang="en-US" altLang="zh-CN" dirty="0" smtClean="0">
                <a:hlinkClick r:id="rId2"/>
              </a:rPr>
              <a:t>DIRECTORY_MUSIC</a:t>
            </a:r>
            <a:r>
              <a:rPr lang="en-US" altLang="zh-CN" dirty="0" smtClean="0"/>
              <a:t>, </a:t>
            </a:r>
            <a:r>
              <a:rPr lang="en-US" altLang="zh-CN" dirty="0" smtClean="0">
                <a:hlinkClick r:id="rId2"/>
              </a:rPr>
              <a:t>DIRECTORY_PICTURES</a:t>
            </a:r>
            <a:r>
              <a:rPr lang="en-US" altLang="zh-CN" dirty="0" smtClean="0"/>
              <a:t>, </a:t>
            </a:r>
            <a:r>
              <a:rPr lang="en-US" altLang="zh-CN" dirty="0" smtClean="0">
                <a:hlinkClick r:id="rId2"/>
              </a:rPr>
              <a:t>DIRECTORY_RINGTONES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API&lt;8</a:t>
            </a:r>
          </a:p>
          <a:p>
            <a:pPr lvl="1"/>
            <a:r>
              <a:rPr lang="en-US" altLang="zh-CN" dirty="0" err="1" smtClean="0">
                <a:hlinkClick r:id="rId2"/>
              </a:rPr>
              <a:t>getExternalStorageDirectory</a:t>
            </a:r>
            <a:r>
              <a:rPr lang="en-US" altLang="zh-CN" dirty="0" smtClean="0">
                <a:hlinkClick r:id="rId2"/>
              </a:rPr>
              <a:t>()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自用 </a:t>
            </a:r>
            <a:r>
              <a:rPr lang="en-US" altLang="zh-CN" dirty="0" smtClean="0"/>
              <a:t>/Android/data/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package_name</a:t>
            </a:r>
            <a:r>
              <a:rPr lang="en-US" altLang="zh-CN" i="1" dirty="0" smtClean="0"/>
              <a:t>&gt;</a:t>
            </a:r>
            <a:r>
              <a:rPr lang="en-US" altLang="zh-CN" dirty="0" smtClean="0"/>
              <a:t>/files/</a:t>
            </a:r>
          </a:p>
          <a:p>
            <a:pPr lvl="2"/>
            <a:r>
              <a:rPr lang="zh-CN" altLang="en-US" dirty="0" smtClean="0"/>
              <a:t>缓存</a:t>
            </a:r>
            <a:r>
              <a:rPr lang="en-US" altLang="zh-CN" dirty="0" smtClean="0"/>
              <a:t>/Android/data/</a:t>
            </a:r>
            <a:r>
              <a:rPr lang="en-US" altLang="zh-CN" b="1" i="1" dirty="0" smtClean="0"/>
              <a:t>&lt;</a:t>
            </a:r>
            <a:r>
              <a:rPr lang="en-US" altLang="zh-CN" b="1" i="1" dirty="0" err="1" smtClean="0"/>
              <a:t>package_name</a:t>
            </a:r>
            <a:r>
              <a:rPr lang="en-US" altLang="zh-CN" b="1" i="1" dirty="0" smtClean="0"/>
              <a:t>&gt;</a:t>
            </a:r>
            <a:r>
              <a:rPr lang="en-US" altLang="zh-CN" dirty="0" smtClean="0"/>
              <a:t>/cache/</a:t>
            </a:r>
          </a:p>
          <a:p>
            <a:pPr lvl="2"/>
            <a:r>
              <a:rPr lang="zh-CN" altLang="en-US" dirty="0" smtClean="0"/>
              <a:t>共享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Music/ - Media scanner classifies all media found here as user music.</a:t>
            </a:r>
          </a:p>
          <a:p>
            <a:pPr lvl="3"/>
            <a:r>
              <a:rPr lang="en-US" altLang="zh-CN" dirty="0" smtClean="0"/>
              <a:t>Podcasts/ - Media scanner classifies all media found here as a podcast.</a:t>
            </a:r>
          </a:p>
          <a:p>
            <a:pPr lvl="3"/>
            <a:r>
              <a:rPr lang="en-US" altLang="zh-CN" dirty="0" smtClean="0"/>
              <a:t>Ringtones/ - Media scanner classifies all media found here as a ringtone.</a:t>
            </a:r>
          </a:p>
          <a:p>
            <a:pPr lvl="3"/>
            <a:r>
              <a:rPr lang="en-US" altLang="zh-CN" dirty="0" smtClean="0"/>
              <a:t>Alarms/ - Media scanner classifies all media found here as an alarm sound.</a:t>
            </a:r>
          </a:p>
          <a:p>
            <a:pPr lvl="3"/>
            <a:r>
              <a:rPr lang="en-US" altLang="zh-CN" dirty="0" smtClean="0"/>
              <a:t>Notifications/ - Media scanner classifies all media found here as a notification sound.</a:t>
            </a:r>
          </a:p>
          <a:p>
            <a:pPr lvl="3"/>
            <a:r>
              <a:rPr lang="en-US" altLang="zh-CN" dirty="0" smtClean="0"/>
              <a:t>Pictures/ - All photos (excluding those taken with the camera).</a:t>
            </a:r>
          </a:p>
          <a:p>
            <a:pPr lvl="3"/>
            <a:r>
              <a:rPr lang="en-US" altLang="zh-CN" dirty="0" smtClean="0"/>
              <a:t>Movies/ - All movies (excluding those taken with the camcorder).</a:t>
            </a:r>
          </a:p>
          <a:p>
            <a:pPr lvl="3"/>
            <a:r>
              <a:rPr lang="en-US" altLang="zh-CN" dirty="0" smtClean="0"/>
              <a:t>Download/ - Miscellaneous downloads.</a:t>
            </a:r>
          </a:p>
          <a:p>
            <a:pPr lvl="3"/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自用：随应用卸载而自动删除，共享则不会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嵌入式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</a:t>
            </a:r>
            <a:r>
              <a:rPr lang="zh-CN" altLang="en-US" dirty="0" smtClean="0"/>
              <a:t>全面支持嵌入式数据库</a:t>
            </a:r>
            <a:r>
              <a:rPr lang="en-US" dirty="0" err="1" smtClean="0">
                <a:hlinkClick r:id="rId2"/>
              </a:rPr>
              <a:t>SQLite</a:t>
            </a:r>
            <a:r>
              <a:rPr lang="zh-CN" altLang="en-US" dirty="0" smtClean="0"/>
              <a:t>。用户可以在自己的应用中创建数据库并访问，而其他应用不会访问到它。 系统会将</a:t>
            </a:r>
            <a:r>
              <a:rPr lang="en-US" dirty="0" smtClean="0"/>
              <a:t>app</a:t>
            </a:r>
            <a:r>
              <a:rPr lang="zh-CN" altLang="en-US" dirty="0" smtClean="0"/>
              <a:t>的数据库文件存放在内部存储器中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SQLite</a:t>
            </a:r>
            <a:r>
              <a:rPr lang="zh-CN" altLang="en-US" dirty="0" smtClean="0"/>
              <a:t>是一个开源数据库，可以使用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sqlite3</a:t>
            </a:r>
            <a:r>
              <a:rPr lang="zh-CN" altLang="en-US" dirty="0" smtClean="0"/>
              <a:t>命令行，后台浏览查询调试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创建的数据库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zh-CN" altLang="en-US" dirty="0" smtClean="0"/>
              <a:t>开发编程框架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如下是一个推荐的编程架构：</a:t>
            </a:r>
            <a:endParaRPr lang="en-US" altLang="zh-CN" dirty="0" smtClean="0"/>
          </a:p>
          <a:p>
            <a:pPr marL="777240" lvl="1" indent="-457200">
              <a:buFont typeface="+mj-lt"/>
              <a:buAutoNum type="arabicPeriod"/>
            </a:pPr>
            <a:r>
              <a:rPr lang="zh-CN" altLang="en-US" dirty="0" smtClean="0"/>
              <a:t>首先创建数据库结构类（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），这个类通常被称为</a:t>
            </a:r>
            <a:r>
              <a:rPr lang="en-US" altLang="zh-CN" dirty="0" smtClean="0"/>
              <a:t>Contract</a:t>
            </a:r>
            <a:r>
              <a:rPr lang="zh-CN" altLang="en-US" dirty="0" smtClean="0"/>
              <a:t>，比如创建一个学生数据库，可以首先创建一个</a:t>
            </a:r>
            <a:r>
              <a:rPr lang="en-US" altLang="zh-CN" dirty="0" err="1" smtClean="0"/>
              <a:t>StudentContract</a:t>
            </a:r>
            <a:r>
              <a:rPr lang="zh-CN" altLang="en-US" dirty="0" smtClean="0"/>
              <a:t>类，该类用来存放数据库的静态信息，比如数据库名，表的结构（以内部类的形式），数据库全局变量</a:t>
            </a:r>
            <a:r>
              <a:rPr lang="en-US" altLang="zh-CN" dirty="0" smtClean="0"/>
              <a:t>,URI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777240" lvl="1" indent="-457200">
              <a:buFont typeface="+mj-lt"/>
              <a:buAutoNum type="arabicPeriod"/>
            </a:pPr>
            <a:r>
              <a:rPr lang="zh-CN" altLang="en-US" dirty="0" smtClean="0"/>
              <a:t>创建一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SQLiteOpenHelper</a:t>
            </a:r>
            <a:r>
              <a:rPr lang="zh-CN" altLang="en-US" dirty="0" smtClean="0"/>
              <a:t>类，用来创建数据库实例，更新升级和打开数据库，也就是管理数据库的生命周期</a:t>
            </a:r>
            <a:endParaRPr lang="en-US" altLang="zh-CN" dirty="0" smtClean="0"/>
          </a:p>
          <a:p>
            <a:pPr marL="777240" lvl="1" indent="-45720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SQLiteOpenHelper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getWitableDatabase</a:t>
            </a:r>
            <a:r>
              <a:rPr lang="zh-CN" altLang="en-US" dirty="0" smtClean="0"/>
              <a:t>（）或者</a:t>
            </a:r>
            <a:r>
              <a:rPr lang="en-US" altLang="zh-CN" dirty="0" err="1" smtClean="0"/>
              <a:t>getReadableDatabase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777240" lvl="1" indent="-45720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exesql</a:t>
            </a:r>
            <a:r>
              <a:rPr lang="zh-CN" altLang="en-US" dirty="0" smtClean="0"/>
              <a:t>函数来执行增删改查等数据库操作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构件数据库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892480" cy="493352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public final class </a:t>
            </a:r>
            <a:r>
              <a:rPr lang="en-US" altLang="zh-CN" dirty="0" err="1" smtClean="0"/>
              <a:t>MatchContract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public </a:t>
            </a:r>
            <a:r>
              <a:rPr lang="en-US" altLang="zh-CN" dirty="0" err="1" smtClean="0"/>
              <a:t>MatchContract</a:t>
            </a:r>
            <a:r>
              <a:rPr lang="en-US" altLang="zh-CN" dirty="0" smtClean="0"/>
              <a:t>(){}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DB_NAME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matchsdatabase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public static abstract class </a:t>
            </a:r>
            <a:r>
              <a:rPr lang="en-US" altLang="zh-CN" dirty="0" err="1" smtClean="0"/>
              <a:t>MatchsTable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implements </a:t>
            </a:r>
            <a:r>
              <a:rPr lang="en-US" altLang="zh-CN" dirty="0" err="1" smtClean="0"/>
              <a:t>BaseColumns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TABLE_NAME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matchs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COLUMN_NAME_ENTRY_ID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matchid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COLUMN_NAME_MATCH_NAME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matchname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public static abstract class </a:t>
            </a:r>
            <a:r>
              <a:rPr lang="en-US" altLang="zh-CN" dirty="0" err="1" smtClean="0"/>
              <a:t>PlayersTable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implements </a:t>
            </a:r>
            <a:r>
              <a:rPr lang="en-US" altLang="zh-CN" dirty="0" err="1" smtClean="0"/>
              <a:t>BaseColumns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TABLE_NAME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"players"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COLUMN_NAME_ENTRY_ID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playerid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COLUMN_NAME_MATCH_NAME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playername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public static abstract class </a:t>
            </a:r>
            <a:r>
              <a:rPr lang="en-US" altLang="zh-CN" dirty="0" err="1" smtClean="0"/>
              <a:t>GamesTable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implements </a:t>
            </a:r>
            <a:r>
              <a:rPr lang="en-US" altLang="zh-CN" dirty="0" err="1" smtClean="0"/>
              <a:t>BaseColumns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TABLE_NAME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"games"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COLUMN_NAME_ENTRY_ID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gameid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COLUMN_NAME_MATCH_ID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matchid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COLUMN_NAME_PLAYER1_ID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"player1id"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public static final </a:t>
            </a:r>
            <a:r>
              <a:rPr lang="en-US" altLang="zh-CN" dirty="0" smtClean="0"/>
              <a:t>String </a:t>
            </a:r>
            <a:r>
              <a:rPr lang="en-US" altLang="zh-CN" b="1" i="1" dirty="0" smtClean="0"/>
              <a:t>COLUMN_NAME_PLAYER2_ID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"player2id"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SQLiteOpenHelper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5076056" cy="3781400"/>
          </a:xfrm>
        </p:spPr>
        <p:txBody>
          <a:bodyPr>
            <a:noAutofit/>
          </a:bodyPr>
          <a:lstStyle/>
          <a:p>
            <a:r>
              <a:rPr lang="en-US" altLang="zh-CN" sz="1200" b="1" dirty="0" smtClean="0"/>
              <a:t>public class </a:t>
            </a:r>
            <a:r>
              <a:rPr lang="en-US" altLang="zh-CN" sz="1200" dirty="0" err="1" smtClean="0"/>
              <a:t>MatchDbHelper</a:t>
            </a:r>
            <a:r>
              <a:rPr lang="en-US" altLang="zh-CN" sz="1200" dirty="0" smtClean="0"/>
              <a:t> </a:t>
            </a:r>
            <a:r>
              <a:rPr lang="en-US" altLang="zh-CN" sz="1200" b="1" dirty="0" smtClean="0"/>
              <a:t>extends </a:t>
            </a:r>
            <a:r>
              <a:rPr lang="en-US" altLang="zh-CN" sz="1200" dirty="0" err="1" smtClean="0"/>
              <a:t>SQLiteOpenHelper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 smtClean="0"/>
              <a:t>private static final </a:t>
            </a:r>
            <a:r>
              <a:rPr lang="en-US" altLang="zh-CN" sz="1200" dirty="0" smtClean="0"/>
              <a:t>String </a:t>
            </a:r>
            <a:r>
              <a:rPr lang="en-US" altLang="zh-CN" sz="1200" b="1" i="1" dirty="0" smtClean="0"/>
              <a:t>CREATE_MATCHSTBL </a:t>
            </a:r>
            <a:r>
              <a:rPr lang="en-US" altLang="zh-CN" sz="1200" dirty="0" smtClean="0"/>
              <a:t>= </a:t>
            </a:r>
            <a:r>
              <a:rPr lang="en-US" altLang="zh-CN" sz="1200" b="1" dirty="0" smtClean="0"/>
              <a:t>"CREATE TABLE " </a:t>
            </a:r>
            <a:r>
              <a:rPr lang="en-US" altLang="zh-CN" sz="1200" dirty="0" smtClean="0"/>
              <a:t>+ </a:t>
            </a:r>
            <a:r>
              <a:rPr lang="en-US" altLang="zh-CN" sz="1200" dirty="0" err="1" smtClean="0"/>
              <a:t>MatchDbContract.MatchsTable.</a:t>
            </a:r>
            <a:r>
              <a:rPr lang="en-US" altLang="zh-CN" sz="1200" b="1" i="1" dirty="0" err="1" smtClean="0"/>
              <a:t>TABLE_NAME</a:t>
            </a:r>
            <a:r>
              <a:rPr lang="en-US" altLang="zh-CN" sz="1200" b="1" i="1" dirty="0" smtClean="0"/>
              <a:t> </a:t>
            </a:r>
            <a:r>
              <a:rPr lang="en-US" altLang="zh-CN" sz="1200" dirty="0" smtClean="0"/>
              <a:t>+ </a:t>
            </a:r>
            <a:r>
              <a:rPr lang="en-US" altLang="zh-CN" sz="1200" b="1" dirty="0" smtClean="0"/>
              <a:t>" (" </a:t>
            </a:r>
            <a:r>
              <a:rPr lang="en-US" altLang="zh-CN" sz="1200" dirty="0" smtClean="0"/>
              <a:t>+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MatchDbContract.MatchsTable.</a:t>
            </a:r>
            <a:r>
              <a:rPr lang="en-US" altLang="zh-CN" sz="1200" b="1" i="1" dirty="0" err="1" smtClean="0"/>
              <a:t>_ID</a:t>
            </a:r>
            <a:r>
              <a:rPr lang="en-US" altLang="zh-CN" sz="1200" b="1" i="1" dirty="0" smtClean="0"/>
              <a:t> </a:t>
            </a:r>
            <a:r>
              <a:rPr lang="en-US" altLang="zh-CN" sz="1200" dirty="0" smtClean="0"/>
              <a:t>+ </a:t>
            </a:r>
            <a:r>
              <a:rPr lang="en-US" altLang="zh-CN" sz="1200" b="1" dirty="0" smtClean="0"/>
              <a:t>" INTEGER PRIMARY KEY," </a:t>
            </a:r>
            <a:r>
              <a:rPr lang="en-US" altLang="zh-CN" sz="1200" dirty="0" smtClean="0"/>
              <a:t>+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MatchDbContract.MatchsTable.</a:t>
            </a:r>
            <a:r>
              <a:rPr lang="en-US" altLang="zh-CN" sz="1200" b="1" i="1" dirty="0" err="1" smtClean="0"/>
              <a:t>COLUMN_NAME_MATCH_NAME</a:t>
            </a:r>
            <a:r>
              <a:rPr lang="en-US" altLang="zh-CN" sz="1200" dirty="0" smtClean="0"/>
              <a:t>+</a:t>
            </a:r>
            <a:r>
              <a:rPr lang="en-US" altLang="zh-CN" sz="1200" b="1" dirty="0" smtClean="0"/>
              <a:t>" TEXT"</a:t>
            </a:r>
            <a:r>
              <a:rPr lang="en-US" altLang="zh-CN" sz="1200" dirty="0" smtClean="0"/>
              <a:t>+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b="1" dirty="0" smtClean="0"/>
              <a:t>" )"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 smtClean="0"/>
              <a:t>private static final </a:t>
            </a:r>
            <a:r>
              <a:rPr lang="en-US" altLang="zh-CN" sz="1200" dirty="0" smtClean="0"/>
              <a:t>String </a:t>
            </a:r>
            <a:r>
              <a:rPr lang="en-US" altLang="zh-CN" sz="1200" b="1" i="1" dirty="0" smtClean="0"/>
              <a:t>CREATE_PLAYERSTBL </a:t>
            </a:r>
            <a:r>
              <a:rPr lang="en-US" altLang="zh-CN" sz="1200" dirty="0" smtClean="0"/>
              <a:t>= </a:t>
            </a:r>
            <a:r>
              <a:rPr lang="en-US" altLang="zh-CN" sz="1200" b="1" dirty="0" smtClean="0"/>
              <a:t>"CREATE TABLE " </a:t>
            </a:r>
            <a:r>
              <a:rPr lang="en-US" altLang="zh-CN" sz="1200" dirty="0" smtClean="0"/>
              <a:t>+ </a:t>
            </a:r>
            <a:r>
              <a:rPr lang="en-US" altLang="zh-CN" sz="1200" dirty="0" err="1" smtClean="0"/>
              <a:t>MatchDbContract.PlayersTable.</a:t>
            </a:r>
            <a:r>
              <a:rPr lang="en-US" altLang="zh-CN" sz="1200" b="1" i="1" dirty="0" err="1" smtClean="0"/>
              <a:t>TABLE_NAME</a:t>
            </a:r>
            <a:r>
              <a:rPr lang="en-US" altLang="zh-CN" sz="1200" b="1" i="1" dirty="0" smtClean="0"/>
              <a:t> </a:t>
            </a:r>
            <a:r>
              <a:rPr lang="en-US" altLang="zh-CN" sz="1200" dirty="0" smtClean="0"/>
              <a:t>+ </a:t>
            </a:r>
            <a:r>
              <a:rPr lang="en-US" altLang="zh-CN" sz="1200" b="1" dirty="0" smtClean="0"/>
              <a:t>" (" </a:t>
            </a:r>
            <a:r>
              <a:rPr lang="en-US" altLang="zh-CN" sz="1200" dirty="0" smtClean="0"/>
              <a:t>+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MatchDbContract.PlayersTable.</a:t>
            </a:r>
            <a:r>
              <a:rPr lang="en-US" altLang="zh-CN" sz="1200" b="1" i="1" dirty="0" err="1" smtClean="0"/>
              <a:t>_ID</a:t>
            </a:r>
            <a:r>
              <a:rPr lang="en-US" altLang="zh-CN" sz="1200" b="1" i="1" dirty="0" smtClean="0"/>
              <a:t> </a:t>
            </a:r>
            <a:r>
              <a:rPr lang="en-US" altLang="zh-CN" sz="1200" dirty="0" smtClean="0"/>
              <a:t>+ </a:t>
            </a:r>
            <a:r>
              <a:rPr lang="en-US" altLang="zh-CN" sz="1200" b="1" dirty="0" smtClean="0"/>
              <a:t>" INTEGER PRIMARY KEY," </a:t>
            </a:r>
            <a:r>
              <a:rPr lang="en-US" altLang="zh-CN" sz="1200" dirty="0" smtClean="0"/>
              <a:t>+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MatchDbContract.PlayersTable.</a:t>
            </a:r>
            <a:r>
              <a:rPr lang="en-US" altLang="zh-CN" sz="1200" b="1" i="1" dirty="0" err="1" smtClean="0"/>
              <a:t>COLUMN_NAME_PLAYER_NAME</a:t>
            </a:r>
            <a:r>
              <a:rPr lang="en-US" altLang="zh-CN" sz="1200" dirty="0" smtClean="0"/>
              <a:t>+</a:t>
            </a:r>
            <a:r>
              <a:rPr lang="en-US" altLang="zh-CN" sz="1200" b="1" dirty="0" smtClean="0"/>
              <a:t>" TEXT"</a:t>
            </a:r>
            <a:r>
              <a:rPr lang="en-US" altLang="zh-CN" sz="1200" dirty="0" smtClean="0"/>
              <a:t>+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b="1" dirty="0" smtClean="0"/>
              <a:t>" )"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 smtClean="0"/>
              <a:t>private static final </a:t>
            </a:r>
            <a:r>
              <a:rPr lang="en-US" altLang="zh-CN" sz="1200" dirty="0" smtClean="0"/>
              <a:t>String </a:t>
            </a:r>
            <a:r>
              <a:rPr lang="en-US" altLang="zh-CN" sz="1200" b="1" i="1" dirty="0" smtClean="0"/>
              <a:t>SQL_DELETE_MATCHSTBL </a:t>
            </a:r>
            <a:r>
              <a:rPr lang="en-US" altLang="zh-CN" sz="1200" dirty="0" smtClean="0"/>
              <a:t>=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b="1" dirty="0" smtClean="0"/>
              <a:t>"DROP TABLE IF EXISTS " </a:t>
            </a:r>
            <a:r>
              <a:rPr lang="en-US" altLang="zh-CN" sz="1200" dirty="0" smtClean="0"/>
              <a:t>+ </a:t>
            </a:r>
            <a:r>
              <a:rPr lang="en-US" altLang="zh-CN" sz="1200" dirty="0" err="1" smtClean="0"/>
              <a:t>MatchDbContract.MatchsTable.</a:t>
            </a:r>
            <a:r>
              <a:rPr lang="en-US" altLang="zh-CN" sz="1200" b="1" i="1" dirty="0" err="1" smtClean="0"/>
              <a:t>TABLE_NAME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 smtClean="0"/>
              <a:t>private static final </a:t>
            </a:r>
            <a:r>
              <a:rPr lang="en-US" altLang="zh-CN" sz="1200" dirty="0" smtClean="0"/>
              <a:t>String </a:t>
            </a:r>
            <a:r>
              <a:rPr lang="en-US" altLang="zh-CN" sz="1200" b="1" i="1" dirty="0" smtClean="0"/>
              <a:t>SQL_DELETE_PLAYERSTBL </a:t>
            </a:r>
            <a:r>
              <a:rPr lang="en-US" altLang="zh-CN" sz="1200" dirty="0" smtClean="0"/>
              <a:t>=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b="1" dirty="0" smtClean="0"/>
              <a:t>"DROP TABLE IF EXISTS " </a:t>
            </a:r>
            <a:r>
              <a:rPr lang="en-US" altLang="zh-CN" sz="1200" dirty="0" smtClean="0"/>
              <a:t>+ </a:t>
            </a:r>
            <a:r>
              <a:rPr lang="en-US" altLang="zh-CN" sz="1200" dirty="0" err="1" smtClean="0"/>
              <a:t>MatchDbContract.PlayersTable.</a:t>
            </a:r>
            <a:r>
              <a:rPr lang="en-US" altLang="zh-CN" sz="1200" b="1" i="1" dirty="0" err="1" smtClean="0"/>
              <a:t>TABLE_NAME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 smtClean="0"/>
              <a:t>private </a:t>
            </a:r>
            <a:r>
              <a:rPr lang="en-US" altLang="zh-CN" sz="1200" dirty="0" err="1" smtClean="0"/>
              <a:t>SQLiteDatabase</a:t>
            </a:r>
            <a:r>
              <a:rPr lang="en-US" altLang="zh-CN" sz="1200" dirty="0" smtClean="0"/>
              <a:t> </a:t>
            </a:r>
            <a:r>
              <a:rPr lang="en-US" altLang="zh-CN" sz="1200" b="1" dirty="0" smtClean="0"/>
              <a:t>db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MatchDbHelper</a:t>
            </a:r>
            <a:r>
              <a:rPr lang="en-US" altLang="zh-CN" sz="1200" dirty="0" smtClean="0"/>
              <a:t>(Context c)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 smtClean="0"/>
              <a:t>super</a:t>
            </a:r>
            <a:r>
              <a:rPr lang="en-US" altLang="zh-CN" sz="1200" dirty="0" smtClean="0"/>
              <a:t>(c, </a:t>
            </a:r>
            <a:r>
              <a:rPr lang="en-US" altLang="zh-CN" sz="1200" dirty="0" err="1" smtClean="0"/>
              <a:t>MatchDbContract.</a:t>
            </a:r>
            <a:r>
              <a:rPr lang="en-US" altLang="zh-CN" sz="1200" b="1" i="1" dirty="0" err="1" smtClean="0"/>
              <a:t>DB_NAME</a:t>
            </a:r>
            <a:r>
              <a:rPr lang="en-US" altLang="zh-CN" sz="1200" dirty="0" smtClean="0"/>
              <a:t>, </a:t>
            </a:r>
            <a:r>
              <a:rPr lang="en-US" altLang="zh-CN" sz="1200" b="1" dirty="0" smtClean="0"/>
              <a:t>null</a:t>
            </a:r>
            <a:r>
              <a:rPr lang="en-US" altLang="zh-CN" sz="1200" dirty="0" smtClean="0"/>
              <a:t>, 2);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    }</a:t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5327576" y="1484784"/>
            <a:ext cx="3816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@Override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db)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</a:t>
            </a:r>
            <a:r>
              <a:rPr lang="en-US" altLang="zh-CN" b="1" dirty="0" err="1" smtClean="0"/>
              <a:t>db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db;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db.execSQL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CREATE_MATCHSTBL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db.execSQL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CREATE_PLAYERSTBL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@Override</a:t>
            </a:r>
            <a:br>
              <a:rPr lang="en-US" altLang="zh-CN" dirty="0" smtClean="0"/>
            </a:br>
            <a:r>
              <a:rPr lang="en-US" altLang="zh-CN" b="1" dirty="0" smtClean="0"/>
              <a:t>public void </a:t>
            </a:r>
            <a:r>
              <a:rPr lang="en-US" altLang="zh-CN" dirty="0" err="1" smtClean="0"/>
              <a:t>onUpgrade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db,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dirty="0" err="1" smtClean="0"/>
              <a:t>oldVersion</a:t>
            </a:r>
            <a:r>
              <a:rPr lang="en-US" altLang="zh-CN" dirty="0" smtClean="0"/>
              <a:t>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dirty="0" err="1" smtClean="0"/>
              <a:t>newVersion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db.execSQL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SQL_DELETE_MATCHSTBL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db.execSQL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SQL_DELETE_PLAYERSTBL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(db);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的操作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增删改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hlinkClick r:id="rId2"/>
              </a:rPr>
              <a:t>insert(String, String, </a:t>
            </a:r>
            <a:r>
              <a:rPr lang="en-US" altLang="zh-CN" dirty="0" err="1" smtClean="0">
                <a:hlinkClick r:id="rId2"/>
              </a:rPr>
              <a:t>ContentValues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insertOrThrow</a:t>
            </a:r>
            <a:r>
              <a:rPr lang="en-US" altLang="zh-CN" dirty="0" smtClean="0">
                <a:hlinkClick r:id="rId2"/>
              </a:rPr>
              <a:t>(String, String, </a:t>
            </a:r>
            <a:r>
              <a:rPr lang="en-US" altLang="zh-CN" dirty="0" err="1" smtClean="0">
                <a:hlinkClick r:id="rId2"/>
              </a:rPr>
              <a:t>ContentValues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insertWithOnConflict</a:t>
            </a:r>
            <a:r>
              <a:rPr lang="en-US" altLang="zh-CN" dirty="0" smtClean="0">
                <a:hlinkClick r:id="rId2"/>
              </a:rPr>
              <a:t>(String, String, </a:t>
            </a:r>
            <a:r>
              <a:rPr lang="en-US" altLang="zh-CN" dirty="0" err="1" smtClean="0">
                <a:hlinkClick r:id="rId2"/>
              </a:rPr>
              <a:t>ContentValues</a:t>
            </a:r>
            <a:r>
              <a:rPr lang="en-US" altLang="zh-CN" dirty="0" smtClean="0">
                <a:hlinkClick r:id="rId2"/>
              </a:rPr>
              <a:t>, </a:t>
            </a:r>
            <a:r>
              <a:rPr lang="en-US" altLang="zh-CN" dirty="0" err="1" smtClean="0">
                <a:hlinkClick r:id="rId2"/>
              </a:rPr>
              <a:t>int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r>
              <a:rPr lang="en-US" altLang="zh-CN" dirty="0" smtClean="0"/>
              <a:t>For UPDATE statements, use any of the following instead. </a:t>
            </a:r>
          </a:p>
          <a:p>
            <a:r>
              <a:rPr lang="en-US" altLang="zh-CN" dirty="0" smtClean="0">
                <a:hlinkClick r:id="rId2"/>
              </a:rPr>
              <a:t>update(String, </a:t>
            </a:r>
            <a:r>
              <a:rPr lang="en-US" altLang="zh-CN" dirty="0" err="1" smtClean="0">
                <a:hlinkClick r:id="rId2"/>
              </a:rPr>
              <a:t>ContentValues</a:t>
            </a:r>
            <a:r>
              <a:rPr lang="en-US" altLang="zh-CN" dirty="0" smtClean="0">
                <a:hlinkClick r:id="rId2"/>
              </a:rPr>
              <a:t>, String, String[])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updateWithOnConflict</a:t>
            </a:r>
            <a:r>
              <a:rPr lang="en-US" altLang="zh-CN" dirty="0" smtClean="0">
                <a:hlinkClick r:id="rId2"/>
              </a:rPr>
              <a:t>(String, </a:t>
            </a:r>
            <a:r>
              <a:rPr lang="en-US" altLang="zh-CN" dirty="0" err="1" smtClean="0">
                <a:hlinkClick r:id="rId2"/>
              </a:rPr>
              <a:t>ContentValues</a:t>
            </a:r>
            <a:r>
              <a:rPr lang="en-US" altLang="zh-CN" dirty="0" smtClean="0">
                <a:hlinkClick r:id="rId2"/>
              </a:rPr>
              <a:t>, String, String[], </a:t>
            </a:r>
            <a:r>
              <a:rPr lang="en-US" altLang="zh-CN" dirty="0" err="1" smtClean="0">
                <a:hlinkClick r:id="rId2"/>
              </a:rPr>
              <a:t>int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r>
              <a:rPr lang="en-US" altLang="zh-CN" dirty="0" smtClean="0"/>
              <a:t>For DELETE statements, use any of the following instead. </a:t>
            </a:r>
          </a:p>
          <a:p>
            <a:r>
              <a:rPr lang="en-US" altLang="zh-CN" dirty="0" smtClean="0">
                <a:hlinkClick r:id="rId2"/>
              </a:rPr>
              <a:t>delete(String, String, String[])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void </a:t>
            </a:r>
            <a:r>
              <a:rPr lang="en-US" altLang="zh-CN" b="1" dirty="0" err="1" smtClean="0"/>
              <a:t>execSQL</a:t>
            </a:r>
            <a:r>
              <a:rPr lang="en-US" altLang="zh-CN" b="1" dirty="0" smtClean="0"/>
              <a:t> (</a:t>
            </a:r>
            <a:r>
              <a:rPr lang="en-US" altLang="zh-CN" b="1" dirty="0" smtClean="0">
                <a:hlinkClick r:id="rId3"/>
              </a:rPr>
              <a:t>String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748464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public void </a:t>
            </a:r>
            <a:r>
              <a:rPr lang="en-US" altLang="zh-CN" dirty="0" smtClean="0"/>
              <a:t>insert(String </a:t>
            </a:r>
            <a:r>
              <a:rPr lang="en-US" altLang="zh-CN" dirty="0" err="1" smtClean="0"/>
              <a:t>table,ContentValues</a:t>
            </a:r>
            <a:r>
              <a:rPr lang="en-US" altLang="zh-CN" dirty="0" smtClean="0"/>
              <a:t> values)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db = </a:t>
            </a:r>
            <a:r>
              <a:rPr lang="en-US" altLang="zh-CN" dirty="0" err="1" smtClean="0"/>
              <a:t>getWritableDatabase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db.insert</a:t>
            </a:r>
            <a:r>
              <a:rPr lang="en-US" altLang="zh-CN" dirty="0" smtClean="0"/>
              <a:t>(table, </a:t>
            </a:r>
            <a:r>
              <a:rPr lang="en-US" altLang="zh-CN" b="1" dirty="0" smtClean="0"/>
              <a:t>null</a:t>
            </a:r>
            <a:r>
              <a:rPr lang="en-US" altLang="zh-CN" dirty="0" smtClean="0"/>
              <a:t>, values);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db.close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ContentValues</a:t>
            </a:r>
            <a:r>
              <a:rPr lang="en-US" altLang="zh-CN" b="1" dirty="0" smtClean="0"/>
              <a:t>();</a:t>
            </a:r>
            <a:endParaRPr lang="zh-CN" altLang="en-US" dirty="0" smtClean="0"/>
          </a:p>
          <a:p>
            <a:r>
              <a:rPr lang="en-US" altLang="zh-CN" dirty="0" err="1" smtClean="0"/>
              <a:t>values.put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MatchDbContract.MatchsTable.</a:t>
            </a:r>
            <a:r>
              <a:rPr lang="en-US" altLang="zh-CN" b="1" i="1" dirty="0" err="1" smtClean="0"/>
              <a:t>COLUMN_NAME_MATCH_NAME</a:t>
            </a:r>
            <a:r>
              <a:rPr lang="zh-CN" altLang="en-US" b="1" i="1" dirty="0" smtClean="0"/>
              <a:t>，</a:t>
            </a:r>
            <a:r>
              <a:rPr lang="en-US" altLang="zh-CN" dirty="0" smtClean="0"/>
              <a:t>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MatchDbHelper</a:t>
            </a:r>
            <a:r>
              <a:rPr lang="en-US" altLang="zh-CN" dirty="0" smtClean="0"/>
              <a:t> </a:t>
            </a:r>
            <a:r>
              <a:rPr lang="en-US" altLang="zh-CN" dirty="0" smtClean="0"/>
              <a:t>helper = 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MatchDbHelper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getApplicationContext</a:t>
            </a:r>
            <a:r>
              <a:rPr lang="en-US" altLang="zh-CN" b="1" dirty="0" smtClean="0"/>
              <a:t>());</a:t>
            </a:r>
          </a:p>
          <a:p>
            <a:r>
              <a:rPr lang="en-US" altLang="zh-CN" dirty="0" err="1" smtClean="0"/>
              <a:t>helper.insert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MatchDbContract.MatchsTable.</a:t>
            </a:r>
            <a:r>
              <a:rPr lang="en-US" altLang="zh-CN" b="1" i="1" dirty="0" err="1" smtClean="0"/>
              <a:t>TABLE_NAME</a:t>
            </a:r>
            <a:r>
              <a:rPr lang="en-US" altLang="zh-CN" b="1" i="1" dirty="0" smtClean="0"/>
              <a:t> </a:t>
            </a:r>
            <a:r>
              <a:rPr lang="en-US" altLang="zh-CN" b="1" i="1" dirty="0" smtClean="0"/>
              <a:t>,</a:t>
            </a:r>
            <a:r>
              <a:rPr lang="en-US" altLang="zh-CN" dirty="0" smtClean="0"/>
              <a:t>values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的操作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solidFill>
                  <a:srgbClr val="00B050"/>
                </a:solidFill>
                <a:hlinkClick r:id="rId2"/>
              </a:rPr>
              <a:t>Cursor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hlinkClick r:id="rId3"/>
              </a:rPr>
              <a:t>query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1600" b="1" dirty="0" smtClean="0">
                <a:solidFill>
                  <a:srgbClr val="00B050"/>
                </a:solidFill>
                <a:hlinkClick r:id="rId4"/>
              </a:rPr>
              <a:t>String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table, </a:t>
            </a:r>
            <a:r>
              <a:rPr lang="en-US" altLang="zh-CN" sz="1600" b="1" dirty="0" smtClean="0">
                <a:solidFill>
                  <a:srgbClr val="00B050"/>
                </a:solidFill>
                <a:hlinkClick r:id="rId4"/>
              </a:rPr>
              <a:t>String[]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columns, </a:t>
            </a:r>
            <a:r>
              <a:rPr lang="en-US" altLang="zh-CN" sz="1600" b="1" dirty="0" smtClean="0">
                <a:solidFill>
                  <a:srgbClr val="00B050"/>
                </a:solidFill>
                <a:hlinkClick r:id="rId4"/>
              </a:rPr>
              <a:t>String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selection, </a:t>
            </a:r>
            <a:r>
              <a:rPr lang="en-US" altLang="zh-CN" sz="1600" b="1" dirty="0" smtClean="0">
                <a:solidFill>
                  <a:srgbClr val="00B050"/>
                </a:solidFill>
                <a:hlinkClick r:id="rId4"/>
              </a:rPr>
              <a:t>String[]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selectionArgs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, </a:t>
            </a:r>
            <a:r>
              <a:rPr lang="en-US" altLang="zh-CN" sz="1600" b="1" dirty="0" smtClean="0">
                <a:solidFill>
                  <a:srgbClr val="00B050"/>
                </a:solidFill>
                <a:hlinkClick r:id="rId4"/>
              </a:rPr>
              <a:t>String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groupBy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, </a:t>
            </a:r>
            <a:r>
              <a:rPr lang="en-US" altLang="zh-CN" sz="1600" b="1" dirty="0" smtClean="0">
                <a:solidFill>
                  <a:srgbClr val="00B050"/>
                </a:solidFill>
                <a:hlinkClick r:id="rId4"/>
              </a:rPr>
              <a:t>String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having, </a:t>
            </a:r>
            <a:r>
              <a:rPr lang="en-US" altLang="zh-CN" sz="1600" b="1" dirty="0" smtClean="0">
                <a:solidFill>
                  <a:srgbClr val="00B050"/>
                </a:solidFill>
                <a:hlinkClick r:id="rId4"/>
              </a:rPr>
              <a:t>String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orderBy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, </a:t>
            </a:r>
            <a:r>
              <a:rPr lang="en-US" altLang="zh-CN" sz="1600" b="1" dirty="0" smtClean="0">
                <a:solidFill>
                  <a:srgbClr val="00B050"/>
                </a:solidFill>
                <a:hlinkClick r:id="rId4"/>
              </a:rPr>
              <a:t>String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limit) Query the given table, returning a </a:t>
            </a:r>
            <a:r>
              <a:rPr lang="en-US" altLang="zh-CN" sz="1600" b="1" dirty="0" smtClean="0">
                <a:solidFill>
                  <a:srgbClr val="00B050"/>
                </a:solidFill>
                <a:hlinkClick r:id="rId2"/>
              </a:rPr>
              <a:t>Cursor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over the result set.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492896"/>
            <a:ext cx="567385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91225" y="4365104"/>
            <a:ext cx="31527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3789040"/>
            <a:ext cx="1590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83568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cursor.moveToFirst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long </a:t>
            </a:r>
            <a:r>
              <a:rPr lang="en-US" altLang="zh-CN" dirty="0" err="1" smtClean="0"/>
              <a:t>itemId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cursor.getLong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cursor.getColumnIndexOrThrow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FeedEntry._ID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中数据持久化存储的方式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Shared Preferences</a:t>
            </a:r>
          </a:p>
          <a:p>
            <a:pPr lvl="1"/>
            <a:r>
              <a:rPr lang="zh-CN" altLang="en-US" dirty="0" smtClean="0"/>
              <a:t>键值对方式用于存储少量的私有基本类型的数据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Internal Storage</a:t>
            </a:r>
          </a:p>
          <a:p>
            <a:pPr lvl="1"/>
            <a:r>
              <a:rPr lang="zh-CN" altLang="en-US" dirty="0" smtClean="0"/>
              <a:t>文件的方式保存到设备内部存储器中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External Storage</a:t>
            </a:r>
          </a:p>
          <a:p>
            <a:pPr lvl="1"/>
            <a:r>
              <a:rPr lang="zh-CN" altLang="en-US" dirty="0" smtClean="0"/>
              <a:t>文件的方式保存到扩展存储器中，比如</a:t>
            </a:r>
            <a:r>
              <a:rPr lang="en-US" dirty="0" err="1" smtClean="0"/>
              <a:t>sdcard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SQLite</a:t>
            </a:r>
            <a:r>
              <a:rPr lang="en-US" altLang="zh-CN" b="1" dirty="0" smtClean="0">
                <a:solidFill>
                  <a:srgbClr val="FF0000"/>
                </a:solidFill>
              </a:rPr>
              <a:t> Databases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数据库方式存储结构化的数据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Network Connection</a:t>
            </a:r>
          </a:p>
          <a:p>
            <a:pPr lvl="1"/>
            <a:r>
              <a:rPr lang="zh-CN" altLang="en-US" dirty="0" smtClean="0"/>
              <a:t>通过网络将数据存储到远程服务器上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public void </a:t>
            </a:r>
            <a:r>
              <a:rPr lang="en-US" altLang="zh-CN" dirty="0" smtClean="0"/>
              <a:t>delete(String </a:t>
            </a:r>
            <a:r>
              <a:rPr lang="en-US" altLang="zh-CN" dirty="0" err="1" smtClean="0"/>
              <a:t>table,String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selection,String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db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getWritableDatabase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db</a:t>
            </a:r>
            <a:r>
              <a:rPr lang="en-US" altLang="zh-CN" dirty="0" err="1" smtClean="0"/>
              <a:t>.delete</a:t>
            </a:r>
            <a:r>
              <a:rPr lang="en-US" altLang="zh-CN" dirty="0" smtClean="0"/>
              <a:t>(table, </a:t>
            </a:r>
            <a:r>
              <a:rPr lang="en-US" altLang="zh-CN" dirty="0" err="1" smtClean="0"/>
              <a:t>selection,selectionArgs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Define 'where' part of query.</a:t>
            </a:r>
            <a:br>
              <a:rPr lang="en-US" altLang="zh-CN" dirty="0" smtClean="0"/>
            </a:br>
            <a:r>
              <a:rPr lang="en-US" altLang="zh-CN" dirty="0" smtClean="0"/>
              <a:t>String selection = </a:t>
            </a:r>
            <a:r>
              <a:rPr lang="en-US" altLang="zh-CN" dirty="0" err="1" smtClean="0"/>
              <a:t>FeedEntry.COLUMN_NAME_ENTRY_ID</a:t>
            </a:r>
            <a:r>
              <a:rPr lang="en-US" altLang="zh-CN" dirty="0" smtClean="0"/>
              <a:t> + " LIKE ?";</a:t>
            </a:r>
            <a:br>
              <a:rPr lang="en-US" altLang="zh-CN" dirty="0" smtClean="0"/>
            </a:br>
            <a:r>
              <a:rPr lang="en-US" altLang="zh-CN" dirty="0" smtClean="0"/>
              <a:t>// Specify arguments in placeholder order.</a:t>
            </a:r>
            <a:br>
              <a:rPr lang="en-US" altLang="zh-CN" dirty="0" smtClean="0"/>
            </a:br>
            <a:r>
              <a:rPr lang="en-US" altLang="zh-CN" dirty="0" smtClean="0"/>
              <a:t>String[]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 = { </a:t>
            </a:r>
            <a:r>
              <a:rPr lang="en-US" altLang="zh-CN" dirty="0" err="1" smtClean="0"/>
              <a:t>String.valueOf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rowId</a:t>
            </a:r>
            <a:r>
              <a:rPr lang="en-US" altLang="zh-CN" dirty="0" smtClean="0"/>
              <a:t>) };</a:t>
            </a:r>
            <a:br>
              <a:rPr lang="en-US" altLang="zh-CN" dirty="0" smtClean="0"/>
            </a:br>
            <a:r>
              <a:rPr lang="en-US" altLang="zh-CN" dirty="0" smtClean="0"/>
              <a:t>// Issue SQL statement.</a:t>
            </a:r>
            <a:br>
              <a:rPr lang="en-US" altLang="zh-CN" dirty="0" smtClean="0"/>
            </a:br>
            <a:r>
              <a:rPr lang="en-US" altLang="zh-CN" dirty="0" err="1" smtClean="0"/>
              <a:t>db.delete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, selection,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smtClean="0"/>
              <a:t>public void </a:t>
            </a:r>
            <a:r>
              <a:rPr lang="en-US" altLang="zh-CN" dirty="0" smtClean="0"/>
              <a:t>update(String </a:t>
            </a:r>
            <a:r>
              <a:rPr lang="en-US" altLang="zh-CN" dirty="0" err="1" smtClean="0"/>
              <a:t>table,ContentValues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values,String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selection,String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db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getWritableDatabase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db</a:t>
            </a:r>
            <a:r>
              <a:rPr lang="en-US" altLang="zh-CN" dirty="0" err="1" smtClean="0"/>
              <a:t>.update</a:t>
            </a:r>
            <a:r>
              <a:rPr lang="en-US" altLang="zh-CN" dirty="0" smtClean="0"/>
              <a:t>(table, </a:t>
            </a:r>
            <a:r>
              <a:rPr lang="en-US" altLang="zh-CN" dirty="0" err="1" smtClean="0"/>
              <a:t>values,selection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New value for one column</a:t>
            </a:r>
          </a:p>
          <a:p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 = new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values.put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FeedEntry.COLUMN_NAME_TITLE</a:t>
            </a:r>
            <a:r>
              <a:rPr lang="en-US" altLang="zh-CN" dirty="0" smtClean="0"/>
              <a:t>, title);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Which row to update, based on the ID</a:t>
            </a:r>
          </a:p>
          <a:p>
            <a:r>
              <a:rPr lang="en-US" altLang="zh-CN" dirty="0" smtClean="0"/>
              <a:t>String selection = </a:t>
            </a:r>
            <a:r>
              <a:rPr lang="en-US" altLang="zh-CN" dirty="0" err="1" smtClean="0"/>
              <a:t>FeedEntry.COLUMN_NAME_ENTRY_ID</a:t>
            </a:r>
            <a:r>
              <a:rPr lang="en-US" altLang="zh-CN" dirty="0" smtClean="0"/>
              <a:t> + " LIKE ?";</a:t>
            </a:r>
          </a:p>
          <a:p>
            <a:r>
              <a:rPr lang="en-US" altLang="zh-CN" dirty="0" smtClean="0"/>
              <a:t>String[]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 = { </a:t>
            </a:r>
            <a:r>
              <a:rPr lang="en-US" altLang="zh-CN" dirty="0" err="1" smtClean="0"/>
              <a:t>String.valueOf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rowId</a:t>
            </a:r>
            <a:r>
              <a:rPr lang="en-US" altLang="zh-CN" dirty="0" smtClean="0"/>
              <a:t>) };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count = </a:t>
            </a:r>
            <a:r>
              <a:rPr lang="en-US" altLang="zh-CN" dirty="0" err="1" smtClean="0"/>
              <a:t>db.update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FeedReaderDbHelper.FeedEntry.TABLE_NAME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values,</a:t>
            </a:r>
          </a:p>
          <a:p>
            <a:r>
              <a:rPr lang="en-US" altLang="zh-CN" dirty="0" smtClean="0"/>
              <a:t>    selection,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dirty="0" smtClean="0"/>
              <a:t>Content Provider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Contentproviders</a:t>
            </a:r>
            <a:r>
              <a:rPr lang="zh-CN" altLang="en-US" dirty="0" smtClean="0"/>
              <a:t>用来管理对结构化数据集的链接访问，不仅封装了数据而且定义了数据访问安全的机制。其提供了跨进程访问数据的标准接口。</a:t>
            </a:r>
          </a:p>
          <a:p>
            <a:r>
              <a:rPr lang="zh-CN" altLang="en-US" dirty="0" smtClean="0"/>
              <a:t>如果不打算共享数据，</a:t>
            </a:r>
            <a:r>
              <a:rPr lang="en-US" dirty="0" smtClean="0"/>
              <a:t>app</a:t>
            </a:r>
            <a:r>
              <a:rPr lang="zh-CN" altLang="en-US" dirty="0" smtClean="0"/>
              <a:t>不需要提供</a:t>
            </a:r>
            <a:r>
              <a:rPr lang="en-US" dirty="0" smtClean="0"/>
              <a:t>provider</a:t>
            </a:r>
            <a:r>
              <a:rPr lang="zh-CN" altLang="en-US" dirty="0" smtClean="0"/>
              <a:t>。但如果要提供对本</a:t>
            </a:r>
            <a:r>
              <a:rPr lang="en-US" dirty="0" smtClean="0"/>
              <a:t>app</a:t>
            </a:r>
            <a:r>
              <a:rPr lang="zh-CN" altLang="en-US" dirty="0" smtClean="0"/>
              <a:t>某种定制化的查询请求或者允许其他</a:t>
            </a:r>
            <a:r>
              <a:rPr lang="en-US" dirty="0" smtClean="0"/>
              <a:t>app</a:t>
            </a:r>
            <a:r>
              <a:rPr lang="zh-CN" altLang="en-US" dirty="0" smtClean="0"/>
              <a:t>拷贝自己</a:t>
            </a:r>
            <a:r>
              <a:rPr lang="en-US" dirty="0" smtClean="0"/>
              <a:t>app</a:t>
            </a:r>
            <a:r>
              <a:rPr lang="zh-CN" altLang="en-US" dirty="0" smtClean="0"/>
              <a:t>中复杂的数据或者文件的话就需要定义</a:t>
            </a:r>
            <a:r>
              <a:rPr lang="en-US" dirty="0" smtClean="0"/>
              <a:t>provider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系统中的</a:t>
            </a:r>
            <a:r>
              <a:rPr lang="en-US" altLang="zh-CN" dirty="0" smtClean="0"/>
              <a:t>calendar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contact</a:t>
            </a:r>
            <a:r>
              <a:rPr lang="zh-CN" altLang="en-US" dirty="0" smtClean="0"/>
              <a:t>就是两个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的例子。其余的还有比如媒体库。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dirty="0" smtClean="0"/>
              <a:t>Content Provider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和数据库对象不同的是，</a:t>
            </a:r>
            <a:r>
              <a:rPr lang="en-US" dirty="0" err="1" smtClean="0"/>
              <a:t>contentprovider</a:t>
            </a:r>
            <a:r>
              <a:rPr lang="zh-CN" altLang="en-US" dirty="0" smtClean="0"/>
              <a:t>是为了共享而封装出的数据库对象。或者你可以这样理解，</a:t>
            </a:r>
            <a:r>
              <a:rPr lang="en-US" dirty="0" err="1" smtClean="0"/>
              <a:t>SQLiteDatabase</a:t>
            </a:r>
            <a:r>
              <a:rPr lang="zh-CN" altLang="en-US" dirty="0" smtClean="0"/>
              <a:t>是</a:t>
            </a:r>
            <a:r>
              <a:rPr lang="en-US" dirty="0" smtClean="0"/>
              <a:t>app</a:t>
            </a:r>
            <a:r>
              <a:rPr lang="zh-CN" altLang="en-US" dirty="0" smtClean="0"/>
              <a:t>私有数据库的，而</a:t>
            </a:r>
            <a:r>
              <a:rPr lang="en-US" dirty="0" smtClean="0"/>
              <a:t>provider</a:t>
            </a:r>
            <a:r>
              <a:rPr lang="zh-CN" altLang="en-US" dirty="0" smtClean="0"/>
              <a:t>是公有数据库，是别的</a:t>
            </a:r>
            <a:r>
              <a:rPr lang="en-US" dirty="0" smtClean="0"/>
              <a:t>app</a:t>
            </a:r>
            <a:r>
              <a:rPr lang="zh-CN" altLang="en-US" dirty="0" smtClean="0"/>
              <a:t>可以访问的。</a:t>
            </a:r>
            <a:endParaRPr lang="en-US" altLang="zh-CN" dirty="0" smtClean="0"/>
          </a:p>
          <a:p>
            <a:r>
              <a:rPr lang="zh-CN" altLang="en-US" dirty="0" smtClean="0"/>
              <a:t>要让</a:t>
            </a:r>
            <a:r>
              <a:rPr lang="en-US" dirty="0" smtClean="0"/>
              <a:t>app</a:t>
            </a:r>
            <a:r>
              <a:rPr lang="zh-CN" altLang="en-US" dirty="0" smtClean="0"/>
              <a:t>之外能访问到就需要有一个地址。这个地址被封装为</a:t>
            </a:r>
            <a:r>
              <a:rPr lang="en-US" dirty="0" smtClean="0"/>
              <a:t>Uri</a:t>
            </a:r>
            <a:r>
              <a:rPr lang="zh-CN" altLang="en-US" dirty="0" smtClean="0"/>
              <a:t>对象。其实质是一个固定格式的字符串，以</a:t>
            </a:r>
            <a:r>
              <a:rPr lang="en-US" dirty="0" smtClean="0"/>
              <a:t>”content</a:t>
            </a:r>
            <a:r>
              <a:rPr lang="zh-CN" altLang="en-US" dirty="0" smtClean="0"/>
              <a:t>：</a:t>
            </a:r>
            <a:r>
              <a:rPr lang="en-US" dirty="0" smtClean="0"/>
              <a:t>//”</a:t>
            </a:r>
            <a:r>
              <a:rPr lang="zh-CN" altLang="en-US" dirty="0" smtClean="0"/>
              <a:t>开头。</a:t>
            </a:r>
            <a:endParaRPr lang="zh-CN" altLang="en-US" dirty="0"/>
          </a:p>
        </p:txBody>
      </p:sp>
      <p:pic>
        <p:nvPicPr>
          <p:cNvPr id="4" name="图片 3" descr="C:\Users\Administrator\AppData\Local\YNote\Data\goalnext@163.com\17feaac4eefd40e69fb167b3456df787\imag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653136"/>
            <a:ext cx="734481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Content Provider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7772400" cy="544522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通常，构造一个</a:t>
            </a:r>
            <a:r>
              <a:rPr lang="en-US" dirty="0" err="1" smtClean="0"/>
              <a:t>contentprovider</a:t>
            </a:r>
            <a:r>
              <a:rPr lang="zh-CN" altLang="en-US" dirty="0" smtClean="0"/>
              <a:t>首先在本地需要先构造一个</a:t>
            </a:r>
            <a:r>
              <a:rPr lang="en-US" dirty="0" err="1" smtClean="0"/>
              <a:t>SQLiteDatabase</a:t>
            </a:r>
            <a:r>
              <a:rPr lang="zh-CN" altLang="en-US" dirty="0" smtClean="0"/>
              <a:t>作为数据持久化的数据源（原则上，</a:t>
            </a:r>
            <a:r>
              <a:rPr lang="en-US" dirty="0" smtClean="0"/>
              <a:t>provider</a:t>
            </a:r>
            <a:r>
              <a:rPr lang="zh-CN" altLang="en-US" dirty="0" smtClean="0"/>
              <a:t>可以封装任何数据，但它封装后的行为效果类似于关系数据库），然后对它进行一个封装，这个封装的重点在于，提供一个外界可以访问的</a:t>
            </a:r>
            <a:r>
              <a:rPr lang="en-US" dirty="0" smtClean="0"/>
              <a:t>Uri</a:t>
            </a:r>
            <a:r>
              <a:rPr lang="zh-CN" altLang="en-US" dirty="0" smtClean="0"/>
              <a:t>地址和重载实现增删改查等函数</a:t>
            </a:r>
            <a:r>
              <a:rPr lang="en-US" altLang="zh-CN" dirty="0" smtClean="0"/>
              <a:t>Insert()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Query()</a:t>
            </a:r>
            <a:endParaRPr lang="zh-CN" altLang="en-US" dirty="0" smtClean="0"/>
          </a:p>
          <a:p>
            <a:r>
              <a:rPr lang="zh-CN" altLang="en-US" dirty="0" smtClean="0"/>
              <a:t>通常类似于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的构造，也为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构造一个</a:t>
            </a:r>
            <a:r>
              <a:rPr lang="en-US" altLang="zh-CN" dirty="0" smtClean="0"/>
              <a:t>contract</a:t>
            </a:r>
            <a:r>
              <a:rPr lang="zh-CN" altLang="en-US" dirty="0" smtClean="0"/>
              <a:t>类，定义其静态结构，包括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在实现增删改查函数时，和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不同的是，通常需要先检查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是否匹配。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UriMatcher</a:t>
            </a:r>
            <a:r>
              <a:rPr lang="zh-CN" altLang="en-US" dirty="0" smtClean="0"/>
              <a:t>类是用来做匹配检查的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i="1" dirty="0" err="1" smtClean="0"/>
              <a:t>sUriMatcher</a:t>
            </a:r>
            <a:r>
              <a:rPr lang="en-US" altLang="zh-CN" sz="2800" i="1" dirty="0" smtClean="0"/>
              <a:t> = </a:t>
            </a:r>
            <a:r>
              <a:rPr lang="en-US" altLang="zh-CN" sz="2800" b="1" i="1" dirty="0" smtClean="0"/>
              <a:t>new </a:t>
            </a:r>
            <a:r>
              <a:rPr lang="en-US" altLang="zh-CN" sz="2800" b="1" i="1" dirty="0" err="1" smtClean="0"/>
              <a:t>UriMatcher</a:t>
            </a:r>
            <a:r>
              <a:rPr lang="en-US" altLang="zh-CN" sz="2800" b="1" i="1" dirty="0" smtClean="0"/>
              <a:t>(</a:t>
            </a:r>
            <a:r>
              <a:rPr lang="en-US" altLang="zh-CN" sz="2800" b="1" i="1" dirty="0" err="1" smtClean="0"/>
              <a:t>UriMatcher.NO_MATCH</a:t>
            </a:r>
            <a:r>
              <a:rPr lang="en-US" altLang="zh-CN" sz="2800" b="1" i="1" dirty="0" smtClean="0"/>
              <a:t>);</a:t>
            </a:r>
          </a:p>
          <a:p>
            <a:pPr>
              <a:buNone/>
            </a:pPr>
            <a:r>
              <a:rPr lang="en-US" altLang="zh-CN" sz="2800" i="1" dirty="0" err="1" smtClean="0"/>
              <a:t>sUriMatcher.addURI</a:t>
            </a:r>
            <a:r>
              <a:rPr lang="en-US" altLang="zh-CN" sz="2800" i="1" dirty="0" smtClean="0"/>
              <a:t>(</a:t>
            </a:r>
            <a:r>
              <a:rPr lang="en-US" altLang="zh-CN" sz="2800" i="1" dirty="0" err="1" smtClean="0"/>
              <a:t>Diary.AUTHORITY</a:t>
            </a:r>
            <a:r>
              <a:rPr lang="en-US" altLang="zh-CN" sz="2800" i="1" dirty="0" smtClean="0"/>
              <a:t>, "diaries", DIARIES);</a:t>
            </a:r>
          </a:p>
          <a:p>
            <a:pPr>
              <a:buNone/>
            </a:pPr>
            <a:r>
              <a:rPr lang="en-US" altLang="zh-CN" sz="2800" i="1" dirty="0" err="1" smtClean="0"/>
              <a:t>sUriMatcher.addURI</a:t>
            </a:r>
            <a:r>
              <a:rPr lang="en-US" altLang="zh-CN" sz="2800" i="1" dirty="0" smtClean="0"/>
              <a:t>(</a:t>
            </a:r>
            <a:r>
              <a:rPr lang="en-US" altLang="zh-CN" sz="2800" i="1" dirty="0" err="1" smtClean="0"/>
              <a:t>Diary.AUTHORITY</a:t>
            </a:r>
            <a:r>
              <a:rPr lang="en-US" altLang="zh-CN" sz="2800" i="1" dirty="0" smtClean="0"/>
              <a:t>, "diaries/#", DIARY_ID);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访问</a:t>
            </a:r>
            <a:r>
              <a:rPr lang="en-US" altLang="zh-CN" dirty="0" smtClean="0"/>
              <a:t>Content Provider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54102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ContentResolver</a:t>
            </a:r>
            <a:r>
              <a:rPr lang="zh-CN" altLang="en-US" dirty="0" smtClean="0"/>
              <a:t>是访问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的客户端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ContentResolver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getContentResolver</a:t>
            </a:r>
            <a:r>
              <a:rPr lang="en-US" altLang="zh-CN" dirty="0" smtClean="0"/>
              <a:t>();</a:t>
            </a:r>
          </a:p>
          <a:p>
            <a:pPr lvl="2"/>
            <a:r>
              <a:rPr lang="zh-CN" altLang="en-US" dirty="0" smtClean="0"/>
              <a:t>通过</a:t>
            </a:r>
            <a:r>
              <a:rPr lang="en-US" dirty="0" err="1" smtClean="0"/>
              <a:t>getContentResolver</a:t>
            </a:r>
            <a:r>
              <a:rPr lang="en-US" dirty="0" smtClean="0"/>
              <a:t>()</a:t>
            </a:r>
            <a:r>
              <a:rPr lang="zh-CN" altLang="en-US" dirty="0" smtClean="0"/>
              <a:t>得到</a:t>
            </a:r>
            <a:r>
              <a:rPr lang="en-US" dirty="0" err="1" smtClean="0">
                <a:hlinkClick r:id="rId2"/>
              </a:rPr>
              <a:t>ContentResolver</a:t>
            </a:r>
            <a:r>
              <a:rPr lang="zh-CN" altLang="en-US" dirty="0" smtClean="0"/>
              <a:t>对象，这是来操控访问</a:t>
            </a:r>
            <a:r>
              <a:rPr lang="en-US" dirty="0" smtClean="0"/>
              <a:t>Provider</a:t>
            </a:r>
            <a:r>
              <a:rPr lang="zh-CN" altLang="en-US" dirty="0" smtClean="0"/>
              <a:t>的</a:t>
            </a:r>
            <a:r>
              <a:rPr lang="en-US" dirty="0" smtClean="0"/>
              <a:t>client</a:t>
            </a:r>
            <a:r>
              <a:rPr lang="zh-CN" altLang="en-US" dirty="0" smtClean="0"/>
              <a:t>。如果仅仅为了查询，在</a:t>
            </a:r>
            <a:r>
              <a:rPr lang="en-US" dirty="0" smtClean="0"/>
              <a:t>activity</a:t>
            </a:r>
            <a:r>
              <a:rPr lang="zh-CN" altLang="en-US" dirty="0" smtClean="0"/>
              <a:t>中可以使用</a:t>
            </a:r>
            <a:r>
              <a:rPr lang="en-US" dirty="0" err="1" smtClean="0"/>
              <a:t>managedQuery</a:t>
            </a:r>
            <a:r>
              <a:rPr lang="zh-CN" altLang="en-US" dirty="0" smtClean="0"/>
              <a:t>（）。</a:t>
            </a:r>
            <a:r>
              <a:rPr lang="en-US" dirty="0" err="1" smtClean="0">
                <a:hlinkClick r:id="rId2"/>
              </a:rPr>
              <a:t>ContentResolver</a:t>
            </a:r>
            <a:r>
              <a:rPr lang="zh-CN" altLang="en-US" dirty="0" smtClean="0"/>
              <a:t>是访问操控</a:t>
            </a:r>
            <a:r>
              <a:rPr lang="en-US" dirty="0" smtClean="0"/>
              <a:t>Provider</a:t>
            </a:r>
            <a:r>
              <a:rPr lang="zh-CN" altLang="en-US" dirty="0" smtClean="0"/>
              <a:t>的客户端，其要求传递一个</a:t>
            </a:r>
            <a:r>
              <a:rPr lang="en-US" dirty="0" smtClean="0"/>
              <a:t>Uri</a:t>
            </a:r>
            <a:r>
              <a:rPr lang="zh-CN" altLang="en-US" dirty="0" smtClean="0"/>
              <a:t>参数，并且拥有如</a:t>
            </a:r>
            <a:r>
              <a:rPr lang="en-US" dirty="0" smtClean="0"/>
              <a:t>query(),insert(),delete(),update()</a:t>
            </a:r>
            <a:r>
              <a:rPr lang="zh-CN" altLang="en-US" dirty="0" smtClean="0"/>
              <a:t>等方法。这些方法实质是调用了</a:t>
            </a:r>
            <a:r>
              <a:rPr lang="en-US" dirty="0" smtClean="0"/>
              <a:t>Provider</a:t>
            </a:r>
            <a:r>
              <a:rPr lang="zh-CN" altLang="en-US" dirty="0" smtClean="0"/>
              <a:t>中实现的相应方法。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0"/>
            <a:r>
              <a:rPr lang="en-US" dirty="0" smtClean="0"/>
              <a:t>provider</a:t>
            </a:r>
            <a:r>
              <a:rPr lang="zh-CN" altLang="en-US" dirty="0" smtClean="0"/>
              <a:t>通过一个或多个</a:t>
            </a:r>
            <a:r>
              <a:rPr lang="en-US" dirty="0" smtClean="0"/>
              <a:t>table</a:t>
            </a:r>
            <a:r>
              <a:rPr lang="zh-CN" altLang="en-US" dirty="0" smtClean="0"/>
              <a:t>的方式来组织数据呈现给外部访问者，因此查询数据方式近似于访问关系数据库，如下：</a:t>
            </a:r>
          </a:p>
          <a:p>
            <a:pPr>
              <a:buNone/>
            </a:pPr>
            <a:r>
              <a:rPr lang="en-US" dirty="0" err="1" smtClean="0"/>
              <a:t>mCursor</a:t>
            </a:r>
            <a:r>
              <a:rPr lang="en-US" dirty="0" smtClean="0"/>
              <a:t> = </a:t>
            </a:r>
            <a:r>
              <a:rPr lang="en-US" dirty="0" err="1" smtClean="0"/>
              <a:t>getContentResolver</a:t>
            </a:r>
            <a:r>
              <a:rPr lang="en-US" dirty="0" smtClean="0"/>
              <a:t>().query(</a:t>
            </a:r>
            <a:br>
              <a:rPr lang="en-US" dirty="0" smtClean="0"/>
            </a:br>
            <a:r>
              <a:rPr lang="en-US" dirty="0" err="1" smtClean="0"/>
              <a:t>UserDictionary.Words.CONTENT_URI</a:t>
            </a:r>
            <a:r>
              <a:rPr lang="en-US" dirty="0" smtClean="0"/>
              <a:t>, // The content URI of the words table</a:t>
            </a:r>
            <a:br>
              <a:rPr lang="en-US" dirty="0" smtClean="0"/>
            </a:br>
            <a:r>
              <a:rPr lang="en-US" dirty="0" err="1" smtClean="0"/>
              <a:t>mProjection</a:t>
            </a:r>
            <a:r>
              <a:rPr lang="en-US" dirty="0" smtClean="0"/>
              <a:t>, // The columns to return for each row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mSelectionClause</a:t>
            </a:r>
            <a:r>
              <a:rPr lang="en-US" dirty="0" smtClean="0"/>
              <a:t>,// Selection criteria  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mSelectionArgs</a:t>
            </a:r>
            <a:r>
              <a:rPr lang="en-US" dirty="0" smtClean="0"/>
              <a:t>, // Selection criteria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mSortOrder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);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ContactProvider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84784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Cursor c = </a:t>
            </a:r>
            <a:r>
              <a:rPr lang="en-US" altLang="zh-CN" sz="2400" dirty="0" err="1" smtClean="0"/>
              <a:t>getContentResolver</a:t>
            </a:r>
            <a:r>
              <a:rPr lang="en-US" altLang="zh-CN" sz="2400" dirty="0" smtClean="0"/>
              <a:t>().query(</a:t>
            </a:r>
            <a:r>
              <a:rPr lang="en-US" altLang="zh-CN" sz="2400" dirty="0" err="1" smtClean="0"/>
              <a:t>Phone.</a:t>
            </a:r>
            <a:r>
              <a:rPr lang="en-US" altLang="zh-CN" sz="2400" i="1" dirty="0" err="1" smtClean="0"/>
              <a:t>CONTENT_URI</a:t>
            </a:r>
            <a:r>
              <a:rPr lang="en-US" altLang="zh-CN" sz="2400" i="1" dirty="0" smtClean="0"/>
              <a:t>, </a:t>
            </a:r>
            <a:r>
              <a:rPr lang="en-US" altLang="zh-CN" sz="2400" b="1" i="1" dirty="0" smtClean="0"/>
              <a:t>null, null, null, null);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startManagingCursor</a:t>
            </a:r>
            <a:r>
              <a:rPr lang="en-US" altLang="zh-CN" sz="2400" dirty="0" smtClean="0"/>
              <a:t>(c); 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ListAdapter</a:t>
            </a:r>
            <a:r>
              <a:rPr lang="en-US" altLang="zh-CN" sz="2400" dirty="0" smtClean="0"/>
              <a:t> adapter = </a:t>
            </a:r>
            <a:r>
              <a:rPr lang="en-US" altLang="zh-CN" sz="2400" b="1" dirty="0" smtClean="0"/>
              <a:t>new </a:t>
            </a:r>
            <a:r>
              <a:rPr lang="en-US" altLang="zh-CN" sz="2400" b="1" dirty="0" err="1" smtClean="0"/>
              <a:t>SimpleCursorAdapter</a:t>
            </a:r>
            <a:r>
              <a:rPr lang="en-US" altLang="zh-CN" sz="2400" b="1" dirty="0" smtClean="0"/>
              <a:t>(this,</a:t>
            </a:r>
          </a:p>
          <a:p>
            <a:r>
              <a:rPr lang="en-US" altLang="zh-CN" sz="2400" dirty="0" smtClean="0"/>
              <a:t>                android.R.layout.</a:t>
            </a:r>
            <a:r>
              <a:rPr lang="en-US" altLang="zh-CN" sz="2400" i="1" dirty="0" smtClean="0"/>
              <a:t>simple_list_item_2, c, </a:t>
            </a:r>
          </a:p>
          <a:p>
            <a:r>
              <a:rPr lang="en-US" altLang="zh-CN" sz="2400" dirty="0" smtClean="0"/>
              <a:t>                        </a:t>
            </a:r>
            <a:r>
              <a:rPr lang="en-US" altLang="zh-CN" sz="2400" b="1" dirty="0" smtClean="0"/>
              <a:t>new String[] { </a:t>
            </a:r>
            <a:r>
              <a:rPr lang="en-US" altLang="zh-CN" sz="2400" b="1" dirty="0" err="1" smtClean="0"/>
              <a:t>Phone.</a:t>
            </a:r>
            <a:r>
              <a:rPr lang="en-US" altLang="zh-CN" sz="2400" b="1" i="1" dirty="0" err="1" smtClean="0"/>
              <a:t>DISPLAY_NAME</a:t>
            </a:r>
            <a:r>
              <a:rPr lang="en-US" altLang="zh-CN" sz="2400" b="1" i="1" dirty="0" smtClean="0"/>
              <a:t>, </a:t>
            </a:r>
            <a:r>
              <a:rPr lang="en-US" altLang="zh-CN" sz="2400" b="1" i="1" dirty="0" err="1" smtClean="0"/>
              <a:t>Phone.NUMBER</a:t>
            </a:r>
            <a:r>
              <a:rPr lang="en-US" altLang="zh-CN" sz="2400" b="1" i="1" dirty="0" smtClean="0"/>
              <a:t> }, </a:t>
            </a:r>
          </a:p>
          <a:p>
            <a:r>
              <a:rPr lang="en-US" altLang="zh-CN" sz="2400" dirty="0" smtClean="0"/>
              <a:t>                        </a:t>
            </a:r>
            <a:r>
              <a:rPr lang="en-US" altLang="zh-CN" sz="2400" b="1" dirty="0" smtClean="0"/>
              <a:t>new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[] { android.R.id.</a:t>
            </a:r>
            <a:r>
              <a:rPr lang="en-US" altLang="zh-CN" sz="2400" b="1" i="1" dirty="0" smtClean="0"/>
              <a:t>text1, android.R.id.text2 });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setListAdapter</a:t>
            </a:r>
            <a:r>
              <a:rPr lang="en-US" altLang="zh-CN" sz="2400" dirty="0" smtClean="0"/>
              <a:t>(adapter);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Content Provider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Diary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contract</a:t>
            </a:r>
            <a:r>
              <a:rPr lang="zh-CN" altLang="en-US" dirty="0" smtClean="0"/>
              <a:t>类，定义了</a:t>
            </a:r>
            <a:r>
              <a:rPr lang="en-US" altLang="zh-CN" dirty="0" smtClean="0"/>
              <a:t>Uri</a:t>
            </a:r>
          </a:p>
          <a:p>
            <a:r>
              <a:rPr lang="en-US" altLang="zh-CN" dirty="0" err="1" smtClean="0"/>
              <a:t>DiaryContentProvider</a:t>
            </a:r>
            <a:r>
              <a:rPr lang="zh-CN" altLang="en-US" dirty="0" smtClean="0"/>
              <a:t>实现了主要的增删改查函数</a:t>
            </a:r>
            <a:endParaRPr lang="en-US" altLang="zh-CN" dirty="0" smtClean="0"/>
          </a:p>
          <a:p>
            <a:r>
              <a:rPr lang="zh-CN" altLang="en-US" dirty="0" smtClean="0"/>
              <a:t>本例中，将使用</a:t>
            </a:r>
            <a:r>
              <a:rPr lang="en-US" altLang="zh-CN" dirty="0" err="1" smtClean="0"/>
              <a:t>sqlitedatebase</a:t>
            </a:r>
            <a:r>
              <a:rPr lang="zh-CN" altLang="en-US" dirty="0" smtClean="0"/>
              <a:t>作为数据源，因此数据库的实现也包含在这个库中。而数据库的</a:t>
            </a:r>
            <a:r>
              <a:rPr lang="en-US" altLang="zh-CN" dirty="0" smtClean="0"/>
              <a:t>contract</a:t>
            </a:r>
            <a:r>
              <a:rPr lang="zh-CN" altLang="en-US" dirty="0" smtClean="0"/>
              <a:t>类则部分是现在</a:t>
            </a:r>
            <a:r>
              <a:rPr lang="en-US" altLang="zh-CN" dirty="0" smtClean="0"/>
              <a:t>Diary</a:t>
            </a:r>
            <a:r>
              <a:rPr lang="zh-CN" altLang="en-US" dirty="0" smtClean="0"/>
              <a:t>中。在实际开发中，开发者应该设计更好的类结构。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Loader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Loader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3.0</a:t>
            </a:r>
            <a:r>
              <a:rPr lang="zh-CN" altLang="en-US" dirty="0" smtClean="0"/>
              <a:t>后引入的一个类，用于在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中异步地自动更新查询结果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They are available to every Activity and Fragment.</a:t>
            </a:r>
          </a:p>
          <a:p>
            <a:pPr lvl="1"/>
            <a:r>
              <a:rPr lang="en-US" altLang="zh-CN" dirty="0" smtClean="0"/>
              <a:t>They provide asynchronous loading of data.</a:t>
            </a:r>
          </a:p>
          <a:p>
            <a:pPr lvl="1"/>
            <a:r>
              <a:rPr lang="en-US" altLang="zh-CN" dirty="0" smtClean="0"/>
              <a:t>They monitor the source of their data and deliver new results when the content changes.</a:t>
            </a:r>
          </a:p>
          <a:p>
            <a:pPr lvl="1"/>
            <a:r>
              <a:rPr lang="en-US" altLang="zh-CN" dirty="0" smtClean="0"/>
              <a:t>They automatically reconnect to the last loader's cursor when being recreated after a configuration change. Thus, they don't need to re-query their data.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Loaders in an 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This section describes how to use loaders in an Android application. An application that uses loaders typically includes the following: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An Activity or Fragment.</a:t>
            </a:r>
          </a:p>
          <a:p>
            <a:r>
              <a:rPr lang="en-US" altLang="zh-CN" dirty="0" smtClean="0"/>
              <a:t>    An instance of the </a:t>
            </a:r>
            <a:r>
              <a:rPr lang="en-US" altLang="zh-CN" dirty="0" err="1" smtClean="0"/>
              <a:t>LoaderManager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 A </a:t>
            </a:r>
            <a:r>
              <a:rPr lang="en-US" altLang="zh-CN" dirty="0" err="1" smtClean="0"/>
              <a:t>CursorLoader</a:t>
            </a:r>
            <a:r>
              <a:rPr lang="en-US" altLang="zh-CN" dirty="0" smtClean="0"/>
              <a:t> to load data backed by a </a:t>
            </a:r>
            <a:r>
              <a:rPr lang="en-US" altLang="zh-CN" dirty="0" err="1" smtClean="0"/>
              <a:t>ContentProvider</a:t>
            </a:r>
            <a:r>
              <a:rPr lang="en-US" altLang="zh-CN" dirty="0" smtClean="0"/>
              <a:t>. Alternatively, you can implement your own subclass of Loader or </a:t>
            </a:r>
            <a:r>
              <a:rPr lang="en-US" altLang="zh-CN" dirty="0" err="1" smtClean="0"/>
              <a:t>AsyncTaskLoader</a:t>
            </a:r>
            <a:r>
              <a:rPr lang="en-US" altLang="zh-CN" dirty="0" smtClean="0"/>
              <a:t> to load data from some other source.</a:t>
            </a:r>
          </a:p>
          <a:p>
            <a:r>
              <a:rPr lang="en-US" altLang="zh-CN" dirty="0" smtClean="0"/>
              <a:t>    An implementation for </a:t>
            </a:r>
            <a:r>
              <a:rPr lang="en-US" altLang="zh-CN" dirty="0" err="1" smtClean="0"/>
              <a:t>LoaderManager.LoaderCallbacks</a:t>
            </a:r>
            <a:r>
              <a:rPr lang="en-US" altLang="zh-CN" dirty="0" smtClean="0"/>
              <a:t>. This is where you create new loaders and manage your references to existing loaders.</a:t>
            </a:r>
          </a:p>
          <a:p>
            <a:r>
              <a:rPr lang="en-US" altLang="zh-CN" dirty="0" smtClean="0"/>
              <a:t>    A way of displaying the loader's data, such as a </a:t>
            </a:r>
            <a:r>
              <a:rPr lang="en-US" altLang="zh-CN" dirty="0" err="1" smtClean="0"/>
              <a:t>SimpleCursorAdapter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 A data source, such as a </a:t>
            </a:r>
            <a:r>
              <a:rPr lang="en-US" altLang="zh-CN" dirty="0" err="1" smtClean="0"/>
              <a:t>ContentProvider</a:t>
            </a:r>
            <a:r>
              <a:rPr lang="en-US" altLang="zh-CN" dirty="0" smtClean="0"/>
              <a:t>, when using a </a:t>
            </a:r>
            <a:r>
              <a:rPr lang="en-US" altLang="zh-CN" dirty="0" err="1" smtClean="0"/>
              <a:t>CursorLoader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数据控件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适配器模式</a:t>
            </a:r>
            <a:endParaRPr lang="en-US" altLang="zh-CN" dirty="0" smtClean="0"/>
          </a:p>
          <a:p>
            <a:r>
              <a:rPr lang="en-US" altLang="zh-CN" dirty="0" err="1" smtClean="0"/>
              <a:t>ListView</a:t>
            </a:r>
            <a:endParaRPr lang="en-US" altLang="zh-CN" dirty="0" smtClean="0"/>
          </a:p>
          <a:p>
            <a:r>
              <a:rPr lang="en-US" altLang="zh-CN" dirty="0" err="1" smtClean="0"/>
              <a:t>GridView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Starting a 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LoaderManager</a:t>
            </a:r>
            <a:r>
              <a:rPr lang="en-US" altLang="zh-CN" dirty="0" smtClean="0"/>
              <a:t> manages one or more Loader instances within an Activity or Fragment. There is only one </a:t>
            </a:r>
            <a:r>
              <a:rPr lang="en-US" altLang="zh-CN" dirty="0" err="1" smtClean="0"/>
              <a:t>LoaderManager</a:t>
            </a:r>
            <a:r>
              <a:rPr lang="en-US" altLang="zh-CN" dirty="0" smtClean="0"/>
              <a:t> per activity or fragment.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You typically initialize a Loader within the activity's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() method, or within the fragment's </a:t>
            </a:r>
            <a:r>
              <a:rPr lang="en-US" altLang="zh-CN" dirty="0" err="1" smtClean="0"/>
              <a:t>onActivityCreated</a:t>
            </a:r>
            <a:r>
              <a:rPr lang="en-US" altLang="zh-CN" dirty="0" smtClean="0"/>
              <a:t>() method. You do this as follows: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509120"/>
            <a:ext cx="876186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6292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 对于记录型的结构化数据的呈现进行说明（适配），使得数据控件可以根据这些说明按记录条目显示出来。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字符串数组 </a:t>
            </a:r>
            <a:r>
              <a:rPr lang="en-US" altLang="zh-CN" dirty="0" err="1" smtClean="0">
                <a:hlinkClick r:id="rId2"/>
              </a:rPr>
              <a:t>ArrayAdapter</a:t>
            </a:r>
            <a:r>
              <a:rPr lang="en-US" altLang="zh-CN" dirty="0" smtClean="0"/>
              <a:t>&lt;T&gt;</a:t>
            </a:r>
          </a:p>
          <a:p>
            <a:pPr lvl="1"/>
            <a:r>
              <a:rPr lang="zh-CN" altLang="en-US" dirty="0" smtClean="0"/>
              <a:t>数组表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&lt;Map&lt;String</a:t>
            </a:r>
            <a:r>
              <a:rPr lang="zh-CN" altLang="en-US" dirty="0" smtClean="0"/>
              <a:t>，？</a:t>
            </a:r>
            <a:r>
              <a:rPr lang="en-US" altLang="zh-CN" dirty="0" smtClean="0"/>
              <a:t>&gt;&gt;   </a:t>
            </a:r>
            <a:r>
              <a:rPr lang="en-US" altLang="zh-CN" dirty="0" err="1" smtClean="0">
                <a:hlinkClick r:id="rId3"/>
              </a:rPr>
              <a:t>SimpleAdapter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 </a:t>
            </a:r>
            <a:r>
              <a:rPr lang="en-US" altLang="zh-CN" dirty="0" smtClean="0">
                <a:hlinkClick r:id="rId4"/>
              </a:rPr>
              <a:t>SimpleCursorAdapter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自定义数据 继承</a:t>
            </a:r>
            <a:r>
              <a:rPr lang="en-US" altLang="zh-CN" dirty="0" err="1" smtClean="0">
                <a:hlinkClick r:id="rId5"/>
              </a:rPr>
              <a:t>BaseAdapter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672" y="4869160"/>
          <a:ext cx="6096000" cy="36576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android.widget.ListAdapter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47664" y="5445224"/>
          <a:ext cx="6096000" cy="91440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Known Indirect Subclasses </a:t>
                      </a:r>
                      <a:r>
                        <a:rPr lang="en-US" dirty="0" err="1">
                          <a:hlinkClick r:id="rId2"/>
                        </a:rPr>
                        <a:t>ArrayAdapter</a:t>
                      </a:r>
                      <a:r>
                        <a:rPr lang="en-US" dirty="0"/>
                        <a:t>&lt;T&gt;, </a:t>
                      </a:r>
                      <a:r>
                        <a:rPr lang="en-US" dirty="0" err="1">
                          <a:hlinkClick r:id="rId5"/>
                        </a:rPr>
                        <a:t>BaseAdapter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hlinkClick r:id="rId6"/>
                        </a:rPr>
                        <a:t>CursorAdapter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hlinkClick r:id="rId7"/>
                        </a:rPr>
                        <a:t>HeaderViewListAdapter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hlinkClick r:id="rId8"/>
                        </a:rPr>
                        <a:t>ResourceCursorAdapter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hlinkClick r:id="rId3"/>
                        </a:rPr>
                        <a:t>SimpleAdapter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rId4"/>
                        </a:rPr>
                        <a:t>SimpleCursorAdapter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hlinkClick r:id="rId9"/>
                        </a:rPr>
                        <a:t>WrapperListAdapter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  <a:hlinkClick r:id="rId10"/>
              </a:rPr>
              <a:t>Adapter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 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12290" name="Picture 2" descr="http://developer.android.com/assets/images/triangle-closed.pn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2075" y="0"/>
            <a:ext cx="85725" cy="85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6912768" cy="45720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例子一（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UI_ListViewActivity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预定义样式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SimpleCursorAdapter  </a:t>
            </a:r>
            <a:r>
              <a:rPr lang="zh-CN" altLang="en-US" dirty="0" smtClean="0"/>
              <a:t>使用一个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作为数据来源</a:t>
            </a:r>
            <a:endParaRPr lang="en-US" altLang="zh-CN" dirty="0" smtClean="0"/>
          </a:p>
          <a:p>
            <a:pPr lvl="2"/>
            <a:r>
              <a:rPr lang="en-US" altLang="zh-CN" sz="1500" b="1" dirty="0" err="1" smtClean="0"/>
              <a:t>android.widget.</a:t>
            </a:r>
            <a:r>
              <a:rPr lang="en-US" altLang="zh-CN" sz="1500" b="1" dirty="0" err="1" smtClean="0">
                <a:hlinkClick r:id="rId2"/>
              </a:rPr>
              <a:t>SimpleCursorAdapter</a:t>
            </a:r>
            <a:r>
              <a:rPr lang="en-US" altLang="zh-CN" sz="1500" b="1" dirty="0" err="1" smtClean="0"/>
              <a:t>.SimpleCursorAdapter</a:t>
            </a:r>
            <a:r>
              <a:rPr lang="en-US" altLang="zh-CN" sz="1500" b="1" dirty="0" smtClean="0"/>
              <a:t>(</a:t>
            </a:r>
            <a:r>
              <a:rPr lang="en-US" altLang="zh-CN" sz="1500" b="1" dirty="0" smtClean="0">
                <a:hlinkClick r:id="rId3"/>
              </a:rPr>
              <a:t>Context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context</a:t>
            </a:r>
            <a:r>
              <a:rPr lang="en-US" altLang="zh-CN" sz="1500" b="1" dirty="0" smtClean="0"/>
              <a:t>, </a:t>
            </a:r>
            <a:r>
              <a:rPr lang="en-US" altLang="zh-CN" sz="1500" b="1" dirty="0" err="1" smtClean="0"/>
              <a:t>int</a:t>
            </a:r>
            <a:r>
              <a:rPr lang="en-US" altLang="zh-CN" sz="1500" b="1" dirty="0" smtClean="0"/>
              <a:t> layout, </a:t>
            </a:r>
            <a:r>
              <a:rPr lang="en-US" altLang="zh-CN" sz="1500" b="1" dirty="0" smtClean="0">
                <a:hlinkClick r:id="rId4"/>
              </a:rPr>
              <a:t>Cursor</a:t>
            </a:r>
            <a:r>
              <a:rPr lang="en-US" altLang="zh-CN" sz="1500" b="1" dirty="0" smtClean="0"/>
              <a:t> c, </a:t>
            </a:r>
            <a:r>
              <a:rPr lang="en-US" altLang="zh-CN" sz="1500" b="1" dirty="0" smtClean="0">
                <a:hlinkClick r:id="rId5"/>
              </a:rPr>
              <a:t>String</a:t>
            </a:r>
            <a:r>
              <a:rPr lang="en-US" altLang="zh-CN" sz="1500" b="1" dirty="0" smtClean="0"/>
              <a:t>[] from, </a:t>
            </a:r>
            <a:r>
              <a:rPr lang="en-US" altLang="zh-CN" sz="1500" b="1" dirty="0" err="1" smtClean="0"/>
              <a:t>int</a:t>
            </a:r>
            <a:r>
              <a:rPr lang="en-US" altLang="zh-CN" sz="1500" b="1" dirty="0" smtClean="0"/>
              <a:t>[] to)</a:t>
            </a:r>
          </a:p>
          <a:p>
            <a:pPr lvl="1"/>
            <a:r>
              <a:rPr lang="en-US" altLang="zh-CN" sz="1800" dirty="0" smtClean="0"/>
              <a:t>android.R.layout.</a:t>
            </a:r>
            <a:r>
              <a:rPr lang="en-US" altLang="zh-CN" sz="1800" i="1" dirty="0" smtClean="0"/>
              <a:t>simple_list_item_2,</a:t>
            </a:r>
            <a:endParaRPr lang="en-US" altLang="zh-CN" sz="1900" b="1" dirty="0" smtClean="0"/>
          </a:p>
          <a:p>
            <a:r>
              <a:rPr lang="zh-CN" altLang="en-US" sz="2100" b="1" dirty="0" smtClean="0"/>
              <a:t>例子二（</a:t>
            </a:r>
            <a:r>
              <a:rPr lang="en-US" altLang="zh-CN" sz="2000" dirty="0" smtClean="0"/>
              <a:t> UI_ListViewActivity2 </a:t>
            </a:r>
            <a:r>
              <a:rPr lang="zh-CN" altLang="en-US" sz="2100" b="1" dirty="0" smtClean="0"/>
              <a:t>）使用</a:t>
            </a:r>
            <a:r>
              <a:rPr lang="en-US" altLang="zh-CN" sz="2100" b="1" dirty="0" smtClean="0"/>
              <a:t>xml</a:t>
            </a:r>
            <a:r>
              <a:rPr lang="zh-CN" altLang="en-US" sz="2100" b="1" dirty="0" smtClean="0"/>
              <a:t>自定义的样式</a:t>
            </a:r>
            <a:endParaRPr lang="en-US" altLang="zh-CN" sz="2100" b="1" dirty="0" smtClean="0"/>
          </a:p>
          <a:p>
            <a:pPr lvl="1"/>
            <a:r>
              <a:rPr lang="en-US" altLang="zh-CN" dirty="0" err="1" smtClean="0"/>
              <a:t>SimpleAdapter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使用一个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作为数据源（</a:t>
            </a:r>
            <a:r>
              <a:rPr lang="en-US" altLang="zh-CN" dirty="0" err="1" smtClean="0"/>
              <a:t>getSampleAdapter</a:t>
            </a:r>
            <a:r>
              <a:rPr lang="zh-CN" altLang="en-US" dirty="0" smtClean="0"/>
              <a:t>）</a:t>
            </a:r>
            <a:endParaRPr lang="en-US" altLang="zh-CN" b="1" dirty="0" smtClean="0"/>
          </a:p>
          <a:p>
            <a:pPr lvl="2"/>
            <a:r>
              <a:rPr lang="en-US" altLang="zh-CN" sz="1700" b="1" dirty="0" err="1" smtClean="0"/>
              <a:t>android.widget.</a:t>
            </a:r>
            <a:r>
              <a:rPr lang="en-US" altLang="zh-CN" sz="1700" b="1" dirty="0" err="1" smtClean="0">
                <a:hlinkClick r:id="rId6"/>
              </a:rPr>
              <a:t>SimpleAdapter</a:t>
            </a:r>
            <a:r>
              <a:rPr lang="en-US" altLang="zh-CN" sz="1700" b="1" dirty="0" err="1" smtClean="0"/>
              <a:t>.SimpleAdapter</a:t>
            </a:r>
            <a:r>
              <a:rPr lang="en-US" altLang="zh-CN" sz="1700" b="1" dirty="0" smtClean="0"/>
              <a:t>(</a:t>
            </a:r>
            <a:r>
              <a:rPr lang="en-US" altLang="zh-CN" sz="1700" b="1" dirty="0" smtClean="0">
                <a:hlinkClick r:id="rId7"/>
              </a:rPr>
              <a:t>Context</a:t>
            </a:r>
            <a:r>
              <a:rPr lang="en-US" altLang="zh-CN" sz="1700" b="1" dirty="0" smtClean="0"/>
              <a:t> </a:t>
            </a:r>
            <a:r>
              <a:rPr lang="en-US" altLang="zh-CN" sz="1700" b="1" dirty="0" err="1" smtClean="0"/>
              <a:t>context</a:t>
            </a:r>
            <a:r>
              <a:rPr lang="en-US" altLang="zh-CN" sz="1700" b="1" dirty="0" smtClean="0"/>
              <a:t>, </a:t>
            </a:r>
            <a:r>
              <a:rPr lang="en-US" altLang="zh-CN" sz="1700" b="1" dirty="0" smtClean="0">
                <a:hlinkClick r:id="rId8"/>
              </a:rPr>
              <a:t>List</a:t>
            </a:r>
            <a:r>
              <a:rPr lang="en-US" altLang="zh-CN" sz="1700" b="1" dirty="0" smtClean="0"/>
              <a:t>&lt;? extends </a:t>
            </a:r>
            <a:r>
              <a:rPr lang="en-US" altLang="zh-CN" sz="1700" b="1" dirty="0" smtClean="0">
                <a:hlinkClick r:id="rId9"/>
              </a:rPr>
              <a:t>Map</a:t>
            </a:r>
            <a:r>
              <a:rPr lang="en-US" altLang="zh-CN" sz="1700" b="1" dirty="0" smtClean="0"/>
              <a:t>&lt;</a:t>
            </a:r>
            <a:r>
              <a:rPr lang="en-US" altLang="zh-CN" sz="1700" b="1" dirty="0" smtClean="0">
                <a:hlinkClick r:id="rId10"/>
              </a:rPr>
              <a:t>String</a:t>
            </a:r>
            <a:r>
              <a:rPr lang="en-US" altLang="zh-CN" sz="1700" b="1" dirty="0" smtClean="0"/>
              <a:t>, ?&gt;&gt; data, </a:t>
            </a:r>
            <a:r>
              <a:rPr lang="en-US" altLang="zh-CN" sz="1700" b="1" dirty="0" err="1" smtClean="0"/>
              <a:t>int</a:t>
            </a:r>
            <a:r>
              <a:rPr lang="en-US" altLang="zh-CN" sz="1700" b="1" dirty="0" smtClean="0"/>
              <a:t> resource, </a:t>
            </a:r>
            <a:r>
              <a:rPr lang="en-US" altLang="zh-CN" sz="1700" b="1" dirty="0" smtClean="0">
                <a:hlinkClick r:id="rId10"/>
              </a:rPr>
              <a:t>String</a:t>
            </a:r>
            <a:r>
              <a:rPr lang="en-US" altLang="zh-CN" sz="1700" b="1" dirty="0" smtClean="0"/>
              <a:t>[] from, </a:t>
            </a:r>
            <a:r>
              <a:rPr lang="en-US" altLang="zh-CN" sz="1700" b="1" dirty="0" err="1" smtClean="0"/>
              <a:t>int</a:t>
            </a:r>
            <a:r>
              <a:rPr lang="en-US" altLang="zh-CN" sz="1700" b="1" dirty="0" smtClean="0"/>
              <a:t>[] to)</a:t>
            </a:r>
          </a:p>
          <a:p>
            <a:pPr lvl="1"/>
            <a:r>
              <a:rPr lang="zh-CN" altLang="en-US" dirty="0" smtClean="0"/>
              <a:t>本例还实现了用</a:t>
            </a:r>
            <a:r>
              <a:rPr lang="en-US" altLang="zh-CN" dirty="0" smtClean="0"/>
              <a:t>SimpleCursorAdapter</a:t>
            </a:r>
            <a:r>
              <a:rPr lang="zh-CN" altLang="en-US" dirty="0" smtClean="0"/>
              <a:t>但使用自定义样式（</a:t>
            </a:r>
            <a:r>
              <a:rPr lang="en-US" altLang="zh-CN" dirty="0" err="1" smtClean="0"/>
              <a:t>getListAdapter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例子三（</a:t>
            </a:r>
            <a:r>
              <a:rPr lang="en-US" altLang="zh-CN" sz="2800" dirty="0" smtClean="0"/>
              <a:t> UI_ListViewActivity3</a:t>
            </a:r>
            <a:r>
              <a:rPr lang="zh-CN" altLang="en-US" dirty="0" smtClean="0"/>
              <a:t>）数据来自资源定义的字符串数组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String[] districts= </a:t>
            </a:r>
            <a:r>
              <a:rPr lang="en-US" altLang="zh-CN" dirty="0" err="1" smtClean="0"/>
              <a:t>getResources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getStringArray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R.array.</a:t>
            </a:r>
            <a:r>
              <a:rPr lang="en-US" altLang="zh-CN" i="1" u="sng" dirty="0" err="1" smtClean="0"/>
              <a:t>district_array</a:t>
            </a:r>
            <a:r>
              <a:rPr lang="en-US" altLang="zh-CN" i="1" u="sng" dirty="0" smtClean="0"/>
              <a:t>);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ArrayAdapter</a:t>
            </a:r>
            <a:r>
              <a:rPr lang="en-US" altLang="zh-CN" dirty="0" smtClean="0"/>
              <a:t>&lt;String&gt;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事件</a:t>
            </a:r>
            <a:r>
              <a:rPr lang="en-US" altLang="zh-CN" dirty="0" err="1" smtClean="0"/>
              <a:t>setOnItemClickListener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40555" y="1052736"/>
            <a:ext cx="220344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84368" y="5733256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GridView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BaseAdapter</a:t>
            </a:r>
            <a:r>
              <a:rPr lang="zh-CN" altLang="en-US" dirty="0" smtClean="0"/>
              <a:t>自定义适配器的例子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060848"/>
            <a:ext cx="259228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Shared Preference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用于在设备自带存储中持久保存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的数据。这些数据以键值对的形式进行读写。可以保存的数据类型包括常用的基本类型， </a:t>
            </a:r>
            <a:r>
              <a:rPr lang="en-US" altLang="zh-CN" dirty="0" err="1" smtClean="0"/>
              <a:t>booleans</a:t>
            </a:r>
            <a:r>
              <a:rPr lang="en-US" altLang="zh-CN" dirty="0" smtClean="0"/>
              <a:t>, floats, </a:t>
            </a:r>
            <a:r>
              <a:rPr lang="en-US" altLang="zh-CN" dirty="0" err="1" smtClean="0"/>
              <a:t>ints</a:t>
            </a:r>
            <a:r>
              <a:rPr lang="en-US" altLang="zh-CN" dirty="0" smtClean="0"/>
              <a:t>, longs, and string</a:t>
            </a:r>
            <a:r>
              <a:rPr lang="zh-CN" altLang="en-US" dirty="0" smtClean="0"/>
              <a:t>等。在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内部，数据是以一个由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相关路径下生成的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文件来保存并管理的。默认情况下，这些数据仅仅能在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内部被访问，其他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是不能访问的（也可以选择允许其他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访问这些数据）。而且通常也随着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卸载而被清除。</a:t>
            </a:r>
          </a:p>
          <a:p>
            <a:r>
              <a:rPr lang="zh-CN" altLang="en-US" dirty="0" smtClean="0"/>
              <a:t>访问</a:t>
            </a:r>
            <a:r>
              <a:rPr lang="en-US" altLang="zh-CN" dirty="0" smtClean="0"/>
              <a:t>shared preferences</a:t>
            </a:r>
            <a:r>
              <a:rPr lang="zh-CN" altLang="en-US" dirty="0" smtClean="0"/>
              <a:t>无需权限。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Shared Preference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 write values:</a:t>
            </a:r>
          </a:p>
          <a:p>
            <a:pPr lvl="1"/>
            <a:r>
              <a:rPr lang="en-US" altLang="zh-CN" dirty="0" smtClean="0"/>
              <a:t>Call </a:t>
            </a:r>
            <a:r>
              <a:rPr lang="en-US" altLang="zh-CN" dirty="0" smtClean="0">
                <a:hlinkClick r:id="rId2"/>
              </a:rPr>
              <a:t>edit()</a:t>
            </a:r>
            <a:r>
              <a:rPr lang="en-US" altLang="zh-CN" dirty="0" smtClean="0"/>
              <a:t> to get a </a:t>
            </a:r>
            <a:r>
              <a:rPr lang="en-US" altLang="zh-CN" dirty="0" err="1" smtClean="0">
                <a:hlinkClick r:id="rId3"/>
              </a:rPr>
              <a:t>SharedPreferences.Editor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Add values with methods such as </a:t>
            </a:r>
            <a:r>
              <a:rPr lang="en-US" altLang="zh-CN" dirty="0" err="1" smtClean="0">
                <a:hlinkClick r:id="rId3"/>
              </a:rPr>
              <a:t>putBoolean</a:t>
            </a:r>
            <a:r>
              <a:rPr lang="en-US" altLang="zh-CN" dirty="0" smtClean="0">
                <a:hlinkClick r:id="rId3"/>
              </a:rPr>
              <a:t>()</a:t>
            </a:r>
            <a:r>
              <a:rPr lang="en-US" altLang="zh-CN" dirty="0" smtClean="0"/>
              <a:t> and </a:t>
            </a:r>
            <a:r>
              <a:rPr lang="en-US" altLang="zh-CN" dirty="0" err="1" smtClean="0">
                <a:hlinkClick r:id="rId3"/>
              </a:rPr>
              <a:t>putString</a:t>
            </a:r>
            <a:r>
              <a:rPr lang="en-US" altLang="zh-CN" dirty="0" smtClean="0">
                <a:hlinkClick r:id="rId3"/>
              </a:rPr>
              <a:t>()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Commit the new values with </a:t>
            </a:r>
            <a:r>
              <a:rPr lang="en-US" altLang="zh-CN" dirty="0" smtClean="0">
                <a:hlinkClick r:id="rId3"/>
              </a:rPr>
              <a:t>commit()</a:t>
            </a:r>
            <a:endParaRPr lang="en-US" altLang="zh-CN" dirty="0" smtClean="0"/>
          </a:p>
          <a:p>
            <a:r>
              <a:rPr lang="en-US" altLang="zh-CN" dirty="0" smtClean="0"/>
              <a:t>To read values, use </a:t>
            </a:r>
            <a:r>
              <a:rPr lang="en-US" altLang="zh-CN" dirty="0" err="1" smtClean="0">
                <a:hlinkClick r:id="rId2"/>
              </a:rPr>
              <a:t>SharedPreferences</a:t>
            </a:r>
            <a:r>
              <a:rPr lang="en-US" altLang="zh-CN" dirty="0" smtClean="0"/>
              <a:t> methods such as </a:t>
            </a:r>
            <a:r>
              <a:rPr lang="en-US" altLang="zh-CN" dirty="0" err="1" smtClean="0">
                <a:hlinkClick r:id="rId2"/>
              </a:rPr>
              <a:t>getBoolean</a:t>
            </a:r>
            <a:r>
              <a:rPr lang="en-US" altLang="zh-CN" dirty="0" smtClean="0">
                <a:hlinkClick r:id="rId2"/>
              </a:rPr>
              <a:t>()</a:t>
            </a:r>
            <a:r>
              <a:rPr lang="en-US" altLang="zh-CN" dirty="0" smtClean="0"/>
              <a:t> and </a:t>
            </a:r>
            <a:r>
              <a:rPr lang="en-US" altLang="zh-CN" dirty="0" err="1" smtClean="0">
                <a:hlinkClick r:id="rId2"/>
              </a:rPr>
              <a:t>getString</a:t>
            </a:r>
            <a:r>
              <a:rPr lang="en-US" altLang="zh-CN" dirty="0" smtClean="0">
                <a:hlinkClick r:id="rId2"/>
              </a:rPr>
              <a:t>()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11967</TotalTime>
  <Words>2340</Words>
  <Application>Microsoft Office PowerPoint</Application>
  <PresentationFormat>全屏显示(4:3)</PresentationFormat>
  <Paragraphs>304</Paragraphs>
  <Slides>40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平衡</vt:lpstr>
      <vt:lpstr>Android中的数据持久化</vt:lpstr>
      <vt:lpstr>本讲内容</vt:lpstr>
      <vt:lpstr>Android中数据持久化存储的方式 </vt:lpstr>
      <vt:lpstr>数据控件</vt:lpstr>
      <vt:lpstr>适配器模式</vt:lpstr>
      <vt:lpstr>ListView</vt:lpstr>
      <vt:lpstr>GridView</vt:lpstr>
      <vt:lpstr>Shared Preference</vt:lpstr>
      <vt:lpstr>Shared Preference </vt:lpstr>
      <vt:lpstr>Shared Preference可用value的类型</vt:lpstr>
      <vt:lpstr>获得Shared Preference对象</vt:lpstr>
      <vt:lpstr>使用prefence类简化设计</vt:lpstr>
      <vt:lpstr>编辑设置UI资源文件</vt:lpstr>
      <vt:lpstr>属性值</vt:lpstr>
      <vt:lpstr>下一级设置窗口和分组</vt:lpstr>
      <vt:lpstr>创建PreferenceFragment类</vt:lpstr>
      <vt:lpstr>在activity中加入该fragment的实例</vt:lpstr>
      <vt:lpstr>使用Preference Headers</vt:lpstr>
      <vt:lpstr>文件存储</vt:lpstr>
      <vt:lpstr>File之内部存储器(ROM)</vt:lpstr>
      <vt:lpstr>I/O读写</vt:lpstr>
      <vt:lpstr>File之外部存储器(SD卡)</vt:lpstr>
      <vt:lpstr>嵌入式SQLite数据库</vt:lpstr>
      <vt:lpstr>Sqlite开发编程框架</vt:lpstr>
      <vt:lpstr>构件数据库scheme类</vt:lpstr>
      <vt:lpstr>创建一个SQLiteOpenHelper类</vt:lpstr>
      <vt:lpstr>SQLite的操作-增删改</vt:lpstr>
      <vt:lpstr>增加记录</vt:lpstr>
      <vt:lpstr>SQLite的操作-查询</vt:lpstr>
      <vt:lpstr>删除操作</vt:lpstr>
      <vt:lpstr>更新操作</vt:lpstr>
      <vt:lpstr>什么是 Content Provider</vt:lpstr>
      <vt:lpstr>什么是 Content Provider</vt:lpstr>
      <vt:lpstr>构造Content Provider</vt:lpstr>
      <vt:lpstr> 访问Content Provider</vt:lpstr>
      <vt:lpstr>ContactProvider</vt:lpstr>
      <vt:lpstr>自定义Content Provider</vt:lpstr>
      <vt:lpstr>Loader的使用</vt:lpstr>
      <vt:lpstr>Using Loaders in an Application</vt:lpstr>
      <vt:lpstr>Starting a Loader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第五讲Content Provider</dc:title>
  <dc:creator>Administrator</dc:creator>
  <cp:lastModifiedBy>上海大学</cp:lastModifiedBy>
  <cp:revision>138</cp:revision>
  <dcterms:created xsi:type="dcterms:W3CDTF">2011-12-13T01:55:17Z</dcterms:created>
  <dcterms:modified xsi:type="dcterms:W3CDTF">2015-12-28T07:53:12Z</dcterms:modified>
</cp:coreProperties>
</file>