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81" r:id="rId4"/>
    <p:sldId id="327" r:id="rId5"/>
    <p:sldId id="282" r:id="rId6"/>
    <p:sldId id="283" r:id="rId7"/>
    <p:sldId id="284" r:id="rId8"/>
    <p:sldId id="285" r:id="rId9"/>
    <p:sldId id="319" r:id="rId10"/>
    <p:sldId id="320" r:id="rId11"/>
    <p:sldId id="321" r:id="rId12"/>
    <p:sldId id="322" r:id="rId13"/>
    <p:sldId id="287" r:id="rId14"/>
    <p:sldId id="323" r:id="rId15"/>
    <p:sldId id="324" r:id="rId16"/>
    <p:sldId id="325" r:id="rId17"/>
    <p:sldId id="326" r:id="rId18"/>
    <p:sldId id="313" r:id="rId19"/>
    <p:sldId id="314" r:id="rId20"/>
    <p:sldId id="315" r:id="rId21"/>
    <p:sldId id="262" r:id="rId22"/>
    <p:sldId id="275" r:id="rId23"/>
    <p:sldId id="263" r:id="rId24"/>
    <p:sldId id="276" r:id="rId25"/>
    <p:sldId id="329" r:id="rId26"/>
    <p:sldId id="297" r:id="rId27"/>
    <p:sldId id="298" r:id="rId28"/>
    <p:sldId id="299" r:id="rId29"/>
    <p:sldId id="300" r:id="rId30"/>
    <p:sldId id="277" r:id="rId31"/>
    <p:sldId id="278" r:id="rId32"/>
    <p:sldId id="328" r:id="rId33"/>
    <p:sldId id="301" r:id="rId34"/>
    <p:sldId id="302" r:id="rId35"/>
    <p:sldId id="303" r:id="rId36"/>
    <p:sldId id="304" r:id="rId37"/>
    <p:sldId id="305" r:id="rId38"/>
    <p:sldId id="306" r:id="rId39"/>
    <p:sldId id="307" r:id="rId40"/>
    <p:sldId id="308" r:id="rId41"/>
    <p:sldId id="309" r:id="rId42"/>
    <p:sldId id="310" r:id="rId43"/>
    <p:sldId id="316" r:id="rId44"/>
    <p:sldId id="317" r:id="rId45"/>
    <p:sldId id="318" r:id="rId46"/>
    <p:sldId id="311" r:id="rId47"/>
    <p:sldId id="31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2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C545F-20AF-4ACC-8177-D4E185E3F974}" type="datetimeFigureOut">
              <a:rPr lang="zh-CN" altLang="en-US" smtClean="0"/>
              <a:pPr/>
              <a:t>2016/1/4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DFD7D-83A8-4EEA-98A2-F9209CB326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一个原则是</a:t>
            </a:r>
            <a:r>
              <a:rPr lang="en-US" altLang="zh-CN" dirty="0" smtClean="0"/>
              <a:t>Service</a:t>
            </a:r>
            <a:r>
              <a:rPr lang="zh-CN" altLang="en-US" dirty="0" smtClean="0"/>
              <a:t>的</a:t>
            </a:r>
            <a:r>
              <a:rPr lang="en-US" altLang="zh-CN" dirty="0" err="1" smtClean="0"/>
              <a:t>onCreate</a:t>
            </a:r>
            <a:r>
              <a:rPr lang="zh-CN" altLang="en-US" dirty="0" smtClean="0"/>
              <a:t>的方法只会被调用一次，就是你无论多少次 的</a:t>
            </a:r>
            <a:r>
              <a:rPr lang="en-US" altLang="zh-CN" dirty="0" err="1" smtClean="0"/>
              <a:t>startService</a:t>
            </a:r>
            <a:r>
              <a:rPr lang="zh-CN" altLang="en-US" dirty="0" smtClean="0"/>
              <a:t>又</a:t>
            </a:r>
            <a:r>
              <a:rPr lang="en-US" altLang="zh-CN" dirty="0" err="1" smtClean="0"/>
              <a:t>bindService</a:t>
            </a:r>
            <a:r>
              <a:rPr lang="zh-CN" altLang="en-US" dirty="0" smtClean="0"/>
              <a:t>，</a:t>
            </a:r>
            <a:r>
              <a:rPr lang="en-US" altLang="zh-CN" dirty="0" smtClean="0"/>
              <a:t>Service</a:t>
            </a:r>
            <a:r>
              <a:rPr lang="zh-CN" altLang="en-US" dirty="0" smtClean="0"/>
              <a:t>只被创建一次。如果先是</a:t>
            </a:r>
            <a:r>
              <a:rPr lang="en-US" altLang="zh-CN" dirty="0" smtClean="0"/>
              <a:t>bind</a:t>
            </a:r>
            <a:r>
              <a:rPr lang="zh-CN" altLang="en-US" dirty="0" smtClean="0"/>
              <a:t>了，那么</a:t>
            </a:r>
            <a:r>
              <a:rPr lang="en-US" altLang="zh-CN" dirty="0" smtClean="0"/>
              <a:t>start</a:t>
            </a:r>
            <a:r>
              <a:rPr lang="zh-CN" altLang="en-US" dirty="0" smtClean="0"/>
              <a:t>的时候就直接运行</a:t>
            </a:r>
            <a:r>
              <a:rPr lang="en-US" altLang="zh-CN" dirty="0" smtClean="0"/>
              <a:t>Service </a:t>
            </a:r>
            <a:r>
              <a:rPr lang="zh-CN" altLang="en-US" dirty="0" smtClean="0"/>
              <a:t>的</a:t>
            </a:r>
            <a:r>
              <a:rPr lang="en-US" altLang="zh-CN" dirty="0" err="1" smtClean="0"/>
              <a:t>onStart</a:t>
            </a:r>
            <a:r>
              <a:rPr lang="zh-CN" altLang="en-US" dirty="0" smtClean="0"/>
              <a:t>方法，如果先是</a:t>
            </a:r>
            <a:r>
              <a:rPr lang="en-US" altLang="zh-CN" dirty="0" smtClean="0"/>
              <a:t>start</a:t>
            </a:r>
            <a:r>
              <a:rPr lang="zh-CN" altLang="en-US" dirty="0" smtClean="0"/>
              <a:t>，那么</a:t>
            </a:r>
            <a:r>
              <a:rPr lang="en-US" altLang="zh-CN" dirty="0" smtClean="0"/>
              <a:t>bind</a:t>
            </a:r>
            <a:r>
              <a:rPr lang="zh-CN" altLang="en-US" dirty="0" smtClean="0"/>
              <a:t>的时候就直接运行</a:t>
            </a:r>
            <a:r>
              <a:rPr lang="en-US" altLang="zh-CN" dirty="0" err="1" smtClean="0"/>
              <a:t>onBind</a:t>
            </a:r>
            <a:r>
              <a:rPr lang="zh-CN" altLang="en-US" dirty="0" smtClean="0"/>
              <a:t>方法。如果你先</a:t>
            </a:r>
            <a:r>
              <a:rPr lang="en-US" altLang="zh-CN" dirty="0" smtClean="0"/>
              <a:t>bind</a:t>
            </a:r>
            <a:r>
              <a:rPr lang="zh-CN" altLang="en-US" dirty="0" smtClean="0"/>
              <a:t>上了，就</a:t>
            </a:r>
            <a:r>
              <a:rPr lang="en-US" altLang="zh-CN" dirty="0" smtClean="0"/>
              <a:t>stop</a:t>
            </a:r>
            <a:r>
              <a:rPr lang="zh-CN" altLang="en-US" dirty="0" smtClean="0"/>
              <a:t>不掉了，对啊，就是 </a:t>
            </a:r>
            <a:r>
              <a:rPr lang="en-US" altLang="zh-CN" dirty="0" err="1" smtClean="0"/>
              <a:t>stopService</a:t>
            </a:r>
            <a:r>
              <a:rPr lang="zh-CN" altLang="en-US" dirty="0" smtClean="0"/>
              <a:t>不好使了，只能先</a:t>
            </a:r>
            <a:r>
              <a:rPr lang="en-US" altLang="zh-CN" dirty="0" err="1" smtClean="0"/>
              <a:t>UnbindService</a:t>
            </a:r>
            <a:r>
              <a:rPr lang="en-US" altLang="zh-CN" dirty="0" smtClean="0"/>
              <a:t>, </a:t>
            </a:r>
            <a:r>
              <a:rPr lang="zh-CN" altLang="en-US" dirty="0" smtClean="0"/>
              <a:t>再</a:t>
            </a:r>
            <a:r>
              <a:rPr lang="en-US" altLang="zh-CN" dirty="0" err="1" smtClean="0"/>
              <a:t>StopService</a:t>
            </a:r>
            <a:r>
              <a:rPr lang="en-US" altLang="zh-CN" dirty="0" smtClean="0"/>
              <a:t>,</a:t>
            </a:r>
            <a:r>
              <a:rPr lang="zh-CN" altLang="en-US" dirty="0" smtClean="0"/>
              <a:t>所以是先</a:t>
            </a:r>
            <a:r>
              <a:rPr lang="en-US" altLang="zh-CN" dirty="0" smtClean="0"/>
              <a:t>start</a:t>
            </a:r>
            <a:r>
              <a:rPr lang="zh-CN" altLang="en-US" dirty="0" smtClean="0"/>
              <a:t>还是先</a:t>
            </a:r>
            <a:r>
              <a:rPr lang="en-US" altLang="zh-CN" dirty="0" smtClean="0"/>
              <a:t>bind</a:t>
            </a:r>
            <a:r>
              <a:rPr lang="zh-CN" altLang="en-US" dirty="0" smtClean="0"/>
              <a:t>行为是有区别的。</a:t>
            </a:r>
            <a:endParaRPr lang="zh-CN" altLang="en-US" dirty="0"/>
          </a:p>
        </p:txBody>
      </p:sp>
      <p:sp>
        <p:nvSpPr>
          <p:cNvPr id="4" name="灯片编号占位符 3"/>
          <p:cNvSpPr>
            <a:spLocks noGrp="1"/>
          </p:cNvSpPr>
          <p:nvPr>
            <p:ph type="sldNum" sz="quarter" idx="10"/>
          </p:nvPr>
        </p:nvSpPr>
        <p:spPr/>
        <p:txBody>
          <a:bodyPr/>
          <a:lstStyle/>
          <a:p>
            <a:fld id="{081D3A92-404B-4E1A-ACE2-EA8F841C4BBE}"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2016/1/4</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2016/1/4</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guide/topics/manifest/activity-element.html" TargetMode="External"/><Relationship Id="rId2" Type="http://schemas.openxmlformats.org/officeDocument/2006/relationships/hyperlink" Target="http://developer.android.com/guide/topics/manifest/application-element.html" TargetMode="External"/><Relationship Id="rId1" Type="http://schemas.openxmlformats.org/officeDocument/2006/relationships/slideLayout" Target="../slideLayouts/slideLayout2.xml"/><Relationship Id="rId6" Type="http://schemas.openxmlformats.org/officeDocument/2006/relationships/hyperlink" Target="http://developer.android.com/guide/topics/manifest/provider-element.html" TargetMode="External"/><Relationship Id="rId5" Type="http://schemas.openxmlformats.org/officeDocument/2006/relationships/hyperlink" Target="http://developer.android.com/guide/topics/manifest/receiver-element.html" TargetMode="External"/><Relationship Id="rId4" Type="http://schemas.openxmlformats.org/officeDocument/2006/relationships/hyperlink" Target="http://developer.android.com/guide/topics/manifest/service-elemen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eveloper.android.com/reference/android/app/NotificationManager.html" TargetMode="External"/><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developer.android.com/reference/android/support/v4/app/NotificationCompat.Builder.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reference/android/content/ServiceConnection.html" TargetMode="External"/><Relationship Id="rId2" Type="http://schemas.openxmlformats.org/officeDocument/2006/relationships/hyperlink" Target="../../../reference/android/content/Intent.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hyperlink" Target="http://developer.android.com/reference/android/app/AlarmManager.html" TargetMode="External"/><Relationship Id="rId3" Type="http://schemas.openxmlformats.org/officeDocument/2006/relationships/hyperlink" Target="http://developer.android.com/reference/android/content/Intent.html" TargetMode="External"/><Relationship Id="rId7" Type="http://schemas.openxmlformats.org/officeDocument/2006/relationships/hyperlink" Target="http://developer.android.com/guide/topics/appwidgets/index.html" TargetMode="External"/><Relationship Id="rId2" Type="http://schemas.openxmlformats.org/officeDocument/2006/relationships/hyperlink" Target="http://developer.android.com/reference/android/app/PendingIntent.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app/NotificationManager.html" TargetMode="External"/><Relationship Id="rId5" Type="http://schemas.openxmlformats.org/officeDocument/2006/relationships/hyperlink" Target="http://developer.android.com/guide/topics/ui/notifiers/notifications.html" TargetMode="Externa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developer.android.com/reference/android/net/Uri.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app/Activity.html"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developer.android.com/guide/topics/manifest/data-element.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developer.android.com/reference/android/content/pm/ResolveInfo.html" TargetMode="External"/><Relationship Id="rId2" Type="http://schemas.openxmlformats.org/officeDocument/2006/relationships/hyperlink" Target="http://developer.android.com/reference/java/util/Lis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java/lang/Object.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sp>
        <p:nvSpPr>
          <p:cNvPr id="2" name="标题 1"/>
          <p:cNvSpPr>
            <a:spLocks noGrp="1"/>
          </p:cNvSpPr>
          <p:nvPr>
            <p:ph type="ctrTitle"/>
          </p:nvPr>
        </p:nvSpPr>
        <p:spPr/>
        <p:txBody>
          <a:bodyPr/>
          <a:lstStyle/>
          <a:p>
            <a:r>
              <a:rPr lang="en-US" altLang="zh-CN" dirty="0" smtClean="0"/>
              <a:t>Intent</a:t>
            </a:r>
            <a:r>
              <a:rPr lang="zh-CN" altLang="en-US" dirty="0" smtClean="0"/>
              <a:t>规则、</a:t>
            </a:r>
            <a:r>
              <a:rPr lang="en-US" altLang="zh-CN" dirty="0" smtClean="0"/>
              <a:t>Service</a:t>
            </a:r>
            <a:r>
              <a:rPr lang="zh-CN" altLang="en-US" dirty="0" smtClean="0"/>
              <a:t>和</a:t>
            </a:r>
            <a:r>
              <a:rPr lang="en-US" altLang="zh-CN" dirty="0" smtClean="0"/>
              <a:t>Broadcast Receiver</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Extending the Binder Class</a:t>
            </a:r>
            <a:br>
              <a:rPr lang="en-US" altLang="zh-CN" dirty="0" smtClean="0"/>
            </a:br>
            <a:endParaRPr lang="zh-CN" altLang="en-US" dirty="0"/>
          </a:p>
        </p:txBody>
      </p:sp>
      <p:sp>
        <p:nvSpPr>
          <p:cNvPr id="3" name="内容占位符 2"/>
          <p:cNvSpPr>
            <a:spLocks noGrp="1"/>
          </p:cNvSpPr>
          <p:nvPr>
            <p:ph sz="quarter" idx="1"/>
          </p:nvPr>
        </p:nvSpPr>
        <p:spPr>
          <a:xfrm>
            <a:off x="914400" y="1447800"/>
            <a:ext cx="7402016" cy="2197224"/>
          </a:xfrm>
        </p:spPr>
        <p:txBody>
          <a:bodyPr>
            <a:normAutofit fontScale="55000" lnSpcReduction="20000"/>
          </a:bodyPr>
          <a:lstStyle/>
          <a:p>
            <a:r>
              <a:rPr lang="en-US" altLang="zh-CN" b="1" dirty="0" smtClean="0"/>
              <a:t>public class </a:t>
            </a:r>
            <a:r>
              <a:rPr lang="en-US" altLang="zh-CN" dirty="0" err="1" smtClean="0"/>
              <a:t>LocalBinder</a:t>
            </a:r>
            <a:r>
              <a:rPr lang="en-US" altLang="zh-CN" dirty="0" smtClean="0"/>
              <a:t> </a:t>
            </a:r>
            <a:r>
              <a:rPr lang="en-US" altLang="zh-CN" b="1" dirty="0" smtClean="0"/>
              <a:t>extends </a:t>
            </a:r>
            <a:r>
              <a:rPr lang="en-US" altLang="zh-CN" dirty="0" smtClean="0"/>
              <a:t>Binder {</a:t>
            </a:r>
            <a:br>
              <a:rPr lang="en-US" altLang="zh-CN" dirty="0" smtClean="0"/>
            </a:br>
            <a:r>
              <a:rPr lang="en-US" altLang="zh-CN" dirty="0" smtClean="0"/>
              <a:t>    </a:t>
            </a:r>
            <a:r>
              <a:rPr lang="en-US" altLang="zh-CN" dirty="0" err="1" smtClean="0"/>
              <a:t>LocalService</a:t>
            </a:r>
            <a:r>
              <a:rPr lang="en-US" altLang="zh-CN" dirty="0" smtClean="0"/>
              <a:t> </a:t>
            </a:r>
            <a:r>
              <a:rPr lang="en-US" altLang="zh-CN" dirty="0" err="1" smtClean="0"/>
              <a:t>getService</a:t>
            </a:r>
            <a:r>
              <a:rPr lang="en-US" altLang="zh-CN" dirty="0" smtClean="0"/>
              <a:t>() {</a:t>
            </a:r>
            <a:br>
              <a:rPr lang="en-US" altLang="zh-CN" dirty="0" smtClean="0"/>
            </a:br>
            <a:r>
              <a:rPr lang="en-US" altLang="zh-CN" dirty="0" smtClean="0"/>
              <a:t>        </a:t>
            </a:r>
            <a:r>
              <a:rPr lang="en-US" altLang="zh-CN" i="1" dirty="0" smtClean="0"/>
              <a:t>// Return this instance of </a:t>
            </a:r>
            <a:r>
              <a:rPr lang="en-US" altLang="zh-CN" i="1" dirty="0" err="1" smtClean="0"/>
              <a:t>LocalService</a:t>
            </a:r>
            <a:r>
              <a:rPr lang="en-US" altLang="zh-CN" i="1" dirty="0" smtClean="0"/>
              <a:t> so clients can call public methods</a:t>
            </a:r>
            <a:br>
              <a:rPr lang="en-US" altLang="zh-CN" i="1" dirty="0" smtClean="0"/>
            </a:br>
            <a:r>
              <a:rPr lang="en-US" altLang="zh-CN" i="1" dirty="0" smtClean="0"/>
              <a:t>        </a:t>
            </a:r>
            <a:r>
              <a:rPr lang="en-US" altLang="zh-CN" b="1" dirty="0" smtClean="0"/>
              <a:t>return </a:t>
            </a:r>
            <a:r>
              <a:rPr lang="en-US" altLang="zh-CN" dirty="0" err="1" smtClean="0"/>
              <a:t>LocalService.</a:t>
            </a:r>
            <a:r>
              <a:rPr lang="en-US" altLang="zh-CN" b="1" dirty="0" err="1" smtClean="0"/>
              <a:t>this</a:t>
            </a:r>
            <a:r>
              <a:rPr lang="en-US" altLang="zh-CN" dirty="0" smtClean="0"/>
              <a:t>;</a:t>
            </a:r>
            <a:br>
              <a:rPr lang="en-US" altLang="zh-CN" dirty="0" smtClean="0"/>
            </a:br>
            <a:r>
              <a:rPr lang="en-US" altLang="zh-CN" dirty="0" smtClean="0"/>
              <a:t>    }</a:t>
            </a:r>
            <a:br>
              <a:rPr lang="en-US" altLang="zh-CN" dirty="0" smtClean="0"/>
            </a:br>
            <a:r>
              <a:rPr lang="en-US" altLang="zh-CN" dirty="0" smtClean="0"/>
              <a:t>}</a:t>
            </a:r>
            <a:br>
              <a:rPr lang="en-US" altLang="zh-CN" dirty="0" smtClean="0"/>
            </a:br>
            <a:r>
              <a:rPr lang="en-US" altLang="zh-CN" dirty="0" smtClean="0"/>
              <a:t/>
            </a:r>
            <a:br>
              <a:rPr lang="en-US" altLang="zh-CN" dirty="0" smtClean="0"/>
            </a:br>
            <a:r>
              <a:rPr lang="en-US" altLang="zh-CN" dirty="0" smtClean="0"/>
              <a:t>@Override</a:t>
            </a:r>
            <a:br>
              <a:rPr lang="en-US" altLang="zh-CN" dirty="0" smtClean="0"/>
            </a:br>
            <a:r>
              <a:rPr lang="en-US" altLang="zh-CN" b="1" dirty="0" smtClean="0"/>
              <a:t>public </a:t>
            </a:r>
            <a:r>
              <a:rPr lang="en-US" altLang="zh-CN" dirty="0" err="1" smtClean="0"/>
              <a:t>IBinder</a:t>
            </a:r>
            <a:r>
              <a:rPr lang="en-US" altLang="zh-CN" dirty="0" smtClean="0"/>
              <a:t> </a:t>
            </a:r>
            <a:r>
              <a:rPr lang="en-US" altLang="zh-CN" dirty="0" err="1" smtClean="0"/>
              <a:t>onBind</a:t>
            </a:r>
            <a:r>
              <a:rPr lang="en-US" altLang="zh-CN" dirty="0" smtClean="0"/>
              <a:t>(Intent </a:t>
            </a:r>
            <a:r>
              <a:rPr lang="en-US" altLang="zh-CN" dirty="0" err="1" smtClean="0"/>
              <a:t>intent</a:t>
            </a:r>
            <a:r>
              <a:rPr lang="en-US" altLang="zh-CN" dirty="0" smtClean="0"/>
              <a:t>) {</a:t>
            </a:r>
            <a:br>
              <a:rPr lang="en-US" altLang="zh-CN" dirty="0" smtClean="0"/>
            </a:br>
            <a:r>
              <a:rPr lang="en-US" altLang="zh-CN" dirty="0" smtClean="0"/>
              <a:t>    </a:t>
            </a:r>
            <a:r>
              <a:rPr lang="en-US" altLang="zh-CN" b="1" dirty="0" smtClean="0"/>
              <a:t>return </a:t>
            </a:r>
            <a:r>
              <a:rPr lang="en-US" altLang="zh-CN" b="1" dirty="0" err="1" smtClean="0"/>
              <a:t>mBinder</a:t>
            </a:r>
            <a:r>
              <a:rPr lang="en-US" altLang="zh-CN" dirty="0" smtClean="0"/>
              <a:t>;</a:t>
            </a:r>
            <a:br>
              <a:rPr lang="en-US" altLang="zh-CN" dirty="0" smtClean="0"/>
            </a:br>
            <a:r>
              <a:rPr lang="en-US" altLang="zh-CN" dirty="0" smtClean="0"/>
              <a:t>}</a:t>
            </a:r>
            <a:endParaRPr lang="zh-CN" altLang="en-US" dirty="0"/>
          </a:p>
        </p:txBody>
      </p:sp>
      <p:sp>
        <p:nvSpPr>
          <p:cNvPr id="4" name="矩形 3"/>
          <p:cNvSpPr/>
          <p:nvPr/>
        </p:nvSpPr>
        <p:spPr>
          <a:xfrm>
            <a:off x="0" y="3811012"/>
            <a:ext cx="8748464" cy="3046988"/>
          </a:xfrm>
          <a:prstGeom prst="rect">
            <a:avLst/>
          </a:prstGeom>
        </p:spPr>
        <p:txBody>
          <a:bodyPr wrap="square">
            <a:spAutoFit/>
          </a:bodyPr>
          <a:lstStyle/>
          <a:p>
            <a:r>
              <a:rPr lang="en-US" altLang="zh-CN" sz="1200" dirty="0" smtClean="0"/>
              <a:t>private </a:t>
            </a:r>
            <a:r>
              <a:rPr lang="en-US" altLang="zh-CN" sz="1200" dirty="0" err="1" smtClean="0"/>
              <a:t>ServiceConnection</a:t>
            </a:r>
            <a:r>
              <a:rPr lang="en-US" altLang="zh-CN" sz="1200" dirty="0" smtClean="0"/>
              <a:t> </a:t>
            </a:r>
            <a:r>
              <a:rPr lang="en-US" altLang="zh-CN" sz="1200" dirty="0" err="1" smtClean="0"/>
              <a:t>mConnection</a:t>
            </a:r>
            <a:r>
              <a:rPr lang="en-US" altLang="zh-CN" sz="1200" dirty="0" smtClean="0"/>
              <a:t> = new </a:t>
            </a:r>
            <a:r>
              <a:rPr lang="en-US" altLang="zh-CN" sz="1200" dirty="0" err="1" smtClean="0"/>
              <a:t>ServiceConnection</a:t>
            </a:r>
            <a:r>
              <a:rPr lang="en-US" altLang="zh-CN" sz="1200" dirty="0" smtClean="0"/>
              <a:t>() {</a:t>
            </a:r>
          </a:p>
          <a:p>
            <a:endParaRPr lang="en-US" altLang="zh-CN" sz="1200" dirty="0" smtClean="0"/>
          </a:p>
          <a:p>
            <a:r>
              <a:rPr lang="en-US" altLang="zh-CN" sz="1200" dirty="0" smtClean="0"/>
              <a:t>        @Override</a:t>
            </a:r>
          </a:p>
          <a:p>
            <a:r>
              <a:rPr lang="en-US" altLang="zh-CN" sz="1200" dirty="0" smtClean="0"/>
              <a:t>        public void </a:t>
            </a:r>
            <a:r>
              <a:rPr lang="en-US" altLang="zh-CN" sz="1200" dirty="0" err="1" smtClean="0"/>
              <a:t>onServiceConnected</a:t>
            </a:r>
            <a:r>
              <a:rPr lang="en-US" altLang="zh-CN" sz="1200" dirty="0" smtClean="0"/>
              <a:t>(</a:t>
            </a:r>
            <a:r>
              <a:rPr lang="en-US" altLang="zh-CN" sz="1200" dirty="0" err="1" smtClean="0"/>
              <a:t>ComponentName</a:t>
            </a:r>
            <a:r>
              <a:rPr lang="en-US" altLang="zh-CN" sz="1200" dirty="0" smtClean="0"/>
              <a:t> </a:t>
            </a:r>
            <a:r>
              <a:rPr lang="en-US" altLang="zh-CN" sz="1200" dirty="0" err="1" smtClean="0"/>
              <a:t>className</a:t>
            </a:r>
            <a:r>
              <a:rPr lang="en-US" altLang="zh-CN" sz="1200" dirty="0" smtClean="0"/>
              <a:t>,</a:t>
            </a:r>
          </a:p>
          <a:p>
            <a:r>
              <a:rPr lang="en-US" altLang="zh-CN" sz="1200" dirty="0" smtClean="0"/>
              <a:t>                </a:t>
            </a:r>
            <a:r>
              <a:rPr lang="en-US" altLang="zh-CN" sz="1200" dirty="0" err="1" smtClean="0"/>
              <a:t>IBinder</a:t>
            </a:r>
            <a:r>
              <a:rPr lang="en-US" altLang="zh-CN" sz="1200" dirty="0" smtClean="0"/>
              <a:t> service) {</a:t>
            </a:r>
          </a:p>
          <a:p>
            <a:r>
              <a:rPr lang="en-US" altLang="zh-CN" sz="1200" dirty="0" smtClean="0"/>
              <a:t>            // We've bound to </a:t>
            </a:r>
            <a:r>
              <a:rPr lang="en-US" altLang="zh-CN" sz="1200" dirty="0" err="1" smtClean="0"/>
              <a:t>LocalService</a:t>
            </a:r>
            <a:r>
              <a:rPr lang="en-US" altLang="zh-CN" sz="1200" dirty="0" smtClean="0"/>
              <a:t>, cast the </a:t>
            </a:r>
            <a:r>
              <a:rPr lang="en-US" altLang="zh-CN" sz="1200" dirty="0" err="1" smtClean="0"/>
              <a:t>IBinder</a:t>
            </a:r>
            <a:r>
              <a:rPr lang="en-US" altLang="zh-CN" sz="1200" dirty="0" smtClean="0"/>
              <a:t> and get </a:t>
            </a:r>
            <a:r>
              <a:rPr lang="en-US" altLang="zh-CN" sz="1200" dirty="0" err="1" smtClean="0"/>
              <a:t>LocalService</a:t>
            </a:r>
            <a:r>
              <a:rPr lang="en-US" altLang="zh-CN" sz="1200" dirty="0" smtClean="0"/>
              <a:t> instance</a:t>
            </a:r>
          </a:p>
          <a:p>
            <a:r>
              <a:rPr lang="en-US" altLang="zh-CN" sz="1200" dirty="0" smtClean="0"/>
              <a:t>            </a:t>
            </a:r>
            <a:r>
              <a:rPr lang="en-US" altLang="zh-CN" sz="1200" dirty="0" err="1" smtClean="0"/>
              <a:t>LocalBinder</a:t>
            </a:r>
            <a:r>
              <a:rPr lang="en-US" altLang="zh-CN" sz="1200" dirty="0" smtClean="0"/>
              <a:t> binder = (</a:t>
            </a:r>
            <a:r>
              <a:rPr lang="en-US" altLang="zh-CN" sz="1200" dirty="0" err="1" smtClean="0"/>
              <a:t>LocalBinder</a:t>
            </a:r>
            <a:r>
              <a:rPr lang="en-US" altLang="zh-CN" sz="1200" dirty="0" smtClean="0"/>
              <a:t>) service;</a:t>
            </a:r>
          </a:p>
          <a:p>
            <a:r>
              <a:rPr lang="en-US" altLang="zh-CN" sz="1200" dirty="0" smtClean="0"/>
              <a:t>            </a:t>
            </a:r>
            <a:r>
              <a:rPr lang="en-US" altLang="zh-CN" sz="1200" dirty="0" err="1" smtClean="0"/>
              <a:t>mService</a:t>
            </a:r>
            <a:r>
              <a:rPr lang="en-US" altLang="zh-CN" sz="1200" dirty="0" smtClean="0"/>
              <a:t> = </a:t>
            </a:r>
            <a:r>
              <a:rPr lang="en-US" altLang="zh-CN" sz="1200" dirty="0" err="1" smtClean="0"/>
              <a:t>binder.getService</a:t>
            </a:r>
            <a:r>
              <a:rPr lang="en-US" altLang="zh-CN" sz="1200" dirty="0" smtClean="0"/>
              <a:t>();</a:t>
            </a:r>
          </a:p>
          <a:p>
            <a:r>
              <a:rPr lang="en-US" altLang="zh-CN" sz="1200" dirty="0" smtClean="0"/>
              <a:t>            </a:t>
            </a:r>
            <a:r>
              <a:rPr lang="en-US" altLang="zh-CN" sz="1200" dirty="0" err="1" smtClean="0"/>
              <a:t>mBound</a:t>
            </a:r>
            <a:r>
              <a:rPr lang="en-US" altLang="zh-CN" sz="1200" dirty="0" smtClean="0"/>
              <a:t> = true;</a:t>
            </a:r>
          </a:p>
          <a:p>
            <a:r>
              <a:rPr lang="en-US" altLang="zh-CN" sz="1200" dirty="0" smtClean="0"/>
              <a:t>        }</a:t>
            </a:r>
          </a:p>
          <a:p>
            <a:endParaRPr lang="en-US" altLang="zh-CN" sz="1200" dirty="0" smtClean="0"/>
          </a:p>
          <a:p>
            <a:r>
              <a:rPr lang="en-US" altLang="zh-CN" sz="1200" dirty="0" smtClean="0"/>
              <a:t>        @Override</a:t>
            </a:r>
          </a:p>
          <a:p>
            <a:r>
              <a:rPr lang="en-US" altLang="zh-CN" sz="1200" dirty="0" smtClean="0"/>
              <a:t>        public void </a:t>
            </a:r>
            <a:r>
              <a:rPr lang="en-US" altLang="zh-CN" sz="1200" dirty="0" err="1" smtClean="0"/>
              <a:t>onServiceDisconnected</a:t>
            </a:r>
            <a:r>
              <a:rPr lang="en-US" altLang="zh-CN" sz="1200" dirty="0" smtClean="0"/>
              <a:t>(</a:t>
            </a:r>
            <a:r>
              <a:rPr lang="en-US" altLang="zh-CN" sz="1200" dirty="0" err="1" smtClean="0"/>
              <a:t>ComponentName</a:t>
            </a:r>
            <a:r>
              <a:rPr lang="en-US" altLang="zh-CN" sz="1200" dirty="0" smtClean="0"/>
              <a:t> arg0) {</a:t>
            </a:r>
          </a:p>
          <a:p>
            <a:r>
              <a:rPr lang="en-US" altLang="zh-CN" sz="1200" dirty="0" smtClean="0"/>
              <a:t>            </a:t>
            </a:r>
            <a:r>
              <a:rPr lang="en-US" altLang="zh-CN" sz="1200" dirty="0" err="1" smtClean="0"/>
              <a:t>mBound</a:t>
            </a:r>
            <a:r>
              <a:rPr lang="en-US" altLang="zh-CN" sz="1200" dirty="0" smtClean="0"/>
              <a:t> = false;</a:t>
            </a:r>
          </a:p>
          <a:p>
            <a:r>
              <a:rPr lang="en-US" altLang="zh-CN" sz="1200" dirty="0" smtClean="0"/>
              <a:t>        }</a:t>
            </a:r>
          </a:p>
          <a:p>
            <a:r>
              <a:rPr lang="en-US" altLang="zh-CN" sz="1200" dirty="0" smtClean="0"/>
              <a:t>    };</a:t>
            </a:r>
            <a:endParaRPr lang="zh-CN"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634082"/>
          </a:xfrm>
        </p:spPr>
        <p:txBody>
          <a:bodyPr>
            <a:normAutofit fontScale="90000"/>
          </a:bodyPr>
          <a:lstStyle/>
          <a:p>
            <a:r>
              <a:rPr lang="en-US" altLang="zh-CN" dirty="0" smtClean="0"/>
              <a:t>Using a </a:t>
            </a:r>
            <a:r>
              <a:rPr lang="en-US" altLang="zh-CN" dirty="0" err="1" smtClean="0"/>
              <a:t>Messager</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95536" y="980727"/>
            <a:ext cx="6120680" cy="577672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38250" y="14288"/>
            <a:ext cx="7222182" cy="68294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和绑定的</a:t>
            </a:r>
            <a:r>
              <a:rPr lang="en-US" altLang="zh-CN" dirty="0" smtClean="0"/>
              <a:t>Service</a:t>
            </a:r>
            <a:r>
              <a:rPr lang="zh-CN" altLang="en-US" dirty="0" smtClean="0"/>
              <a:t>交互</a:t>
            </a:r>
            <a:endParaRPr lang="zh-CN" altLang="en-US" dirty="0"/>
          </a:p>
        </p:txBody>
      </p:sp>
      <p:sp>
        <p:nvSpPr>
          <p:cNvPr id="3" name="内容占位符 2"/>
          <p:cNvSpPr>
            <a:spLocks noGrp="1"/>
          </p:cNvSpPr>
          <p:nvPr>
            <p:ph sz="quarter" idx="1"/>
          </p:nvPr>
        </p:nvSpPr>
        <p:spPr/>
        <p:txBody>
          <a:bodyPr/>
          <a:lstStyle/>
          <a:p>
            <a:r>
              <a:rPr lang="zh-CN" altLang="en-US" dirty="0" smtClean="0"/>
              <a:t>定义</a:t>
            </a:r>
            <a:r>
              <a:rPr lang="en-US" altLang="zh-CN" dirty="0" smtClean="0"/>
              <a:t>AIDL</a:t>
            </a:r>
          </a:p>
          <a:p>
            <a:pPr lvl="1"/>
            <a:r>
              <a:rPr lang="zh-CN" altLang="en-US" dirty="0" smtClean="0"/>
              <a:t>系统自动生成</a:t>
            </a:r>
            <a:r>
              <a:rPr lang="en-US" altLang="zh-CN" dirty="0" err="1" smtClean="0"/>
              <a:t>IPerson</a:t>
            </a:r>
            <a:r>
              <a:rPr lang="zh-CN" altLang="en-US" dirty="0" smtClean="0"/>
              <a:t>接口</a:t>
            </a:r>
            <a:endParaRPr lang="en-US" altLang="zh-CN" dirty="0" smtClean="0"/>
          </a:p>
          <a:p>
            <a:r>
              <a:rPr lang="zh-CN" altLang="en-US" dirty="0" smtClean="0"/>
              <a:t>自定义类</a:t>
            </a:r>
            <a:r>
              <a:rPr lang="en-US" altLang="zh-CN" dirty="0" err="1" smtClean="0"/>
              <a:t>PersonImpl</a:t>
            </a:r>
            <a:r>
              <a:rPr lang="zh-CN" altLang="en-US" dirty="0" smtClean="0"/>
              <a:t>实现</a:t>
            </a:r>
            <a:r>
              <a:rPr lang="en-US" altLang="zh-CN" dirty="0" err="1" smtClean="0"/>
              <a:t>IPerson</a:t>
            </a:r>
            <a:endParaRPr lang="en-US" altLang="zh-CN" dirty="0" smtClean="0"/>
          </a:p>
          <a:p>
            <a:r>
              <a:rPr lang="zh-CN" altLang="en-US" dirty="0" smtClean="0"/>
              <a:t>在</a:t>
            </a:r>
            <a:r>
              <a:rPr lang="en-US" altLang="zh-CN" dirty="0" smtClean="0"/>
              <a:t>Service</a:t>
            </a:r>
            <a:r>
              <a:rPr lang="zh-CN" altLang="en-US" dirty="0" smtClean="0"/>
              <a:t>的</a:t>
            </a:r>
            <a:r>
              <a:rPr lang="en-US" altLang="zh-CN" dirty="0" err="1" smtClean="0"/>
              <a:t>onBind</a:t>
            </a:r>
            <a:r>
              <a:rPr lang="zh-CN" altLang="en-US" dirty="0" smtClean="0"/>
              <a:t>中返回</a:t>
            </a:r>
            <a:r>
              <a:rPr lang="en-US" altLang="zh-CN" dirty="0" err="1" smtClean="0"/>
              <a:t>PersonImpl</a:t>
            </a:r>
            <a:r>
              <a:rPr lang="zh-CN" altLang="en-US" dirty="0" smtClean="0"/>
              <a:t>实例</a:t>
            </a:r>
            <a:endParaRPr lang="en-US" altLang="zh-CN" dirty="0" smtClean="0"/>
          </a:p>
          <a:p>
            <a:r>
              <a:rPr lang="en-US" altLang="zh-CN" dirty="0" smtClean="0"/>
              <a:t>Activity</a:t>
            </a:r>
            <a:r>
              <a:rPr lang="zh-CN" altLang="en-US" dirty="0" smtClean="0"/>
              <a:t>绑定</a:t>
            </a:r>
            <a:r>
              <a:rPr lang="en-US" altLang="zh-CN" dirty="0" smtClean="0"/>
              <a:t>service</a:t>
            </a:r>
          </a:p>
          <a:p>
            <a:pPr lvl="1"/>
            <a:r>
              <a:rPr lang="zh-CN" altLang="en-US" sz="1600" dirty="0" smtClean="0"/>
              <a:t>在</a:t>
            </a:r>
            <a:r>
              <a:rPr lang="en-US" altLang="zh-CN" sz="1600" b="1" dirty="0" err="1" smtClean="0"/>
              <a:t>onServiceConnected</a:t>
            </a:r>
            <a:r>
              <a:rPr lang="zh-CN" altLang="en-US" sz="1600" b="1" dirty="0" smtClean="0"/>
              <a:t>获取</a:t>
            </a:r>
            <a:r>
              <a:rPr lang="en-US" altLang="zh-CN" sz="1600" dirty="0" err="1" smtClean="0"/>
              <a:t>PersonImpl</a:t>
            </a:r>
            <a:r>
              <a:rPr lang="zh-CN" altLang="en-US" sz="1600" dirty="0" smtClean="0"/>
              <a:t>实例</a:t>
            </a:r>
            <a:endParaRPr lang="en-US" altLang="zh-CN" sz="1600" dirty="0" smtClean="0"/>
          </a:p>
          <a:p>
            <a:pPr lvl="1"/>
            <a:r>
              <a:rPr lang="zh-CN" altLang="en-US" sz="1600" dirty="0" smtClean="0"/>
              <a:t>进行方法调用</a:t>
            </a:r>
            <a:endParaRPr lang="en-US" altLang="zh-CN" sz="1600"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1. Create the .</a:t>
            </a:r>
            <a:r>
              <a:rPr lang="en-US" altLang="zh-CN" b="1" dirty="0" err="1" smtClean="0"/>
              <a:t>aidl</a:t>
            </a:r>
            <a:r>
              <a:rPr lang="en-US" altLang="zh-CN" b="1" dirty="0" smtClean="0"/>
              <a:t> </a:t>
            </a:r>
            <a:r>
              <a:rPr lang="en-US" altLang="zh-CN" b="1" dirty="0" smtClean="0"/>
              <a:t>file</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11560" y="1700808"/>
            <a:ext cx="8362160" cy="403244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Implement the interface</a:t>
            </a:r>
            <a:endParaRPr lang="zh-CN" altLang="en-US" dirty="0"/>
          </a:p>
        </p:txBody>
      </p:sp>
      <p:sp>
        <p:nvSpPr>
          <p:cNvPr id="3" name="内容占位符 2"/>
          <p:cNvSpPr>
            <a:spLocks noGrp="1"/>
          </p:cNvSpPr>
          <p:nvPr>
            <p:ph sz="quarter" idx="1"/>
          </p:nvPr>
        </p:nvSpPr>
        <p:spPr/>
        <p:txBody>
          <a:bodyPr>
            <a:normAutofit fontScale="92500"/>
          </a:bodyPr>
          <a:lstStyle/>
          <a:p>
            <a:pPr>
              <a:buNone/>
            </a:pPr>
            <a:r>
              <a:rPr lang="en-US" altLang="zh-CN" dirty="0" smtClean="0"/>
              <a:t>private final </a:t>
            </a:r>
            <a:r>
              <a:rPr lang="en-US" altLang="zh-CN" dirty="0" err="1" smtClean="0"/>
              <a:t>IRemoteService.Stub</a:t>
            </a:r>
            <a:r>
              <a:rPr lang="en-US" altLang="zh-CN" dirty="0" smtClean="0"/>
              <a:t> </a:t>
            </a:r>
            <a:r>
              <a:rPr lang="en-US" altLang="zh-CN" dirty="0" err="1" smtClean="0"/>
              <a:t>mBinder</a:t>
            </a:r>
            <a:r>
              <a:rPr lang="en-US" altLang="zh-CN" dirty="0" smtClean="0"/>
              <a:t> = new </a:t>
            </a:r>
            <a:r>
              <a:rPr lang="en-US" altLang="zh-CN" dirty="0" err="1" smtClean="0"/>
              <a:t>IRemoteService.Stub</a:t>
            </a:r>
            <a:r>
              <a:rPr lang="en-US" altLang="zh-CN" dirty="0" smtClean="0"/>
              <a:t>() {</a:t>
            </a:r>
          </a:p>
          <a:p>
            <a:pPr>
              <a:buNone/>
            </a:pPr>
            <a:r>
              <a:rPr lang="en-US" altLang="zh-CN" dirty="0" smtClean="0"/>
              <a:t>    public </a:t>
            </a:r>
            <a:r>
              <a:rPr lang="en-US" altLang="zh-CN" dirty="0" err="1" smtClean="0"/>
              <a:t>int</a:t>
            </a:r>
            <a:r>
              <a:rPr lang="en-US" altLang="zh-CN" dirty="0" smtClean="0"/>
              <a:t> </a:t>
            </a:r>
            <a:r>
              <a:rPr lang="en-US" altLang="zh-CN" dirty="0" err="1" smtClean="0"/>
              <a:t>getPid</a:t>
            </a:r>
            <a:r>
              <a:rPr lang="en-US" altLang="zh-CN" dirty="0" smtClean="0"/>
              <a:t>(){</a:t>
            </a:r>
          </a:p>
          <a:p>
            <a:pPr>
              <a:buNone/>
            </a:pPr>
            <a:r>
              <a:rPr lang="en-US" altLang="zh-CN" dirty="0" smtClean="0"/>
              <a:t>        return </a:t>
            </a:r>
            <a:r>
              <a:rPr lang="en-US" altLang="zh-CN" dirty="0" err="1" smtClean="0"/>
              <a:t>Process.myPid</a:t>
            </a:r>
            <a:r>
              <a:rPr lang="en-US" altLang="zh-CN" dirty="0" smtClean="0"/>
              <a:t>();</a:t>
            </a:r>
          </a:p>
          <a:p>
            <a:pPr>
              <a:buNone/>
            </a:pPr>
            <a:r>
              <a:rPr lang="en-US" altLang="zh-CN" dirty="0" smtClean="0"/>
              <a:t>    }</a:t>
            </a:r>
          </a:p>
          <a:p>
            <a:pPr>
              <a:buNone/>
            </a:pPr>
            <a:r>
              <a:rPr lang="en-US" altLang="zh-CN" dirty="0" smtClean="0"/>
              <a:t>    public void </a:t>
            </a:r>
            <a:r>
              <a:rPr lang="en-US" altLang="zh-CN" dirty="0" err="1" smtClean="0"/>
              <a:t>basicTypes</a:t>
            </a:r>
            <a:r>
              <a:rPr lang="en-US" altLang="zh-CN" dirty="0" smtClean="0"/>
              <a:t>(</a:t>
            </a:r>
            <a:r>
              <a:rPr lang="en-US" altLang="zh-CN" dirty="0" err="1" smtClean="0"/>
              <a:t>int</a:t>
            </a:r>
            <a:r>
              <a:rPr lang="en-US" altLang="zh-CN" dirty="0" smtClean="0"/>
              <a:t> </a:t>
            </a:r>
            <a:r>
              <a:rPr lang="en-US" altLang="zh-CN" dirty="0" err="1" smtClean="0"/>
              <a:t>anInt</a:t>
            </a:r>
            <a:r>
              <a:rPr lang="en-US" altLang="zh-CN" dirty="0" smtClean="0"/>
              <a:t>, long </a:t>
            </a:r>
            <a:r>
              <a:rPr lang="en-US" altLang="zh-CN" dirty="0" err="1" smtClean="0"/>
              <a:t>aLong</a:t>
            </a:r>
            <a:r>
              <a:rPr lang="en-US" altLang="zh-CN" dirty="0" smtClean="0"/>
              <a:t>, </a:t>
            </a:r>
            <a:r>
              <a:rPr lang="en-US" altLang="zh-CN" dirty="0" err="1" smtClean="0"/>
              <a:t>boolean</a:t>
            </a:r>
            <a:r>
              <a:rPr lang="en-US" altLang="zh-CN" dirty="0" smtClean="0"/>
              <a:t> </a:t>
            </a:r>
            <a:r>
              <a:rPr lang="en-US" altLang="zh-CN" dirty="0" err="1" smtClean="0"/>
              <a:t>aBoolean</a:t>
            </a:r>
            <a:r>
              <a:rPr lang="en-US" altLang="zh-CN" dirty="0" smtClean="0"/>
              <a:t>,</a:t>
            </a:r>
          </a:p>
          <a:p>
            <a:pPr>
              <a:buNone/>
            </a:pPr>
            <a:r>
              <a:rPr lang="en-US" altLang="zh-CN" dirty="0" smtClean="0"/>
              <a:t>        float </a:t>
            </a:r>
            <a:r>
              <a:rPr lang="en-US" altLang="zh-CN" dirty="0" err="1" smtClean="0"/>
              <a:t>aFloat</a:t>
            </a:r>
            <a:r>
              <a:rPr lang="en-US" altLang="zh-CN" dirty="0" smtClean="0"/>
              <a:t>, double </a:t>
            </a:r>
            <a:r>
              <a:rPr lang="en-US" altLang="zh-CN" dirty="0" err="1" smtClean="0"/>
              <a:t>aDouble</a:t>
            </a:r>
            <a:r>
              <a:rPr lang="en-US" altLang="zh-CN" dirty="0" smtClean="0"/>
              <a:t>, String </a:t>
            </a:r>
            <a:r>
              <a:rPr lang="en-US" altLang="zh-CN" dirty="0" err="1" smtClean="0"/>
              <a:t>aString</a:t>
            </a:r>
            <a:r>
              <a:rPr lang="en-US" altLang="zh-CN" dirty="0" smtClean="0"/>
              <a:t>) {</a:t>
            </a:r>
          </a:p>
          <a:p>
            <a:pPr>
              <a:buNone/>
            </a:pPr>
            <a:r>
              <a:rPr lang="en-US" altLang="zh-CN" dirty="0" smtClean="0"/>
              <a:t>        // Does nothing</a:t>
            </a:r>
          </a:p>
          <a:p>
            <a:pPr>
              <a:buNone/>
            </a:pPr>
            <a:r>
              <a:rPr lang="en-US" altLang="zh-CN" dirty="0" smtClean="0"/>
              <a:t>    }</a:t>
            </a:r>
          </a:p>
          <a:p>
            <a:pPr>
              <a:buNone/>
            </a:pPr>
            <a:r>
              <a:rPr lang="en-US" altLang="zh-CN" dirty="0" smtClean="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Expose the interface to clients</a:t>
            </a:r>
            <a:endParaRPr lang="zh-CN" altLang="en-US"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539551" y="1412776"/>
            <a:ext cx="8409129" cy="504056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通信</a:t>
            </a:r>
            <a:endParaRPr lang="zh-CN" altLang="en-US" dirty="0"/>
          </a:p>
        </p:txBody>
      </p:sp>
      <p:sp>
        <p:nvSpPr>
          <p:cNvPr id="3" name="内容占位符 2"/>
          <p:cNvSpPr>
            <a:spLocks noGrp="1"/>
          </p:cNvSpPr>
          <p:nvPr>
            <p:ph sz="quarter" idx="1"/>
          </p:nvPr>
        </p:nvSpPr>
        <p:spPr/>
        <p:txBody>
          <a:bodyPr>
            <a:normAutofit fontScale="62500" lnSpcReduction="20000"/>
          </a:bodyPr>
          <a:lstStyle/>
          <a:p>
            <a:pPr>
              <a:buNone/>
            </a:pPr>
            <a:r>
              <a:rPr lang="en-US" altLang="zh-CN" dirty="0" err="1" smtClean="0"/>
              <a:t>IRemoteService</a:t>
            </a:r>
            <a:r>
              <a:rPr lang="en-US" altLang="zh-CN" dirty="0" smtClean="0"/>
              <a:t> </a:t>
            </a:r>
            <a:r>
              <a:rPr lang="en-US" altLang="zh-CN" dirty="0" err="1" smtClean="0"/>
              <a:t>mIRemoteService</a:t>
            </a:r>
            <a:r>
              <a:rPr lang="en-US" altLang="zh-CN" dirty="0" smtClean="0"/>
              <a:t>;</a:t>
            </a:r>
          </a:p>
          <a:p>
            <a:pPr>
              <a:buNone/>
            </a:pPr>
            <a:r>
              <a:rPr lang="en-US" altLang="zh-CN" dirty="0" smtClean="0"/>
              <a:t>private </a:t>
            </a:r>
            <a:r>
              <a:rPr lang="en-US" altLang="zh-CN" dirty="0" err="1" smtClean="0"/>
              <a:t>ServiceConnection</a:t>
            </a:r>
            <a:r>
              <a:rPr lang="en-US" altLang="zh-CN" dirty="0" smtClean="0"/>
              <a:t> </a:t>
            </a:r>
            <a:r>
              <a:rPr lang="en-US" altLang="zh-CN" dirty="0" err="1" smtClean="0"/>
              <a:t>mConnection</a:t>
            </a:r>
            <a:r>
              <a:rPr lang="en-US" altLang="zh-CN" dirty="0" smtClean="0"/>
              <a:t> = new </a:t>
            </a:r>
            <a:r>
              <a:rPr lang="en-US" altLang="zh-CN" dirty="0" err="1" smtClean="0"/>
              <a:t>ServiceConnection</a:t>
            </a:r>
            <a:r>
              <a:rPr lang="en-US" altLang="zh-CN" dirty="0" smtClean="0"/>
              <a:t>() {</a:t>
            </a:r>
          </a:p>
          <a:p>
            <a:pPr>
              <a:buNone/>
            </a:pPr>
            <a:r>
              <a:rPr lang="en-US" altLang="zh-CN" dirty="0" smtClean="0"/>
              <a:t>    // Called when the connection with the service is established</a:t>
            </a:r>
          </a:p>
          <a:p>
            <a:pPr>
              <a:buNone/>
            </a:pPr>
            <a:r>
              <a:rPr lang="en-US" altLang="zh-CN" dirty="0" smtClean="0"/>
              <a:t>    public void </a:t>
            </a:r>
            <a:r>
              <a:rPr lang="en-US" altLang="zh-CN" dirty="0" err="1" smtClean="0"/>
              <a:t>onServiceConnected</a:t>
            </a:r>
            <a:r>
              <a:rPr lang="en-US" altLang="zh-CN" dirty="0" smtClean="0"/>
              <a:t>(</a:t>
            </a:r>
            <a:r>
              <a:rPr lang="en-US" altLang="zh-CN" dirty="0" err="1" smtClean="0"/>
              <a:t>ComponentName</a:t>
            </a:r>
            <a:r>
              <a:rPr lang="en-US" altLang="zh-CN" dirty="0" smtClean="0"/>
              <a:t> </a:t>
            </a:r>
            <a:r>
              <a:rPr lang="en-US" altLang="zh-CN" dirty="0" err="1" smtClean="0"/>
              <a:t>className</a:t>
            </a:r>
            <a:r>
              <a:rPr lang="en-US" altLang="zh-CN" dirty="0" smtClean="0"/>
              <a:t>, </a:t>
            </a:r>
            <a:r>
              <a:rPr lang="en-US" altLang="zh-CN" dirty="0" err="1" smtClean="0"/>
              <a:t>IBinder</a:t>
            </a:r>
            <a:r>
              <a:rPr lang="en-US" altLang="zh-CN" dirty="0" smtClean="0"/>
              <a:t> service) {</a:t>
            </a:r>
          </a:p>
          <a:p>
            <a:pPr>
              <a:buNone/>
            </a:pPr>
            <a:r>
              <a:rPr lang="en-US" altLang="zh-CN" dirty="0" smtClean="0"/>
              <a:t>        // Following the example above for an AIDL interface,</a:t>
            </a:r>
          </a:p>
          <a:p>
            <a:pPr>
              <a:buNone/>
            </a:pPr>
            <a:r>
              <a:rPr lang="en-US" altLang="zh-CN" dirty="0" smtClean="0"/>
              <a:t>        // this gets an instance of the </a:t>
            </a:r>
            <a:r>
              <a:rPr lang="en-US" altLang="zh-CN" dirty="0" err="1" smtClean="0"/>
              <a:t>IRemoteInterface</a:t>
            </a:r>
            <a:r>
              <a:rPr lang="en-US" altLang="zh-CN" dirty="0" smtClean="0"/>
              <a:t>, which we can use to call on the service</a:t>
            </a:r>
          </a:p>
          <a:p>
            <a:pPr>
              <a:buNone/>
            </a:pPr>
            <a:r>
              <a:rPr lang="en-US" altLang="zh-CN" dirty="0" smtClean="0"/>
              <a:t>        </a:t>
            </a:r>
            <a:r>
              <a:rPr lang="en-US" altLang="zh-CN" dirty="0" err="1" smtClean="0"/>
              <a:t>mIRemoteService</a:t>
            </a:r>
            <a:r>
              <a:rPr lang="en-US" altLang="zh-CN" dirty="0" smtClean="0"/>
              <a:t> = </a:t>
            </a:r>
            <a:r>
              <a:rPr lang="en-US" altLang="zh-CN" dirty="0" err="1" smtClean="0"/>
              <a:t>IRemoteService.Stub.asInterface</a:t>
            </a:r>
            <a:r>
              <a:rPr lang="en-US" altLang="zh-CN" dirty="0" smtClean="0"/>
              <a:t>(service);</a:t>
            </a:r>
          </a:p>
          <a:p>
            <a:pPr>
              <a:buNone/>
            </a:pPr>
            <a:r>
              <a:rPr lang="en-US" altLang="zh-CN" dirty="0" smtClean="0"/>
              <a:t>    }</a:t>
            </a:r>
          </a:p>
          <a:p>
            <a:pPr>
              <a:buNone/>
            </a:pPr>
            <a:endParaRPr lang="en-US" altLang="zh-CN" dirty="0" smtClean="0"/>
          </a:p>
          <a:p>
            <a:pPr>
              <a:buNone/>
            </a:pPr>
            <a:r>
              <a:rPr lang="en-US" altLang="zh-CN" dirty="0" smtClean="0"/>
              <a:t>    // Called when the connection with the service disconnects unexpectedly</a:t>
            </a:r>
          </a:p>
          <a:p>
            <a:pPr>
              <a:buNone/>
            </a:pPr>
            <a:r>
              <a:rPr lang="en-US" altLang="zh-CN" dirty="0" smtClean="0"/>
              <a:t>    public void </a:t>
            </a:r>
            <a:r>
              <a:rPr lang="en-US" altLang="zh-CN" dirty="0" err="1" smtClean="0"/>
              <a:t>onServiceDisconnected</a:t>
            </a:r>
            <a:r>
              <a:rPr lang="en-US" altLang="zh-CN" dirty="0" smtClean="0"/>
              <a:t>(</a:t>
            </a:r>
            <a:r>
              <a:rPr lang="en-US" altLang="zh-CN" dirty="0" err="1" smtClean="0"/>
              <a:t>ComponentName</a:t>
            </a:r>
            <a:r>
              <a:rPr lang="en-US" altLang="zh-CN" dirty="0" smtClean="0"/>
              <a:t> </a:t>
            </a:r>
            <a:r>
              <a:rPr lang="en-US" altLang="zh-CN" dirty="0" err="1" smtClean="0"/>
              <a:t>className</a:t>
            </a:r>
            <a:r>
              <a:rPr lang="en-US" altLang="zh-CN" dirty="0" smtClean="0"/>
              <a:t>) {</a:t>
            </a:r>
          </a:p>
          <a:p>
            <a:pPr>
              <a:buNone/>
            </a:pPr>
            <a:r>
              <a:rPr lang="en-US" altLang="zh-CN" dirty="0" smtClean="0"/>
              <a:t>        </a:t>
            </a:r>
            <a:r>
              <a:rPr lang="en-US" altLang="zh-CN" dirty="0" err="1" smtClean="0"/>
              <a:t>Log.e</a:t>
            </a:r>
            <a:r>
              <a:rPr lang="en-US" altLang="zh-CN" dirty="0" smtClean="0"/>
              <a:t>(TAG, "Service has unexpectedly disconnected");</a:t>
            </a:r>
          </a:p>
          <a:p>
            <a:pPr>
              <a:buNone/>
            </a:pPr>
            <a:r>
              <a:rPr lang="en-US" altLang="zh-CN" dirty="0" smtClean="0"/>
              <a:t>        </a:t>
            </a:r>
            <a:r>
              <a:rPr lang="en-US" altLang="zh-CN" dirty="0" err="1" smtClean="0"/>
              <a:t>mIRemoteService</a:t>
            </a:r>
            <a:r>
              <a:rPr lang="en-US" altLang="zh-CN" dirty="0" smtClean="0"/>
              <a:t> = null;</a:t>
            </a:r>
          </a:p>
          <a:p>
            <a:pPr>
              <a:buNone/>
            </a:pPr>
            <a:r>
              <a:rPr lang="en-US" altLang="zh-CN" dirty="0" smtClean="0"/>
              <a:t>    }</a:t>
            </a:r>
          </a:p>
          <a:p>
            <a:pPr>
              <a:buNone/>
            </a:pPr>
            <a:r>
              <a:rPr lang="en-US" altLang="zh-CN" dirty="0" smtClean="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中的进程</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如果一个应用的组件启动的时候，该应用其他的组件都没有运行，则系统开启一个新的带有一个线程（</a:t>
            </a:r>
            <a:r>
              <a:rPr lang="en-US" altLang="zh-CN" dirty="0" smtClean="0"/>
              <a:t>main </a:t>
            </a:r>
            <a:r>
              <a:rPr lang="zh-CN" altLang="en-US" dirty="0" smtClean="0"/>
              <a:t>线程）的</a:t>
            </a:r>
            <a:r>
              <a:rPr lang="en-US" altLang="zh-CN" dirty="0" err="1" smtClean="0"/>
              <a:t>linux</a:t>
            </a:r>
            <a:r>
              <a:rPr lang="zh-CN" altLang="en-US" dirty="0" smtClean="0"/>
              <a:t>进程。如果已经有同应用的其他组件在运行，则该组件在同一进程的主线程中执行。但是，我们可以设置成让不同的组件运行在独立的进程中，也可以为每个进程创建其他的线程，这些应用共享同一个</a:t>
            </a:r>
            <a:r>
              <a:rPr lang="en-US" altLang="zh-CN" dirty="0" smtClean="0"/>
              <a:t>LINUX USER ID</a:t>
            </a:r>
            <a:r>
              <a:rPr lang="zh-CN" altLang="en-US" dirty="0" smtClean="0"/>
              <a:t>。</a:t>
            </a:r>
            <a:endParaRPr lang="en-US" altLang="zh-CN" dirty="0" smtClean="0"/>
          </a:p>
          <a:p>
            <a:pPr lvl="1"/>
            <a:r>
              <a:rPr lang="en-US" altLang="zh-CN" dirty="0" smtClean="0">
                <a:hlinkClick r:id="rId2"/>
              </a:rPr>
              <a:t>&lt;application&gt;</a:t>
            </a:r>
            <a:r>
              <a:rPr lang="en-US" altLang="zh-CN" dirty="0" smtClean="0"/>
              <a:t> element also supports an </a:t>
            </a:r>
            <a:r>
              <a:rPr lang="en-US" altLang="zh-CN" dirty="0" err="1" smtClean="0"/>
              <a:t>android:process</a:t>
            </a:r>
            <a:endParaRPr lang="en-US" altLang="zh-CN" dirty="0" smtClean="0"/>
          </a:p>
          <a:p>
            <a:pPr lvl="1"/>
            <a:r>
              <a:rPr lang="en-US" altLang="zh-CN" dirty="0" smtClean="0">
                <a:hlinkClick r:id="rId3"/>
              </a:rPr>
              <a:t>&lt;activity&gt;</a:t>
            </a:r>
            <a:r>
              <a:rPr lang="en-US" altLang="zh-CN" dirty="0" smtClean="0"/>
              <a:t>, </a:t>
            </a:r>
            <a:r>
              <a:rPr lang="en-US" altLang="zh-CN" dirty="0" smtClean="0">
                <a:hlinkClick r:id="rId4"/>
              </a:rPr>
              <a:t>&lt;service&gt;</a:t>
            </a:r>
            <a:r>
              <a:rPr lang="en-US" altLang="zh-CN" dirty="0" smtClean="0"/>
              <a:t>, </a:t>
            </a:r>
            <a:r>
              <a:rPr lang="en-US" altLang="zh-CN" dirty="0" smtClean="0">
                <a:hlinkClick r:id="rId5"/>
              </a:rPr>
              <a:t>&lt;receiver&gt;</a:t>
            </a:r>
            <a:r>
              <a:rPr lang="en-US" altLang="zh-CN" dirty="0" smtClean="0"/>
              <a:t>, and </a:t>
            </a:r>
            <a:r>
              <a:rPr lang="en-US" altLang="zh-CN" dirty="0" smtClean="0">
                <a:hlinkClick r:id="rId6"/>
              </a:rPr>
              <a:t>&lt;provider&gt;</a:t>
            </a:r>
            <a:r>
              <a:rPr lang="en-US" altLang="zh-CN" dirty="0" smtClean="0"/>
              <a:t>—supports an </a:t>
            </a:r>
            <a:r>
              <a:rPr lang="en-US" altLang="zh-CN" dirty="0" err="1" smtClean="0"/>
              <a:t>android:process</a:t>
            </a:r>
            <a:r>
              <a:rPr lang="en-US" altLang="zh-CN" dirty="0" smtClean="0"/>
              <a:t> </a:t>
            </a:r>
          </a:p>
          <a:p>
            <a:r>
              <a:rPr lang="zh-CN" altLang="en-US" dirty="0" smtClean="0"/>
              <a:t>当系统内存变少时或其他要求立即执行的进程请求内存时，</a:t>
            </a:r>
            <a:r>
              <a:rPr lang="en-US" altLang="zh-CN" dirty="0" smtClean="0"/>
              <a:t>android</a:t>
            </a:r>
            <a:r>
              <a:rPr lang="zh-CN" altLang="en-US" dirty="0" smtClean="0"/>
              <a:t>可以杀死某进程以释放资源，这时运行在这个进程中的组件也将被销毁。</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进程的生命周期</a:t>
            </a:r>
            <a:endParaRPr lang="zh-CN" altLang="en-US" dirty="0"/>
          </a:p>
        </p:txBody>
      </p:sp>
      <p:sp>
        <p:nvSpPr>
          <p:cNvPr id="3" name="内容占位符 2"/>
          <p:cNvSpPr>
            <a:spLocks noGrp="1"/>
          </p:cNvSpPr>
          <p:nvPr>
            <p:ph sz="quarter" idx="1"/>
          </p:nvPr>
        </p:nvSpPr>
        <p:spPr/>
        <p:txBody>
          <a:bodyPr>
            <a:normAutofit fontScale="92500"/>
          </a:bodyPr>
          <a:lstStyle/>
          <a:p>
            <a:r>
              <a:rPr lang="zh-CN" altLang="en-US" b="1" dirty="0" smtClean="0"/>
              <a:t>进程的生命周期 </a:t>
            </a:r>
            <a:r>
              <a:rPr lang="en-US" altLang="zh-CN" b="1" dirty="0" smtClean="0"/>
              <a:t>Process lifecycle</a:t>
            </a:r>
          </a:p>
          <a:p>
            <a:r>
              <a:rPr lang="zh-CN" altLang="en-US" dirty="0" smtClean="0"/>
              <a:t>系统尽量维持一个应用进程，但最终总要移除旧进程以释放资源。为了决定哪些被杀死哪些被保留，系统基于进程中运行的组件及其状态将所有进程划分成一个“重要性层级”。带有最低重要性的进程最先被销毁。一共有</a:t>
            </a:r>
            <a:r>
              <a:rPr lang="en-US" altLang="zh-CN" dirty="0" smtClean="0"/>
              <a:t>5</a:t>
            </a:r>
            <a:r>
              <a:rPr lang="zh-CN" altLang="en-US" dirty="0" smtClean="0"/>
              <a:t>个重要性层级。按重要性高低排列如下：</a:t>
            </a:r>
          </a:p>
          <a:p>
            <a:r>
              <a:rPr lang="en-US" altLang="zh-CN" dirty="0" smtClean="0"/>
              <a:t>1</a:t>
            </a:r>
            <a:r>
              <a:rPr lang="zh-CN" altLang="en-US" dirty="0" smtClean="0"/>
              <a:t>、前台进程   </a:t>
            </a:r>
            <a:r>
              <a:rPr lang="en-US" altLang="zh-CN" dirty="0" smtClean="0"/>
              <a:t>Foreground process</a:t>
            </a:r>
          </a:p>
          <a:p>
            <a:r>
              <a:rPr lang="en-US" altLang="zh-CN" dirty="0" smtClean="0"/>
              <a:t>2</a:t>
            </a:r>
            <a:r>
              <a:rPr lang="zh-CN" altLang="en-US" dirty="0" smtClean="0"/>
              <a:t>、可见进程   </a:t>
            </a:r>
            <a:r>
              <a:rPr lang="en-US" altLang="zh-CN" dirty="0" smtClean="0"/>
              <a:t>Visible process</a:t>
            </a:r>
          </a:p>
          <a:p>
            <a:r>
              <a:rPr lang="zh-CN" altLang="en-US" dirty="0" smtClean="0"/>
              <a:t> </a:t>
            </a:r>
            <a:r>
              <a:rPr lang="en-US" altLang="zh-CN" dirty="0" smtClean="0"/>
              <a:t>3</a:t>
            </a:r>
            <a:r>
              <a:rPr lang="zh-CN" altLang="en-US" dirty="0" smtClean="0"/>
              <a:t>、服务进程   </a:t>
            </a:r>
            <a:r>
              <a:rPr lang="en-US" altLang="zh-CN" dirty="0" smtClean="0"/>
              <a:t>Service process     </a:t>
            </a:r>
          </a:p>
          <a:p>
            <a:r>
              <a:rPr lang="en-US" altLang="zh-CN" dirty="0" smtClean="0"/>
              <a:t>4</a:t>
            </a:r>
            <a:r>
              <a:rPr lang="zh-CN" altLang="en-US" dirty="0" smtClean="0"/>
              <a:t>、后台进程    </a:t>
            </a:r>
            <a:r>
              <a:rPr lang="en-US" altLang="zh-CN" dirty="0" smtClean="0"/>
              <a:t>Background process</a:t>
            </a:r>
          </a:p>
          <a:p>
            <a:r>
              <a:rPr lang="en-US" altLang="zh-CN" dirty="0" smtClean="0"/>
              <a:t>5</a:t>
            </a:r>
            <a:r>
              <a:rPr lang="zh-CN" altLang="en-US" dirty="0" smtClean="0"/>
              <a:t>、空进程    </a:t>
            </a:r>
            <a:r>
              <a:rPr lang="en-US" altLang="zh-CN" dirty="0" smtClean="0"/>
              <a:t>Empty process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本讲内容</a:t>
            </a:r>
            <a:endParaRPr lang="zh-CN" altLang="en-US" dirty="0"/>
          </a:p>
        </p:txBody>
      </p:sp>
      <p:sp>
        <p:nvSpPr>
          <p:cNvPr id="3" name="内容占位符 2"/>
          <p:cNvSpPr>
            <a:spLocks noGrp="1"/>
          </p:cNvSpPr>
          <p:nvPr>
            <p:ph sz="quarter" idx="1"/>
          </p:nvPr>
        </p:nvSpPr>
        <p:spPr/>
        <p:txBody>
          <a:bodyPr/>
          <a:lstStyle/>
          <a:p>
            <a:r>
              <a:rPr lang="en-US" altLang="zh-CN" dirty="0" smtClean="0"/>
              <a:t>Service</a:t>
            </a:r>
            <a:r>
              <a:rPr lang="zh-CN" altLang="en-US" dirty="0" smtClean="0"/>
              <a:t>构件</a:t>
            </a:r>
            <a:endParaRPr lang="en-US" altLang="zh-CN" dirty="0" smtClean="0"/>
          </a:p>
          <a:p>
            <a:r>
              <a:rPr lang="en-US" altLang="zh-CN" dirty="0" smtClean="0"/>
              <a:t>Broadcast Receiver</a:t>
            </a:r>
            <a:r>
              <a:rPr lang="zh-CN" altLang="en-US" dirty="0" smtClean="0"/>
              <a:t>构件</a:t>
            </a:r>
            <a:endParaRPr lang="en-US" altLang="zh-CN" dirty="0" smtClean="0"/>
          </a:p>
          <a:p>
            <a:r>
              <a:rPr lang="zh-CN" altLang="en-US" dirty="0" smtClean="0"/>
              <a:t>通知</a:t>
            </a:r>
            <a:r>
              <a:rPr lang="en-US" altLang="zh-CN" dirty="0" smtClean="0"/>
              <a:t>Notification</a:t>
            </a:r>
            <a:r>
              <a:rPr lang="zh-CN" altLang="en-US" dirty="0" smtClean="0"/>
              <a:t>的设计</a:t>
            </a:r>
            <a:endParaRPr lang="en-US" altLang="zh-CN" dirty="0" smtClean="0"/>
          </a:p>
          <a:p>
            <a:r>
              <a:rPr lang="en-US" altLang="zh-CN" dirty="0" smtClean="0"/>
              <a:t>Intent</a:t>
            </a:r>
            <a:r>
              <a:rPr lang="zh-CN" altLang="en-US" dirty="0" smtClean="0"/>
              <a:t>详解</a:t>
            </a:r>
            <a:endParaRPr lang="en-US" altLang="zh-CN" dirty="0" smtClean="0"/>
          </a:p>
          <a:p>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altLang="zh-CN" dirty="0" smtClean="0"/>
              <a:t>Android ranks a process at the highest level it can, based upon the importance of the components currently active in the process. For example, if a process hosts a service and a visible activity, the process is ranked as a visible process, not a service process.</a:t>
            </a:r>
          </a:p>
          <a:p>
            <a:r>
              <a:rPr lang="en-US" altLang="zh-CN" dirty="0" smtClean="0"/>
              <a:t>In addition, a process's ranking might be increased because other processes are dependent on it—a process that is serving another process can never be ranked lower than the process it is serving. For example, if a content provider in process A is serving a client in process B, or if a service in process A is bound to a component in process B, process A is always considered at least as important as process B.</a:t>
            </a:r>
          </a:p>
          <a:p>
            <a:r>
              <a:rPr lang="zh-CN" altLang="en-US" dirty="0" smtClean="0"/>
              <a:t>长期工作应该放在</a:t>
            </a:r>
            <a:r>
              <a:rPr lang="en-US" altLang="zh-CN" dirty="0" smtClean="0"/>
              <a:t>service</a:t>
            </a:r>
            <a:r>
              <a:rPr lang="zh-CN" altLang="en-US" dirty="0" smtClean="0"/>
              <a:t>中，而不要放在</a:t>
            </a:r>
            <a:r>
              <a:rPr lang="en-US" altLang="zh-CN" dirty="0" smtClean="0"/>
              <a:t>activity</a:t>
            </a:r>
            <a:r>
              <a:rPr lang="zh-CN" altLang="en-US" dirty="0" smtClean="0"/>
              <a:t>中的线程，因为</a:t>
            </a:r>
            <a:r>
              <a:rPr lang="en-US" altLang="zh-CN" dirty="0" smtClean="0"/>
              <a:t>Service process</a:t>
            </a:r>
            <a:r>
              <a:rPr lang="zh-CN" altLang="en-US" dirty="0" smtClean="0"/>
              <a:t>比</a:t>
            </a:r>
            <a:r>
              <a:rPr lang="en-US" altLang="zh-CN" dirty="0" smtClean="0"/>
              <a:t>Background process</a:t>
            </a:r>
            <a:r>
              <a:rPr lang="zh-CN" altLang="en-US" dirty="0" smtClean="0"/>
              <a:t>级别高。</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Broadcast Receiver</a:t>
            </a:r>
            <a:r>
              <a:rPr lang="zh-CN" altLang="en-US" dirty="0" smtClean="0"/>
              <a:t>构件</a:t>
            </a:r>
            <a:endParaRPr lang="zh-CN" altLang="en-US" dirty="0"/>
          </a:p>
        </p:txBody>
      </p:sp>
      <p:sp>
        <p:nvSpPr>
          <p:cNvPr id="3" name="内容占位符 2"/>
          <p:cNvSpPr>
            <a:spLocks noGrp="1"/>
          </p:cNvSpPr>
          <p:nvPr>
            <p:ph sz="quarter" idx="1"/>
          </p:nvPr>
        </p:nvSpPr>
        <p:spPr>
          <a:xfrm>
            <a:off x="914400" y="1447800"/>
            <a:ext cx="7906072" cy="5221560"/>
          </a:xfrm>
        </p:spPr>
        <p:txBody>
          <a:bodyPr>
            <a:normAutofit fontScale="70000" lnSpcReduction="20000"/>
          </a:bodyPr>
          <a:lstStyle/>
          <a:p>
            <a:r>
              <a:rPr lang="en-US" altLang="zh-CN" dirty="0" smtClean="0"/>
              <a:t>Android</a:t>
            </a:r>
            <a:r>
              <a:rPr lang="zh-CN" altLang="en-US" dirty="0" smtClean="0"/>
              <a:t>提供的一种系统级的事件处理机制</a:t>
            </a:r>
            <a:endParaRPr lang="en-US" altLang="zh-CN" dirty="0" smtClean="0"/>
          </a:p>
          <a:p>
            <a:r>
              <a:rPr lang="zh-CN" altLang="en-US" dirty="0" smtClean="0"/>
              <a:t>可以接收系统事件（广播），也可以接收自定义的事件（广播</a:t>
            </a:r>
            <a:r>
              <a:rPr lang="en-US" altLang="zh-CN" dirty="0" err="1" smtClean="0">
                <a:hlinkClick r:id="rId2"/>
              </a:rPr>
              <a:t>Context.sendBroadcast</a:t>
            </a:r>
            <a:r>
              <a:rPr lang="zh-CN" altLang="en-US" dirty="0" smtClean="0"/>
              <a:t>）</a:t>
            </a:r>
            <a:endParaRPr lang="en-US" altLang="zh-CN" dirty="0" smtClean="0"/>
          </a:p>
          <a:p>
            <a:r>
              <a:rPr lang="en-US" altLang="zh-CN" dirty="0" smtClean="0"/>
              <a:t>&lt;receiver&gt;</a:t>
            </a:r>
            <a:r>
              <a:rPr lang="zh-CN" altLang="en-US" dirty="0" smtClean="0"/>
              <a:t>或者</a:t>
            </a:r>
            <a:r>
              <a:rPr lang="en-US" altLang="zh-CN" dirty="0" smtClean="0"/>
              <a:t>Context.registerReceiver()</a:t>
            </a:r>
          </a:p>
          <a:p>
            <a:pPr lvl="1"/>
            <a:r>
              <a:rPr lang="zh-CN" altLang="en-US" dirty="0" smtClean="0"/>
              <a:t>使用</a:t>
            </a:r>
            <a:r>
              <a:rPr lang="en-US" altLang="zh-CN" dirty="0" err="1" smtClean="0"/>
              <a:t>androidmenifest</a:t>
            </a:r>
            <a:r>
              <a:rPr lang="zh-CN" altLang="en-US" dirty="0" smtClean="0"/>
              <a:t>声明</a:t>
            </a:r>
            <a:r>
              <a:rPr lang="en-US" altLang="zh-CN" dirty="0" smtClean="0"/>
              <a:t>&lt;receiver&gt;</a:t>
            </a:r>
            <a:r>
              <a:rPr lang="zh-CN" altLang="en-US" dirty="0" smtClean="0"/>
              <a:t>，要添加</a:t>
            </a:r>
            <a:endParaRPr lang="en-US" altLang="zh-CN" dirty="0" smtClean="0"/>
          </a:p>
          <a:p>
            <a:pPr lvl="1">
              <a:buNone/>
            </a:pPr>
            <a:r>
              <a:rPr lang="en-US" altLang="zh-CN" sz="1300" dirty="0" smtClean="0"/>
              <a:t>&lt;intent-filter&gt;</a:t>
            </a:r>
          </a:p>
          <a:p>
            <a:pPr lvl="1">
              <a:buNone/>
            </a:pPr>
            <a:r>
              <a:rPr lang="en-US" altLang="zh-CN" sz="1300" dirty="0" smtClean="0"/>
              <a:t>        &lt;action  </a:t>
            </a:r>
            <a:r>
              <a:rPr lang="en-US" altLang="zh-CN" sz="1300" dirty="0" err="1" smtClean="0"/>
              <a:t>android:name</a:t>
            </a:r>
            <a:r>
              <a:rPr lang="en-US" altLang="zh-CN" sz="1300" dirty="0" smtClean="0"/>
              <a:t>=</a:t>
            </a:r>
            <a:r>
              <a:rPr lang="en-US" altLang="zh-CN" sz="1300" i="1" dirty="0" smtClean="0"/>
              <a:t>"cn.edu.shu.cs.android.experiment03.broadcastreceiver_myreceiver.action.MY_ACTION"/&gt;</a:t>
            </a:r>
          </a:p>
          <a:p>
            <a:pPr lvl="1">
              <a:buNone/>
            </a:pPr>
            <a:r>
              <a:rPr lang="en-US" altLang="zh-CN" sz="1300" dirty="0" smtClean="0"/>
              <a:t>        &lt;/intent-filter&gt;</a:t>
            </a:r>
          </a:p>
          <a:p>
            <a:pPr lvl="1"/>
            <a:r>
              <a:rPr lang="zh-CN" altLang="en-US" dirty="0" smtClean="0"/>
              <a:t>使用</a:t>
            </a:r>
            <a:r>
              <a:rPr lang="en-US" altLang="zh-CN" dirty="0" err="1" smtClean="0"/>
              <a:t>Context.registerReceiver</a:t>
            </a:r>
            <a:r>
              <a:rPr lang="en-US" altLang="zh-CN" dirty="0" smtClean="0"/>
              <a:t>()</a:t>
            </a:r>
            <a:r>
              <a:rPr lang="zh-CN" altLang="en-US" dirty="0" smtClean="0"/>
              <a:t>，可以动态注册，用在指希望仅限于某个</a:t>
            </a:r>
            <a:r>
              <a:rPr lang="en-US" altLang="zh-CN" dirty="0" smtClean="0"/>
              <a:t>activity</a:t>
            </a:r>
            <a:r>
              <a:rPr lang="zh-CN" altLang="en-US" dirty="0" smtClean="0"/>
              <a:t>在前台时相应消息。</a:t>
            </a:r>
            <a:endParaRPr lang="en-US" altLang="zh-CN" dirty="0" smtClean="0"/>
          </a:p>
          <a:p>
            <a:pPr lvl="2">
              <a:buNone/>
            </a:pPr>
            <a:r>
              <a:rPr lang="en-US" altLang="zh-CN" dirty="0" err="1" smtClean="0">
                <a:solidFill>
                  <a:srgbClr val="00B050"/>
                </a:solidFill>
              </a:rPr>
              <a:t>IntentFilter</a:t>
            </a:r>
            <a:r>
              <a:rPr lang="en-US" altLang="zh-CN" dirty="0" smtClean="0">
                <a:solidFill>
                  <a:srgbClr val="00B050"/>
                </a:solidFill>
              </a:rPr>
              <a:t> filter = </a:t>
            </a:r>
            <a:r>
              <a:rPr lang="en-US" altLang="zh-CN" b="1" dirty="0" smtClean="0">
                <a:solidFill>
                  <a:srgbClr val="00B050"/>
                </a:solidFill>
              </a:rPr>
              <a:t>new </a:t>
            </a:r>
            <a:r>
              <a:rPr lang="en-US" altLang="zh-CN" b="1" dirty="0" err="1" smtClean="0">
                <a:solidFill>
                  <a:srgbClr val="00B050"/>
                </a:solidFill>
              </a:rPr>
              <a:t>IntentFilter</a:t>
            </a:r>
            <a:r>
              <a:rPr lang="en-US" altLang="zh-CN" b="1" dirty="0" smtClean="0">
                <a:solidFill>
                  <a:srgbClr val="00B050"/>
                </a:solidFill>
              </a:rPr>
              <a:t>(</a:t>
            </a:r>
            <a:r>
              <a:rPr lang="en-US" altLang="zh-CN" b="1" dirty="0" err="1" smtClean="0">
                <a:solidFill>
                  <a:srgbClr val="00B050"/>
                </a:solidFill>
              </a:rPr>
              <a:t>ConnectivityManager.</a:t>
            </a:r>
            <a:r>
              <a:rPr lang="en-US" altLang="zh-CN" b="1" i="1" dirty="0" err="1" smtClean="0">
                <a:solidFill>
                  <a:srgbClr val="00B050"/>
                </a:solidFill>
              </a:rPr>
              <a:t>CONNECTIVITY_ACTION</a:t>
            </a:r>
            <a:r>
              <a:rPr lang="en-US" altLang="zh-CN" b="1" i="1" dirty="0" smtClean="0">
                <a:solidFill>
                  <a:srgbClr val="00B050"/>
                </a:solidFill>
              </a:rPr>
              <a:t>);</a:t>
            </a:r>
          </a:p>
          <a:p>
            <a:pPr lvl="2">
              <a:buNone/>
            </a:pPr>
            <a:r>
              <a:rPr lang="en-US" altLang="zh-CN" dirty="0" smtClean="0">
                <a:solidFill>
                  <a:srgbClr val="00B050"/>
                </a:solidFill>
              </a:rPr>
              <a:t>        receiver = </a:t>
            </a:r>
            <a:r>
              <a:rPr lang="en-US" altLang="zh-CN" b="1" dirty="0" smtClean="0">
                <a:solidFill>
                  <a:srgbClr val="00B050"/>
                </a:solidFill>
              </a:rPr>
              <a:t>new </a:t>
            </a:r>
            <a:r>
              <a:rPr lang="en-US" altLang="zh-CN" b="1" dirty="0" err="1" smtClean="0">
                <a:solidFill>
                  <a:srgbClr val="00B050"/>
                </a:solidFill>
              </a:rPr>
              <a:t>NetworkReceiver</a:t>
            </a:r>
            <a:r>
              <a:rPr lang="en-US" altLang="zh-CN" b="1" dirty="0" smtClean="0">
                <a:solidFill>
                  <a:srgbClr val="00B050"/>
                </a:solidFill>
              </a:rPr>
              <a:t>();</a:t>
            </a:r>
          </a:p>
          <a:p>
            <a:pPr lvl="2">
              <a:buNone/>
            </a:pPr>
            <a:r>
              <a:rPr lang="en-US" altLang="zh-CN" dirty="0" smtClean="0">
                <a:solidFill>
                  <a:srgbClr val="00B050"/>
                </a:solidFill>
              </a:rPr>
              <a:t>        </a:t>
            </a:r>
            <a:r>
              <a:rPr lang="en-US" altLang="zh-CN" b="1" dirty="0" err="1" smtClean="0">
                <a:solidFill>
                  <a:srgbClr val="00B050"/>
                </a:solidFill>
              </a:rPr>
              <a:t>this.registerReceiver</a:t>
            </a:r>
            <a:r>
              <a:rPr lang="en-US" altLang="zh-CN" b="1" dirty="0" smtClean="0">
                <a:solidFill>
                  <a:srgbClr val="00B050"/>
                </a:solidFill>
              </a:rPr>
              <a:t>(receiver, filter);</a:t>
            </a:r>
          </a:p>
          <a:p>
            <a:pPr lvl="2">
              <a:buNone/>
            </a:pPr>
            <a:endParaRPr lang="en-US" altLang="zh-CN" b="1" dirty="0" smtClean="0">
              <a:solidFill>
                <a:srgbClr val="00B050"/>
              </a:solidFill>
            </a:endParaRPr>
          </a:p>
          <a:p>
            <a:pPr>
              <a:buNone/>
            </a:pPr>
            <a:r>
              <a:rPr lang="en-US" altLang="zh-CN" sz="2800" b="1" dirty="0" smtClean="0">
                <a:solidFill>
                  <a:srgbClr val="00B050"/>
                </a:solidFill>
              </a:rPr>
              <a:t>public void </a:t>
            </a:r>
            <a:r>
              <a:rPr lang="en-US" altLang="zh-CN" sz="2800" b="1" dirty="0" err="1" smtClean="0">
                <a:solidFill>
                  <a:srgbClr val="00B050"/>
                </a:solidFill>
              </a:rPr>
              <a:t>onDestroy</a:t>
            </a:r>
            <a:r>
              <a:rPr lang="en-US" altLang="zh-CN" sz="2800" b="1" dirty="0" smtClean="0">
                <a:solidFill>
                  <a:srgbClr val="00B050"/>
                </a:solidFill>
              </a:rPr>
              <a:t>() {</a:t>
            </a:r>
          </a:p>
          <a:p>
            <a:pPr>
              <a:buNone/>
            </a:pPr>
            <a:r>
              <a:rPr lang="en-US" altLang="zh-CN" sz="2800" dirty="0" smtClean="0">
                <a:solidFill>
                  <a:srgbClr val="00B050"/>
                </a:solidFill>
              </a:rPr>
              <a:t>        </a:t>
            </a:r>
            <a:r>
              <a:rPr lang="en-US" altLang="zh-CN" sz="2800" b="1" dirty="0" err="1" smtClean="0">
                <a:solidFill>
                  <a:srgbClr val="00B050"/>
                </a:solidFill>
              </a:rPr>
              <a:t>super.onDestroy</a:t>
            </a:r>
            <a:r>
              <a:rPr lang="en-US" altLang="zh-CN" sz="2800" b="1" dirty="0" smtClean="0">
                <a:solidFill>
                  <a:srgbClr val="00B050"/>
                </a:solidFill>
              </a:rPr>
              <a:t>();</a:t>
            </a:r>
          </a:p>
          <a:p>
            <a:pPr>
              <a:buNone/>
            </a:pPr>
            <a:r>
              <a:rPr lang="en-US" altLang="zh-CN" sz="2800" dirty="0" smtClean="0">
                <a:solidFill>
                  <a:srgbClr val="00B050"/>
                </a:solidFill>
              </a:rPr>
              <a:t>        // Unregisters </a:t>
            </a:r>
            <a:r>
              <a:rPr lang="en-US" altLang="zh-CN" sz="2800" dirty="0" err="1" smtClean="0">
                <a:solidFill>
                  <a:srgbClr val="00B050"/>
                </a:solidFill>
              </a:rPr>
              <a:t>BroadcastReceiver</a:t>
            </a:r>
            <a:r>
              <a:rPr lang="en-US" altLang="zh-CN" sz="2800" dirty="0" smtClean="0">
                <a:solidFill>
                  <a:srgbClr val="00B050"/>
                </a:solidFill>
              </a:rPr>
              <a:t> when </a:t>
            </a:r>
            <a:r>
              <a:rPr lang="en-US" altLang="zh-CN" sz="2800" u="sng" dirty="0" smtClean="0">
                <a:solidFill>
                  <a:srgbClr val="00B050"/>
                </a:solidFill>
              </a:rPr>
              <a:t>app is destroyed.</a:t>
            </a:r>
          </a:p>
          <a:p>
            <a:pPr>
              <a:buNone/>
            </a:pPr>
            <a:r>
              <a:rPr lang="en-US" altLang="zh-CN" sz="2800" dirty="0" smtClean="0">
                <a:solidFill>
                  <a:srgbClr val="00B050"/>
                </a:solidFill>
              </a:rPr>
              <a:t>        </a:t>
            </a:r>
            <a:r>
              <a:rPr lang="en-US" altLang="zh-CN" sz="2800" b="1" dirty="0" smtClean="0">
                <a:solidFill>
                  <a:srgbClr val="00B050"/>
                </a:solidFill>
              </a:rPr>
              <a:t>if (receiver != null) {</a:t>
            </a:r>
          </a:p>
          <a:p>
            <a:pPr>
              <a:buNone/>
            </a:pPr>
            <a:r>
              <a:rPr lang="en-US" altLang="zh-CN" sz="2800" dirty="0" smtClean="0">
                <a:solidFill>
                  <a:srgbClr val="00B050"/>
                </a:solidFill>
              </a:rPr>
              <a:t>            </a:t>
            </a:r>
            <a:r>
              <a:rPr lang="en-US" altLang="zh-CN" sz="2800" b="1" dirty="0" err="1" smtClean="0">
                <a:solidFill>
                  <a:srgbClr val="00B050"/>
                </a:solidFill>
              </a:rPr>
              <a:t>this.unregisterReceiver</a:t>
            </a:r>
            <a:r>
              <a:rPr lang="en-US" altLang="zh-CN" sz="2800" b="1" dirty="0" smtClean="0">
                <a:solidFill>
                  <a:srgbClr val="00B050"/>
                </a:solidFill>
              </a:rPr>
              <a:t>(receiver);</a:t>
            </a:r>
            <a:endParaRPr lang="en-US" altLang="zh-CN" dirty="0" smtClean="0">
              <a:solidFill>
                <a:srgbClr val="00B050"/>
              </a:solidFill>
            </a:endParaRPr>
          </a:p>
          <a:p>
            <a:r>
              <a:rPr lang="zh-CN" altLang="en-US" dirty="0" smtClean="0"/>
              <a:t>实现</a:t>
            </a:r>
            <a:r>
              <a:rPr lang="en-US" altLang="zh-CN" dirty="0" err="1" smtClean="0"/>
              <a:t>onReceiver</a:t>
            </a:r>
            <a:r>
              <a:rPr lang="en-US" altLang="zh-CN" dirty="0" smtClean="0"/>
              <a:t>()</a:t>
            </a:r>
          </a:p>
          <a:p>
            <a:pPr lvl="1">
              <a:buNone/>
            </a:pPr>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6876256" y="0"/>
            <a:ext cx="2148666" cy="134076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7170" name="Picture 2"/>
          <p:cNvPicPr>
            <a:picLocks noChangeAspect="1" noChangeArrowheads="1"/>
          </p:cNvPicPr>
          <p:nvPr/>
        </p:nvPicPr>
        <p:blipFill>
          <a:blip r:embed="rId2" cstate="print"/>
          <a:srcRect/>
          <a:stretch>
            <a:fillRect/>
          </a:stretch>
        </p:blipFill>
        <p:spPr bwMode="auto">
          <a:xfrm>
            <a:off x="611560" y="0"/>
            <a:ext cx="7344816" cy="2533861"/>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563888" y="2636912"/>
            <a:ext cx="3200400" cy="4038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接收自定义和系统广播的例子</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4" name="TextBox 3"/>
          <p:cNvSpPr txBox="1"/>
          <p:nvPr/>
        </p:nvSpPr>
        <p:spPr>
          <a:xfrm>
            <a:off x="395536" y="1268760"/>
            <a:ext cx="8496944" cy="2031325"/>
          </a:xfrm>
          <a:prstGeom prst="rect">
            <a:avLst/>
          </a:prstGeom>
          <a:gradFill>
            <a:gsLst>
              <a:gs pos="0">
                <a:srgbClr val="FFEFD1"/>
              </a:gs>
              <a:gs pos="64999">
                <a:srgbClr val="F0EBD5"/>
              </a:gs>
              <a:gs pos="100000">
                <a:srgbClr val="D1C39F"/>
              </a:gs>
            </a:gsLst>
            <a:lin ang="5400000" scaled="0"/>
          </a:gradFill>
        </p:spPr>
        <p:txBody>
          <a:bodyPr wrap="square" rtlCol="0">
            <a:spAutoFit/>
          </a:bodyPr>
          <a:lstStyle/>
          <a:p>
            <a:r>
              <a:rPr lang="en-US" altLang="zh-CN" b="1" dirty="0" smtClean="0">
                <a:solidFill>
                  <a:srgbClr val="00B050"/>
                </a:solidFill>
              </a:rPr>
              <a:t>Intent </a:t>
            </a:r>
            <a:r>
              <a:rPr lang="en-US" altLang="zh-CN" b="1" dirty="0" err="1" smtClean="0">
                <a:solidFill>
                  <a:srgbClr val="00B050"/>
                </a:solidFill>
              </a:rPr>
              <a:t>intent</a:t>
            </a:r>
            <a:r>
              <a:rPr lang="en-US" altLang="zh-CN" b="1" dirty="0" smtClean="0">
                <a:solidFill>
                  <a:srgbClr val="00B050"/>
                </a:solidFill>
              </a:rPr>
              <a:t> = new Intent();</a:t>
            </a:r>
          </a:p>
          <a:p>
            <a:r>
              <a:rPr lang="zh-CN" altLang="en-US" b="1" dirty="0" smtClean="0">
                <a:solidFill>
                  <a:srgbClr val="00B050"/>
                </a:solidFill>
              </a:rPr>
              <a:t>        </a:t>
            </a:r>
            <a:r>
              <a:rPr lang="en-US" altLang="zh-CN" b="1" dirty="0" smtClean="0">
                <a:solidFill>
                  <a:srgbClr val="00B050"/>
                </a:solidFill>
              </a:rPr>
              <a:t>// </a:t>
            </a:r>
            <a:r>
              <a:rPr lang="zh-CN" altLang="en-US" b="1" dirty="0" smtClean="0">
                <a:solidFill>
                  <a:srgbClr val="00B050"/>
                </a:solidFill>
              </a:rPr>
              <a:t>设置</a:t>
            </a:r>
            <a:r>
              <a:rPr lang="en-US" altLang="zh-CN" b="1" dirty="0" smtClean="0">
                <a:solidFill>
                  <a:srgbClr val="00B050"/>
                </a:solidFill>
              </a:rPr>
              <a:t>Intent action</a:t>
            </a:r>
            <a:r>
              <a:rPr lang="zh-CN" altLang="en-US" b="1" dirty="0" smtClean="0">
                <a:solidFill>
                  <a:srgbClr val="00B050"/>
                </a:solidFill>
              </a:rPr>
              <a:t>属性</a:t>
            </a:r>
          </a:p>
          <a:p>
            <a:r>
              <a:rPr lang="en-US" altLang="zh-CN" b="1" dirty="0" smtClean="0">
                <a:solidFill>
                  <a:srgbClr val="00B050"/>
                </a:solidFill>
              </a:rPr>
              <a:t>        </a:t>
            </a:r>
            <a:r>
              <a:rPr lang="en-US" altLang="zh-CN" b="1" dirty="0" err="1" smtClean="0">
                <a:solidFill>
                  <a:srgbClr val="00B050"/>
                </a:solidFill>
              </a:rPr>
              <a:t>intent.setAction</a:t>
            </a:r>
            <a:r>
              <a:rPr lang="en-US" altLang="zh-CN" b="1" dirty="0" smtClean="0">
                <a:solidFill>
                  <a:srgbClr val="00B050"/>
                </a:solidFill>
              </a:rPr>
              <a:t>(</a:t>
            </a:r>
            <a:r>
              <a:rPr lang="en-US" altLang="zh-CN" b="1" i="1" dirty="0" smtClean="0">
                <a:solidFill>
                  <a:srgbClr val="00B050"/>
                </a:solidFill>
              </a:rPr>
              <a:t>MY_ACTION);</a:t>
            </a:r>
          </a:p>
          <a:p>
            <a:r>
              <a:rPr lang="zh-CN" altLang="en-US" b="1" dirty="0" smtClean="0">
                <a:solidFill>
                  <a:srgbClr val="00B050"/>
                </a:solidFill>
              </a:rPr>
              <a:t>        </a:t>
            </a:r>
            <a:r>
              <a:rPr lang="en-US" altLang="zh-CN" b="1" dirty="0" smtClean="0">
                <a:solidFill>
                  <a:srgbClr val="00B050"/>
                </a:solidFill>
              </a:rPr>
              <a:t>// </a:t>
            </a:r>
            <a:r>
              <a:rPr lang="zh-CN" altLang="en-US" b="1" dirty="0" smtClean="0">
                <a:solidFill>
                  <a:srgbClr val="00B050"/>
                </a:solidFill>
              </a:rPr>
              <a:t>为</a:t>
            </a:r>
            <a:r>
              <a:rPr lang="en-US" altLang="zh-CN" b="1" dirty="0" smtClean="0">
                <a:solidFill>
                  <a:srgbClr val="00B050"/>
                </a:solidFill>
              </a:rPr>
              <a:t>Intent</a:t>
            </a:r>
            <a:r>
              <a:rPr lang="zh-CN" altLang="en-US" b="1" dirty="0" smtClean="0">
                <a:solidFill>
                  <a:srgbClr val="00B050"/>
                </a:solidFill>
              </a:rPr>
              <a:t>添加附加信息</a:t>
            </a:r>
          </a:p>
          <a:p>
            <a:r>
              <a:rPr lang="en-US" altLang="zh-CN" b="1" dirty="0" smtClean="0">
                <a:solidFill>
                  <a:srgbClr val="00B050"/>
                </a:solidFill>
              </a:rPr>
              <a:t>        </a:t>
            </a:r>
            <a:r>
              <a:rPr lang="en-US" altLang="zh-CN" b="1" dirty="0" err="1" smtClean="0">
                <a:solidFill>
                  <a:srgbClr val="00B050"/>
                </a:solidFill>
              </a:rPr>
              <a:t>intent.putExtra</a:t>
            </a:r>
            <a:r>
              <a:rPr lang="en-US" altLang="zh-CN" b="1" dirty="0" smtClean="0">
                <a:solidFill>
                  <a:srgbClr val="00B050"/>
                </a:solidFill>
              </a:rPr>
              <a:t>("</a:t>
            </a:r>
            <a:r>
              <a:rPr lang="en-US" altLang="zh-CN" b="1" dirty="0" err="1" smtClean="0">
                <a:solidFill>
                  <a:srgbClr val="00B050"/>
                </a:solidFill>
              </a:rPr>
              <a:t>msg</a:t>
            </a:r>
            <a:r>
              <a:rPr lang="en-US" altLang="zh-CN" b="1" dirty="0" smtClean="0">
                <a:solidFill>
                  <a:srgbClr val="00B050"/>
                </a:solidFill>
              </a:rPr>
              <a:t>", "</a:t>
            </a:r>
            <a:r>
              <a:rPr lang="zh-CN" altLang="en-US" b="1" dirty="0" smtClean="0">
                <a:solidFill>
                  <a:srgbClr val="00B050"/>
                </a:solidFill>
              </a:rPr>
              <a:t>地瓜地瓜，我是土豆，收到请回复，收到请回复！</a:t>
            </a:r>
            <a:r>
              <a:rPr lang="en-US" altLang="zh-CN" b="1" dirty="0" smtClean="0">
                <a:solidFill>
                  <a:srgbClr val="00B050"/>
                </a:solidFill>
              </a:rPr>
              <a:t>");</a:t>
            </a:r>
          </a:p>
          <a:p>
            <a:r>
              <a:rPr lang="zh-CN" altLang="en-US" b="1" dirty="0" smtClean="0">
                <a:solidFill>
                  <a:srgbClr val="00B050"/>
                </a:solidFill>
              </a:rPr>
              <a:t>        </a:t>
            </a:r>
            <a:r>
              <a:rPr lang="en-US" altLang="zh-CN" b="1" dirty="0" smtClean="0">
                <a:solidFill>
                  <a:srgbClr val="00B050"/>
                </a:solidFill>
              </a:rPr>
              <a:t>// </a:t>
            </a:r>
            <a:r>
              <a:rPr lang="zh-CN" altLang="en-US" b="1" dirty="0" smtClean="0">
                <a:solidFill>
                  <a:srgbClr val="00B050"/>
                </a:solidFill>
              </a:rPr>
              <a:t>发出广播</a:t>
            </a:r>
          </a:p>
          <a:p>
            <a:r>
              <a:rPr lang="en-US" altLang="zh-CN" b="1" dirty="0" smtClean="0">
                <a:solidFill>
                  <a:srgbClr val="00B050"/>
                </a:solidFill>
              </a:rPr>
              <a:t>        </a:t>
            </a:r>
            <a:r>
              <a:rPr lang="en-US" altLang="zh-CN" b="1" dirty="0" err="1" smtClean="0">
                <a:solidFill>
                  <a:srgbClr val="00B050"/>
                </a:solidFill>
              </a:rPr>
              <a:t>sendBroadcast</a:t>
            </a:r>
            <a:r>
              <a:rPr lang="en-US" altLang="zh-CN" b="1" dirty="0" smtClean="0">
                <a:solidFill>
                  <a:srgbClr val="00B050"/>
                </a:solidFill>
              </a:rPr>
              <a:t>(intent);</a:t>
            </a:r>
            <a:endParaRPr lang="zh-CN" altLang="en-US" b="1" dirty="0">
              <a:solidFill>
                <a:srgbClr val="00B050"/>
              </a:solidFill>
            </a:endParaRPr>
          </a:p>
        </p:txBody>
      </p:sp>
      <p:sp>
        <p:nvSpPr>
          <p:cNvPr id="5" name="TextBox 4"/>
          <p:cNvSpPr txBox="1"/>
          <p:nvPr/>
        </p:nvSpPr>
        <p:spPr>
          <a:xfrm>
            <a:off x="323528" y="3356992"/>
            <a:ext cx="8568952" cy="3293209"/>
          </a:xfrm>
          <a:prstGeom prst="rect">
            <a:avLst/>
          </a:prstGeom>
          <a:gradFill>
            <a:gsLst>
              <a:gs pos="0">
                <a:srgbClr val="FFEFD1"/>
              </a:gs>
              <a:gs pos="64999">
                <a:srgbClr val="F0EBD5"/>
              </a:gs>
              <a:gs pos="100000">
                <a:srgbClr val="D1C39F"/>
              </a:gs>
            </a:gsLst>
            <a:lin ang="5400000" scaled="0"/>
          </a:gradFill>
        </p:spPr>
        <p:txBody>
          <a:bodyPr wrap="square" rtlCol="0">
            <a:spAutoFit/>
          </a:bodyPr>
          <a:lstStyle/>
          <a:p>
            <a:r>
              <a:rPr lang="en-US" altLang="zh-CN" sz="1600" b="1" dirty="0" smtClean="0">
                <a:solidFill>
                  <a:srgbClr val="00B050"/>
                </a:solidFill>
              </a:rPr>
              <a:t> &lt;receiver </a:t>
            </a:r>
            <a:r>
              <a:rPr lang="en-US" altLang="zh-CN" sz="1600" b="1" dirty="0" err="1" smtClean="0">
                <a:solidFill>
                  <a:srgbClr val="00B050"/>
                </a:solidFill>
              </a:rPr>
              <a:t>android:name</a:t>
            </a:r>
            <a:r>
              <a:rPr lang="en-US" altLang="zh-CN" sz="1600" b="1" dirty="0" smtClean="0">
                <a:solidFill>
                  <a:srgbClr val="00B050"/>
                </a:solidFill>
              </a:rPr>
              <a:t>=</a:t>
            </a:r>
            <a:r>
              <a:rPr lang="en-US" altLang="zh-CN" sz="1600" b="1" i="1" dirty="0" smtClean="0">
                <a:solidFill>
                  <a:srgbClr val="00B050"/>
                </a:solidFill>
              </a:rPr>
              <a:t>"</a:t>
            </a:r>
            <a:r>
              <a:rPr lang="en-US" altLang="zh-CN" sz="1600" b="1" i="1" dirty="0" err="1" smtClean="0">
                <a:solidFill>
                  <a:srgbClr val="00B050"/>
                </a:solidFill>
              </a:rPr>
              <a:t>MyReceiver</a:t>
            </a:r>
            <a:r>
              <a:rPr lang="en-US" altLang="zh-CN" sz="1600" b="1" i="1" dirty="0" smtClean="0">
                <a:solidFill>
                  <a:srgbClr val="00B050"/>
                </a:solidFill>
              </a:rPr>
              <a:t>"&gt;</a:t>
            </a:r>
          </a:p>
          <a:p>
            <a:r>
              <a:rPr lang="en-US" altLang="zh-CN" sz="1600" b="1" dirty="0" smtClean="0">
                <a:solidFill>
                  <a:srgbClr val="00B050"/>
                </a:solidFill>
              </a:rPr>
              <a:t>        &lt;intent-filter&gt;</a:t>
            </a:r>
          </a:p>
          <a:p>
            <a:r>
              <a:rPr lang="en-US" altLang="zh-CN" sz="1600" b="1" dirty="0" smtClean="0">
                <a:solidFill>
                  <a:srgbClr val="00B050"/>
                </a:solidFill>
              </a:rPr>
              <a:t>        &lt;action  </a:t>
            </a:r>
            <a:r>
              <a:rPr lang="en-US" altLang="zh-CN" sz="1600" b="1" dirty="0" err="1" smtClean="0">
                <a:solidFill>
                  <a:srgbClr val="00B050"/>
                </a:solidFill>
              </a:rPr>
              <a:t>android:name</a:t>
            </a:r>
            <a:r>
              <a:rPr lang="en-US" altLang="zh-CN" sz="1600" b="1" dirty="0" smtClean="0">
                <a:solidFill>
                  <a:srgbClr val="00B050"/>
                </a:solidFill>
              </a:rPr>
              <a:t>=</a:t>
            </a:r>
            <a:r>
              <a:rPr lang="en-US" altLang="zh-CN" sz="1600" b="1" i="1" dirty="0" smtClean="0">
                <a:solidFill>
                  <a:srgbClr val="00B050"/>
                </a:solidFill>
              </a:rPr>
              <a:t>"cn.edu.shu.cs.android.experiment03.broadcastreceiver_myreceiver.action.MY_ACTION"/&gt;</a:t>
            </a:r>
          </a:p>
          <a:p>
            <a:r>
              <a:rPr lang="en-US" altLang="zh-CN" sz="1600" b="1" dirty="0" smtClean="0">
                <a:solidFill>
                  <a:srgbClr val="00B050"/>
                </a:solidFill>
              </a:rPr>
              <a:t>        &lt;/intent-filter&gt;</a:t>
            </a:r>
          </a:p>
          <a:p>
            <a:r>
              <a:rPr lang="en-US" altLang="zh-CN" sz="1600" b="1" dirty="0" smtClean="0">
                <a:solidFill>
                  <a:srgbClr val="00B050"/>
                </a:solidFill>
              </a:rPr>
              <a:t>        &lt;/receiver&gt;</a:t>
            </a:r>
            <a:r>
              <a:rPr lang="zh-CN" altLang="en-US" sz="1600" b="1" dirty="0" smtClean="0">
                <a:solidFill>
                  <a:srgbClr val="00B050"/>
                </a:solidFill>
              </a:rPr>
              <a:t>        </a:t>
            </a:r>
          </a:p>
          <a:p>
            <a:r>
              <a:rPr lang="en-US" altLang="zh-CN" sz="1600" b="1" dirty="0" smtClean="0">
                <a:solidFill>
                  <a:srgbClr val="00B050"/>
                </a:solidFill>
              </a:rPr>
              <a:t>        &lt;receiver </a:t>
            </a:r>
            <a:r>
              <a:rPr lang="en-US" altLang="zh-CN" sz="1600" b="1" dirty="0" err="1" smtClean="0">
                <a:solidFill>
                  <a:srgbClr val="00B050"/>
                </a:solidFill>
              </a:rPr>
              <a:t>android:name</a:t>
            </a:r>
            <a:r>
              <a:rPr lang="en-US" altLang="zh-CN" sz="1600" b="1" dirty="0" smtClean="0">
                <a:solidFill>
                  <a:srgbClr val="00B050"/>
                </a:solidFill>
              </a:rPr>
              <a:t>=</a:t>
            </a:r>
            <a:r>
              <a:rPr lang="en-US" altLang="zh-CN" sz="1600" b="1" i="1" dirty="0" smtClean="0">
                <a:solidFill>
                  <a:srgbClr val="00B050"/>
                </a:solidFill>
              </a:rPr>
              <a:t>"cn.edu.shu.cs.android.experiment03.broadcastreceiver_myreceiver.MyReceiver2"&gt;</a:t>
            </a:r>
          </a:p>
          <a:p>
            <a:r>
              <a:rPr lang="en-US" altLang="zh-CN" sz="1600" b="1" dirty="0" smtClean="0">
                <a:solidFill>
                  <a:srgbClr val="00B050"/>
                </a:solidFill>
              </a:rPr>
              <a:t>        &lt;intent-filter&gt;</a:t>
            </a:r>
          </a:p>
          <a:p>
            <a:r>
              <a:rPr lang="en-US" altLang="zh-CN" sz="1600" b="1" dirty="0" smtClean="0">
                <a:solidFill>
                  <a:srgbClr val="00B050"/>
                </a:solidFill>
              </a:rPr>
              <a:t>        &lt;action  </a:t>
            </a:r>
            <a:r>
              <a:rPr lang="en-US" altLang="zh-CN" sz="1600" b="1" dirty="0" err="1" smtClean="0">
                <a:solidFill>
                  <a:srgbClr val="00B050"/>
                </a:solidFill>
              </a:rPr>
              <a:t>android:name</a:t>
            </a:r>
            <a:r>
              <a:rPr lang="en-US" altLang="zh-CN" sz="1600" b="1" dirty="0" smtClean="0">
                <a:solidFill>
                  <a:srgbClr val="00B050"/>
                </a:solidFill>
              </a:rPr>
              <a:t>=</a:t>
            </a:r>
            <a:r>
              <a:rPr lang="en-US" altLang="zh-CN" sz="1600" b="1" i="1" dirty="0" smtClean="0">
                <a:solidFill>
                  <a:srgbClr val="00B050"/>
                </a:solidFill>
              </a:rPr>
              <a:t>"</a:t>
            </a:r>
            <a:r>
              <a:rPr lang="en-US" altLang="zh-CN" sz="1600" b="1" i="1" dirty="0" err="1" smtClean="0">
                <a:solidFill>
                  <a:srgbClr val="00B050"/>
                </a:solidFill>
              </a:rPr>
              <a:t>android.intent.action.BOOT_COMPLETED</a:t>
            </a:r>
            <a:r>
              <a:rPr lang="en-US" altLang="zh-CN" sz="1600" b="1" i="1" dirty="0" smtClean="0">
                <a:solidFill>
                  <a:srgbClr val="00B050"/>
                </a:solidFill>
              </a:rPr>
              <a:t>"/&gt;</a:t>
            </a:r>
          </a:p>
          <a:p>
            <a:r>
              <a:rPr lang="en-US" altLang="zh-CN" sz="1600" b="1" dirty="0" smtClean="0">
                <a:solidFill>
                  <a:srgbClr val="00B050"/>
                </a:solidFill>
              </a:rPr>
              <a:t>        &lt;/intent-filter&gt;</a:t>
            </a:r>
          </a:p>
          <a:p>
            <a:r>
              <a:rPr lang="en-US" altLang="zh-CN" sz="1600" b="1" dirty="0" smtClean="0">
                <a:solidFill>
                  <a:srgbClr val="00B050"/>
                </a:solidFill>
              </a:rPr>
              <a:t>        &lt;/receiver&gt;</a:t>
            </a:r>
            <a:endParaRPr lang="zh-CN" altLang="en-US" sz="1600" b="1" dirty="0">
              <a:solidFill>
                <a:srgbClr val="00B0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sz="quarter" idx="1"/>
          </p:nvPr>
        </p:nvSpPr>
        <p:spPr>
          <a:xfrm>
            <a:off x="457200" y="1600200"/>
            <a:ext cx="8686800" cy="4525963"/>
          </a:xfrm>
        </p:spPr>
        <p:txBody>
          <a:bodyPr>
            <a:normAutofit/>
          </a:bodyPr>
          <a:lstStyle/>
          <a:p>
            <a:r>
              <a:rPr lang="zh-CN" altLang="en-US" dirty="0" smtClean="0"/>
              <a:t>两种广播</a:t>
            </a:r>
            <a:endParaRPr lang="en-US" altLang="zh-CN" dirty="0" smtClean="0"/>
          </a:p>
          <a:p>
            <a:pPr lvl="1"/>
            <a:r>
              <a:rPr lang="en-US" altLang="zh-CN" b="1" dirty="0" smtClean="0"/>
              <a:t>Normal broadcasts  </a:t>
            </a:r>
            <a:r>
              <a:rPr lang="en-US" altLang="zh-CN" dirty="0" err="1" smtClean="0">
                <a:hlinkClick r:id="rId2"/>
              </a:rPr>
              <a:t>Context.sendBroadcast</a:t>
            </a:r>
            <a:endParaRPr lang="en-US" altLang="zh-CN" b="1" dirty="0" smtClean="0"/>
          </a:p>
          <a:p>
            <a:pPr lvl="1"/>
            <a:r>
              <a:rPr lang="en-US" altLang="zh-CN" b="1" dirty="0" smtClean="0"/>
              <a:t>Ordered broadcasts </a:t>
            </a:r>
            <a:r>
              <a:rPr lang="en-US" altLang="zh-CN" dirty="0" err="1" smtClean="0">
                <a:hlinkClick r:id="rId2"/>
              </a:rPr>
              <a:t>Context.sendOrderedBroadcast</a:t>
            </a:r>
            <a:endParaRPr lang="en-US" altLang="zh-CN" b="1" dirty="0" smtClean="0"/>
          </a:p>
          <a:p>
            <a:endParaRPr lang="en-US" altLang="zh-CN" dirty="0" smtClean="0"/>
          </a:p>
          <a:p>
            <a:r>
              <a:rPr lang="zh-CN" altLang="en-US" dirty="0" smtClean="0"/>
              <a:t>不要在</a:t>
            </a:r>
            <a:r>
              <a:rPr lang="en-US" altLang="zh-CN" dirty="0" err="1" smtClean="0"/>
              <a:t>onReceiver</a:t>
            </a:r>
            <a:r>
              <a:rPr lang="zh-CN" altLang="en-US" dirty="0" smtClean="0"/>
              <a:t>中做任何异步操作，比如打开一个对话框，或者绑定一个服务。而应该使用</a:t>
            </a:r>
            <a:r>
              <a:rPr lang="en-US" altLang="zh-CN" dirty="0" smtClean="0">
                <a:hlinkClick r:id="rId3"/>
              </a:rPr>
              <a:t>NotificationManager</a:t>
            </a:r>
            <a:r>
              <a:rPr lang="en-US" altLang="zh-CN" dirty="0" smtClean="0"/>
              <a:t> </a:t>
            </a:r>
            <a:r>
              <a:rPr lang="zh-CN" altLang="en-US" dirty="0" smtClean="0"/>
              <a:t>通知栏和</a:t>
            </a:r>
            <a:r>
              <a:rPr lang="en-US" altLang="zh-CN" dirty="0" err="1" smtClean="0">
                <a:hlinkClick r:id="rId2"/>
              </a:rPr>
              <a:t>Context.startService</a:t>
            </a:r>
            <a:r>
              <a:rPr lang="en-US" altLang="zh-CN" dirty="0" smtClean="0">
                <a:hlinkClick r:id="rId2"/>
              </a:rPr>
              <a:t>()</a:t>
            </a:r>
            <a:r>
              <a:rPr lang="en-US" altLang="zh-CN" dirty="0" smtClean="0"/>
              <a:t> </a:t>
            </a:r>
          </a:p>
          <a:p>
            <a:r>
              <a:rPr lang="zh-CN" altLang="en-US" dirty="0" smtClean="0"/>
              <a:t>不要做超过</a:t>
            </a:r>
            <a:r>
              <a:rPr lang="en-US" altLang="zh-CN" dirty="0" smtClean="0"/>
              <a:t>5s</a:t>
            </a:r>
            <a:r>
              <a:rPr lang="zh-CN" altLang="en-US" dirty="0" smtClean="0"/>
              <a:t>的操作（系统会弹出取消对话框），如果有长时间运行的操作应该开启一个服务来执行。</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Receiver</a:t>
            </a:r>
            <a:r>
              <a:rPr lang="zh-CN" altLang="en-US" dirty="0" smtClean="0"/>
              <a:t>中启动</a:t>
            </a:r>
            <a:r>
              <a:rPr lang="en-US" altLang="zh-CN" dirty="0" smtClean="0"/>
              <a:t>activity</a:t>
            </a:r>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smtClean="0"/>
              <a:t>@Override</a:t>
            </a:r>
          </a:p>
          <a:p>
            <a:r>
              <a:rPr lang="en-US" altLang="zh-CN" b="1" dirty="0" smtClean="0"/>
              <a:t>public void </a:t>
            </a:r>
            <a:r>
              <a:rPr lang="en-US" altLang="zh-CN" b="1" dirty="0" err="1" smtClean="0"/>
              <a:t>onReceive</a:t>
            </a:r>
            <a:r>
              <a:rPr lang="en-US" altLang="zh-CN" b="1" dirty="0" smtClean="0"/>
              <a:t>(Context </a:t>
            </a:r>
            <a:r>
              <a:rPr lang="en-US" altLang="zh-CN" b="1" dirty="0" err="1" smtClean="0"/>
              <a:t>context</a:t>
            </a:r>
            <a:r>
              <a:rPr lang="en-US" altLang="zh-CN" b="1" dirty="0" smtClean="0"/>
              <a:t>, Intent </a:t>
            </a:r>
            <a:r>
              <a:rPr lang="en-US" altLang="zh-CN" b="1" dirty="0" err="1" smtClean="0"/>
              <a:t>intent</a:t>
            </a:r>
            <a:r>
              <a:rPr lang="en-US" altLang="zh-CN" b="1" dirty="0" smtClean="0"/>
              <a:t>) {</a:t>
            </a:r>
          </a:p>
          <a:p>
            <a:endParaRPr lang="zh-CN" altLang="en-US" dirty="0" smtClean="0"/>
          </a:p>
          <a:p>
            <a:endParaRPr lang="zh-CN" altLang="en-US" dirty="0" smtClean="0"/>
          </a:p>
          <a:p>
            <a:r>
              <a:rPr lang="en-US" altLang="zh-CN" dirty="0" smtClean="0"/>
              <a:t>// </a:t>
            </a:r>
            <a:r>
              <a:rPr lang="zh-CN" altLang="en-US" dirty="0" smtClean="0"/>
              <a:t>实例化</a:t>
            </a:r>
            <a:r>
              <a:rPr lang="en-US" altLang="zh-CN" dirty="0" smtClean="0"/>
              <a:t>Intent</a:t>
            </a:r>
          </a:p>
          <a:p>
            <a:r>
              <a:rPr lang="en-US" altLang="zh-CN" dirty="0" smtClean="0"/>
              <a:t>Intent </a:t>
            </a:r>
            <a:r>
              <a:rPr lang="en-US" altLang="zh-CN" dirty="0" err="1" smtClean="0"/>
              <a:t>i</a:t>
            </a:r>
            <a:r>
              <a:rPr lang="en-US" altLang="zh-CN" dirty="0" smtClean="0"/>
              <a:t> = </a:t>
            </a:r>
            <a:r>
              <a:rPr lang="en-US" altLang="zh-CN" b="1" dirty="0" smtClean="0"/>
              <a:t>new Intent();</a:t>
            </a:r>
          </a:p>
          <a:p>
            <a:r>
              <a:rPr lang="en-US" altLang="zh-CN" dirty="0" smtClean="0"/>
              <a:t>// </a:t>
            </a:r>
            <a:r>
              <a:rPr lang="zh-CN" altLang="en-US" dirty="0" smtClean="0"/>
              <a:t>在新的任务中启动</a:t>
            </a:r>
            <a:r>
              <a:rPr lang="en-US" altLang="zh-CN" dirty="0" smtClean="0"/>
              <a:t>Activity</a:t>
            </a:r>
          </a:p>
          <a:p>
            <a:r>
              <a:rPr lang="en-US" altLang="zh-CN" dirty="0" err="1" smtClean="0"/>
              <a:t>i.setFlags</a:t>
            </a:r>
            <a:r>
              <a:rPr lang="en-US" altLang="zh-CN" dirty="0" smtClean="0"/>
              <a:t>(</a:t>
            </a:r>
            <a:r>
              <a:rPr lang="en-US" altLang="zh-CN" dirty="0" err="1" smtClean="0"/>
              <a:t>Intent.</a:t>
            </a:r>
            <a:r>
              <a:rPr lang="en-US" altLang="zh-CN" i="1" dirty="0" err="1" smtClean="0"/>
              <a:t>FLAG_ACTIVITY_NEW_TASK</a:t>
            </a:r>
            <a:r>
              <a:rPr lang="en-US" altLang="zh-CN" i="1" dirty="0" smtClean="0"/>
              <a:t>);</a:t>
            </a:r>
          </a:p>
          <a:p>
            <a:r>
              <a:rPr lang="en-US" altLang="zh-CN" dirty="0" smtClean="0"/>
              <a:t>// </a:t>
            </a:r>
            <a:r>
              <a:rPr lang="zh-CN" altLang="en-US" dirty="0" smtClean="0"/>
              <a:t>设置</a:t>
            </a:r>
            <a:r>
              <a:rPr lang="en-US" altLang="zh-CN" dirty="0" smtClean="0"/>
              <a:t>Intent</a:t>
            </a:r>
            <a:r>
              <a:rPr lang="zh-CN" altLang="en-US" dirty="0" smtClean="0"/>
              <a:t>启动的组件名称</a:t>
            </a:r>
          </a:p>
          <a:p>
            <a:r>
              <a:rPr lang="en-US" altLang="zh-CN" dirty="0" err="1" smtClean="0"/>
              <a:t>i.setClass</a:t>
            </a:r>
            <a:r>
              <a:rPr lang="en-US" altLang="zh-CN" dirty="0" smtClean="0"/>
              <a:t>(context, </a:t>
            </a:r>
            <a:r>
              <a:rPr lang="en-US" altLang="zh-CN" dirty="0" err="1" smtClean="0"/>
              <a:t>DisplayActivity.</a:t>
            </a:r>
            <a:r>
              <a:rPr lang="en-US" altLang="zh-CN" b="1" dirty="0" err="1" smtClean="0"/>
              <a:t>class</a:t>
            </a:r>
            <a:r>
              <a:rPr lang="en-US" altLang="zh-CN" b="1" dirty="0" smtClean="0"/>
              <a:t>);</a:t>
            </a:r>
          </a:p>
          <a:p>
            <a:r>
              <a:rPr lang="en-US" altLang="zh-CN" dirty="0" smtClean="0"/>
              <a:t>// </a:t>
            </a:r>
            <a:r>
              <a:rPr lang="zh-CN" altLang="en-US" dirty="0" smtClean="0"/>
              <a:t>启动</a:t>
            </a:r>
            <a:r>
              <a:rPr lang="en-US" altLang="zh-CN" dirty="0" smtClean="0"/>
              <a:t>Activity</a:t>
            </a:r>
            <a:r>
              <a:rPr lang="zh-CN" altLang="en-US" dirty="0" smtClean="0"/>
              <a:t>显示通知</a:t>
            </a:r>
          </a:p>
          <a:p>
            <a:r>
              <a:rPr lang="en-US" altLang="zh-CN" dirty="0" err="1" smtClean="0"/>
              <a:t>context.startActivity</a:t>
            </a:r>
            <a:r>
              <a:rPr lang="en-US" altLang="zh-CN" dirty="0" smtClean="0"/>
              <a:t>(</a:t>
            </a:r>
            <a:r>
              <a:rPr lang="en-US" altLang="zh-CN" dirty="0" err="1" smtClean="0"/>
              <a:t>i</a:t>
            </a:r>
            <a:r>
              <a:rPr lang="en-US" altLang="zh-CN" dirty="0" smtClean="0"/>
              <a:t>);</a:t>
            </a:r>
          </a:p>
          <a:p>
            <a:endParaRPr lang="zh-CN" altLang="en-US" dirty="0" smtClean="0"/>
          </a:p>
          <a:p>
            <a:endParaRPr lang="zh-CN" altLang="en-US" dirty="0" smtClean="0"/>
          </a:p>
          <a:p>
            <a:r>
              <a:rPr lang="en-US" altLang="zh-CN" dirty="0" smtClean="0"/>
              <a:t>}</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r>
              <a:rPr lang="zh-CN" altLang="en-US" dirty="0" smtClean="0"/>
              <a:t>的设计</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1026" name="Picture 2" descr="http://developer.android.com/images/ui/notifications/iconic_notification.png"/>
          <p:cNvPicPr>
            <a:picLocks noChangeAspect="1" noChangeArrowheads="1"/>
          </p:cNvPicPr>
          <p:nvPr/>
        </p:nvPicPr>
        <p:blipFill>
          <a:blip r:embed="rId2" cstate="print"/>
          <a:srcRect/>
          <a:stretch>
            <a:fillRect/>
          </a:stretch>
        </p:blipFill>
        <p:spPr bwMode="auto">
          <a:xfrm>
            <a:off x="395536" y="1412776"/>
            <a:ext cx="4200463" cy="1800200"/>
          </a:xfrm>
          <a:prstGeom prst="rect">
            <a:avLst/>
          </a:prstGeom>
          <a:noFill/>
        </p:spPr>
      </p:pic>
      <p:pic>
        <p:nvPicPr>
          <p:cNvPr id="1028" name="Picture 4" descr="http://developer.android.com/images/ui/notifications/normal_notification.png"/>
          <p:cNvPicPr>
            <a:picLocks noChangeAspect="1" noChangeArrowheads="1"/>
          </p:cNvPicPr>
          <p:nvPr/>
        </p:nvPicPr>
        <p:blipFill>
          <a:blip r:embed="rId3" cstate="print"/>
          <a:srcRect/>
          <a:stretch>
            <a:fillRect/>
          </a:stretch>
        </p:blipFill>
        <p:spPr bwMode="auto">
          <a:xfrm>
            <a:off x="4716016" y="1268760"/>
            <a:ext cx="3853534" cy="4032448"/>
          </a:xfrm>
          <a:prstGeom prst="rect">
            <a:avLst/>
          </a:prstGeom>
          <a:noFill/>
        </p:spPr>
      </p:pic>
      <p:sp>
        <p:nvSpPr>
          <p:cNvPr id="6" name="矩形 5"/>
          <p:cNvSpPr/>
          <p:nvPr/>
        </p:nvSpPr>
        <p:spPr>
          <a:xfrm>
            <a:off x="755576" y="3284984"/>
            <a:ext cx="3164328" cy="369332"/>
          </a:xfrm>
          <a:prstGeom prst="rect">
            <a:avLst/>
          </a:prstGeom>
        </p:spPr>
        <p:txBody>
          <a:bodyPr wrap="none">
            <a:spAutoFit/>
          </a:bodyPr>
          <a:lstStyle/>
          <a:p>
            <a:r>
              <a:rPr lang="en-US" dirty="0" smtClean="0"/>
              <a:t>Notifications in the notification area</a:t>
            </a:r>
            <a:endParaRPr lang="zh-CN" altLang="en-US" dirty="0"/>
          </a:p>
        </p:txBody>
      </p:sp>
      <p:sp>
        <p:nvSpPr>
          <p:cNvPr id="7" name="矩形 6"/>
          <p:cNvSpPr/>
          <p:nvPr/>
        </p:nvSpPr>
        <p:spPr>
          <a:xfrm>
            <a:off x="4860032" y="5301208"/>
            <a:ext cx="3405163" cy="369332"/>
          </a:xfrm>
          <a:prstGeom prst="rect">
            <a:avLst/>
          </a:prstGeom>
        </p:spPr>
        <p:txBody>
          <a:bodyPr wrap="none">
            <a:spAutoFit/>
          </a:bodyPr>
          <a:lstStyle/>
          <a:p>
            <a:r>
              <a:rPr lang="en-US" dirty="0" smtClean="0"/>
              <a:t>Notifications in the notification drawer</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two visual styles</a:t>
            </a:r>
            <a:endParaRPr lang="zh-CN" altLang="en-US" dirty="0"/>
          </a:p>
        </p:txBody>
      </p:sp>
      <p:sp>
        <p:nvSpPr>
          <p:cNvPr id="3" name="内容占位符 2"/>
          <p:cNvSpPr>
            <a:spLocks noGrp="1"/>
          </p:cNvSpPr>
          <p:nvPr>
            <p:ph sz="quarter" idx="1"/>
          </p:nvPr>
        </p:nvSpPr>
        <p:spPr/>
        <p:txBody>
          <a:bodyPr/>
          <a:lstStyle/>
          <a:p>
            <a:r>
              <a:rPr lang="en-US" dirty="0" smtClean="0"/>
              <a:t>Normal view </a:t>
            </a:r>
          </a:p>
          <a:p>
            <a:pPr lvl="1"/>
            <a:r>
              <a:rPr lang="en-US" dirty="0" smtClean="0"/>
              <a:t>The standard view of the notifications in the notification drawer. </a:t>
            </a:r>
          </a:p>
          <a:p>
            <a:r>
              <a:rPr lang="en-US" dirty="0" smtClean="0"/>
              <a:t>Big view </a:t>
            </a:r>
          </a:p>
          <a:p>
            <a:pPr lvl="1"/>
            <a:r>
              <a:rPr lang="en-US" dirty="0" smtClean="0"/>
              <a:t>A large view that's visible when the notification is expanded. Big view is part of the expanded notification feature available as of Android 4.1</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Normal view </a:t>
            </a:r>
            <a:br>
              <a:rPr lang="en-US" dirty="0" smtClean="0"/>
            </a:br>
            <a:endParaRPr lang="zh-CN" altLang="en-US" dirty="0"/>
          </a:p>
        </p:txBody>
      </p:sp>
      <p:sp>
        <p:nvSpPr>
          <p:cNvPr id="3" name="内容占位符 2"/>
          <p:cNvSpPr>
            <a:spLocks noGrp="1"/>
          </p:cNvSpPr>
          <p:nvPr>
            <p:ph sz="quarter" idx="1"/>
          </p:nvPr>
        </p:nvSpPr>
        <p:spPr>
          <a:xfrm>
            <a:off x="539552" y="1484784"/>
            <a:ext cx="7772400" cy="5085184"/>
          </a:xfrm>
        </p:spPr>
        <p:txBody>
          <a:bodyPr/>
          <a:lstStyle/>
          <a:p>
            <a:pPr marL="514350" indent="-514350">
              <a:buNone/>
            </a:pPr>
            <a:r>
              <a:rPr lang="en-US" dirty="0" smtClean="0"/>
              <a:t>The callouts in the illustration refer to the following: </a:t>
            </a:r>
          </a:p>
          <a:p>
            <a:pPr marL="514350" indent="-514350">
              <a:buFont typeface="+mj-lt"/>
              <a:buAutoNum type="arabicPeriod"/>
            </a:pPr>
            <a:r>
              <a:rPr lang="en-US" dirty="0" smtClean="0"/>
              <a:t>Content title</a:t>
            </a:r>
          </a:p>
          <a:p>
            <a:pPr marL="514350" indent="-514350">
              <a:buFont typeface="+mj-lt"/>
              <a:buAutoNum type="arabicPeriod"/>
            </a:pPr>
            <a:r>
              <a:rPr lang="en-US" dirty="0" smtClean="0"/>
              <a:t>Large icon</a:t>
            </a:r>
          </a:p>
          <a:p>
            <a:pPr marL="514350" indent="-514350">
              <a:buFont typeface="+mj-lt"/>
              <a:buAutoNum type="arabicPeriod"/>
            </a:pPr>
            <a:r>
              <a:rPr lang="en-US" dirty="0" smtClean="0"/>
              <a:t>Content text</a:t>
            </a:r>
          </a:p>
          <a:p>
            <a:pPr marL="514350" indent="-514350">
              <a:buFont typeface="+mj-lt"/>
              <a:buAutoNum type="arabicPeriod"/>
            </a:pPr>
            <a:r>
              <a:rPr lang="en-US" dirty="0" smtClean="0"/>
              <a:t>Content info</a:t>
            </a:r>
          </a:p>
          <a:p>
            <a:pPr marL="514350" indent="-514350">
              <a:buFont typeface="+mj-lt"/>
              <a:buAutoNum type="arabicPeriod"/>
            </a:pPr>
            <a:r>
              <a:rPr lang="en-US" dirty="0" smtClean="0"/>
              <a:t>Small icon</a:t>
            </a:r>
          </a:p>
          <a:p>
            <a:pPr marL="514350" indent="-514350">
              <a:buFont typeface="+mj-lt"/>
              <a:buAutoNum type="arabicPeriod"/>
            </a:pPr>
            <a:r>
              <a:rPr lang="en-US" dirty="0" smtClean="0"/>
              <a:t>Time that the notification was issued. You can set an explicit value with </a:t>
            </a:r>
            <a:r>
              <a:rPr lang="en-US" dirty="0" err="1" smtClean="0">
                <a:hlinkClick r:id="rId2"/>
              </a:rPr>
              <a:t>setWhen</a:t>
            </a:r>
            <a:r>
              <a:rPr lang="en-US" dirty="0" smtClean="0">
                <a:hlinkClick r:id="rId2"/>
              </a:rPr>
              <a:t>()</a:t>
            </a:r>
            <a:r>
              <a:rPr lang="en-US" dirty="0" smtClean="0"/>
              <a:t>; if you don't it defaults to the time that the system received the notification</a:t>
            </a:r>
          </a:p>
          <a:p>
            <a:endParaRPr lang="zh-CN" altLang="en-US" dirty="0"/>
          </a:p>
        </p:txBody>
      </p:sp>
      <p:pic>
        <p:nvPicPr>
          <p:cNvPr id="55298" name="Picture 2" descr="http://developer.android.com/images/ui/notifications/normal_notification_callouts.png"/>
          <p:cNvPicPr>
            <a:picLocks noChangeAspect="1" noChangeArrowheads="1"/>
          </p:cNvPicPr>
          <p:nvPr/>
        </p:nvPicPr>
        <p:blipFill>
          <a:blip r:embed="rId3" cstate="print"/>
          <a:srcRect/>
          <a:stretch>
            <a:fillRect/>
          </a:stretch>
        </p:blipFill>
        <p:spPr bwMode="auto">
          <a:xfrm>
            <a:off x="2698112" y="1772816"/>
            <a:ext cx="6445888" cy="230425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Big view</a:t>
            </a:r>
            <a:endParaRPr lang="zh-CN" altLang="en-US" dirty="0"/>
          </a:p>
        </p:txBody>
      </p:sp>
      <p:sp>
        <p:nvSpPr>
          <p:cNvPr id="3" name="内容占位符 2"/>
          <p:cNvSpPr>
            <a:spLocks noGrp="1"/>
          </p:cNvSpPr>
          <p:nvPr>
            <p:ph sz="quarter" idx="1"/>
          </p:nvPr>
        </p:nvSpPr>
        <p:spPr>
          <a:xfrm>
            <a:off x="395536" y="2780928"/>
            <a:ext cx="8568952" cy="3888432"/>
          </a:xfrm>
        </p:spPr>
        <p:txBody>
          <a:bodyPr>
            <a:normAutofit fontScale="70000" lnSpcReduction="20000"/>
          </a:bodyPr>
          <a:lstStyle/>
          <a:p>
            <a:r>
              <a:rPr lang="en-US" dirty="0" smtClean="0"/>
              <a:t>Notice that the big view shares most of its visual elements with the normal view. The only difference is callout number 7, the details area. Each big view style sets this area in a different way. The available styles are: </a:t>
            </a:r>
          </a:p>
          <a:p>
            <a:pPr lvl="1"/>
            <a:r>
              <a:rPr lang="en-US" dirty="0" smtClean="0"/>
              <a:t>Big picture style </a:t>
            </a:r>
          </a:p>
          <a:p>
            <a:pPr lvl="2"/>
            <a:r>
              <a:rPr lang="en-US" dirty="0" smtClean="0"/>
              <a:t>The details area contains a bitmap up to 256 </a:t>
            </a:r>
            <a:r>
              <a:rPr lang="en-US" dirty="0" err="1" smtClean="0"/>
              <a:t>dp</a:t>
            </a:r>
            <a:r>
              <a:rPr lang="en-US" dirty="0" smtClean="0"/>
              <a:t> tall in its detail section.</a:t>
            </a:r>
          </a:p>
          <a:p>
            <a:pPr lvl="1"/>
            <a:r>
              <a:rPr lang="en-US" dirty="0" smtClean="0"/>
              <a:t> Big text style </a:t>
            </a:r>
          </a:p>
          <a:p>
            <a:pPr lvl="2"/>
            <a:r>
              <a:rPr lang="en-US" dirty="0" smtClean="0"/>
              <a:t>Displays a large text block in the details section. </a:t>
            </a:r>
          </a:p>
          <a:p>
            <a:pPr lvl="1"/>
            <a:r>
              <a:rPr lang="en-US" dirty="0" smtClean="0"/>
              <a:t>Inbox style</a:t>
            </a:r>
          </a:p>
          <a:p>
            <a:pPr lvl="2"/>
            <a:r>
              <a:rPr lang="en-US" dirty="0" smtClean="0"/>
              <a:t> Displays lines of text in the details section. </a:t>
            </a:r>
          </a:p>
          <a:p>
            <a:r>
              <a:rPr lang="en-US" dirty="0" smtClean="0"/>
              <a:t>All of the big view styles also have the following content options that aren't available in normal view: </a:t>
            </a:r>
          </a:p>
          <a:p>
            <a:pPr lvl="1"/>
            <a:r>
              <a:rPr lang="en-US" dirty="0" smtClean="0"/>
              <a:t>Big content title </a:t>
            </a:r>
          </a:p>
          <a:p>
            <a:pPr lvl="2"/>
            <a:r>
              <a:rPr lang="en-US" dirty="0" smtClean="0"/>
              <a:t>Allows you to override the normal view's content title with a title that appears only in the expanded view.</a:t>
            </a:r>
          </a:p>
          <a:p>
            <a:pPr lvl="1"/>
            <a:r>
              <a:rPr lang="en-US" dirty="0" smtClean="0"/>
              <a:t> Summary text </a:t>
            </a:r>
          </a:p>
          <a:p>
            <a:pPr lvl="2"/>
            <a:r>
              <a:rPr lang="en-US" dirty="0" smtClean="0"/>
              <a:t>Allows you to add a line of text below the details area</a:t>
            </a:r>
            <a:endParaRPr lang="zh-CN" altLang="en-US" dirty="0"/>
          </a:p>
        </p:txBody>
      </p:sp>
      <p:pic>
        <p:nvPicPr>
          <p:cNvPr id="57346" name="Picture 2" descr="http://developer.android.com/images/ui/notifications/bigpicture_notification_callouts.png"/>
          <p:cNvPicPr>
            <a:picLocks noChangeAspect="1" noChangeArrowheads="1"/>
          </p:cNvPicPr>
          <p:nvPr/>
        </p:nvPicPr>
        <p:blipFill>
          <a:blip r:embed="rId2" cstate="print"/>
          <a:srcRect/>
          <a:stretch>
            <a:fillRect/>
          </a:stretch>
        </p:blipFill>
        <p:spPr bwMode="auto">
          <a:xfrm>
            <a:off x="4860031" y="188640"/>
            <a:ext cx="4366083" cy="244827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a:t>
            </a:r>
            <a:r>
              <a:rPr lang="zh-CN" altLang="en-US" dirty="0" smtClean="0"/>
              <a:t>简介</a:t>
            </a:r>
            <a:endParaRPr lang="zh-CN" altLang="en-US" dirty="0"/>
          </a:p>
        </p:txBody>
      </p:sp>
      <p:sp>
        <p:nvSpPr>
          <p:cNvPr id="3" name="内容占位符 2"/>
          <p:cNvSpPr>
            <a:spLocks noGrp="1"/>
          </p:cNvSpPr>
          <p:nvPr>
            <p:ph sz="quarter" idx="1"/>
          </p:nvPr>
        </p:nvSpPr>
        <p:spPr>
          <a:xfrm>
            <a:off x="457200" y="1556792"/>
            <a:ext cx="8507288" cy="4569371"/>
          </a:xfrm>
        </p:spPr>
        <p:txBody>
          <a:bodyPr>
            <a:normAutofit/>
          </a:bodyPr>
          <a:lstStyle/>
          <a:p>
            <a:r>
              <a:rPr lang="zh-CN" altLang="en-US" dirty="0" smtClean="0"/>
              <a:t>服务：后台运行（相对</a:t>
            </a:r>
            <a:r>
              <a:rPr lang="en-US" altLang="zh-CN" dirty="0" smtClean="0"/>
              <a:t>activity</a:t>
            </a:r>
            <a:r>
              <a:rPr lang="zh-CN" altLang="en-US" dirty="0" smtClean="0"/>
              <a:t>而言，服务没有窗口，可以在通知栏显示服务进行）、不能进行交互，例如：</a:t>
            </a:r>
            <a:endParaRPr lang="en-US" altLang="zh-CN" dirty="0" smtClean="0"/>
          </a:p>
          <a:p>
            <a:pPr lvl="1"/>
            <a:r>
              <a:rPr lang="zh-CN" altLang="en-US" dirty="0" smtClean="0"/>
              <a:t>后台播放音乐</a:t>
            </a:r>
            <a:endParaRPr lang="en-US" altLang="zh-CN" dirty="0" smtClean="0"/>
          </a:p>
          <a:p>
            <a:pPr lvl="1"/>
            <a:r>
              <a:rPr lang="zh-CN" altLang="en-US" dirty="0" smtClean="0"/>
              <a:t>定时提醒服务</a:t>
            </a:r>
            <a:endParaRPr lang="en-US" altLang="zh-CN" dirty="0" smtClean="0"/>
          </a:p>
          <a:p>
            <a:r>
              <a:rPr lang="zh-CN" altLang="en-US" dirty="0" smtClean="0"/>
              <a:t>必须在</a:t>
            </a:r>
            <a:r>
              <a:rPr lang="en-US" altLang="zh-CN" dirty="0" smtClean="0"/>
              <a:t>AndroidManifest.xml</a:t>
            </a:r>
            <a:r>
              <a:rPr lang="zh-CN" altLang="en-US" dirty="0" smtClean="0"/>
              <a:t>文件中有相应的</a:t>
            </a:r>
            <a:r>
              <a:rPr lang="en-US" altLang="zh-CN" dirty="0" smtClean="0"/>
              <a:t>&lt;service&gt;</a:t>
            </a:r>
            <a:r>
              <a:rPr lang="zh-CN" altLang="en-US" dirty="0" smtClean="0"/>
              <a:t>声明</a:t>
            </a:r>
          </a:p>
          <a:p>
            <a:r>
              <a:rPr lang="zh-CN" altLang="en-US" dirty="0" smtClean="0"/>
              <a:t>通过两种方法来启动</a:t>
            </a:r>
            <a:endParaRPr lang="en-US" altLang="zh-CN" dirty="0" smtClean="0"/>
          </a:p>
          <a:p>
            <a:pPr lvl="1"/>
            <a:r>
              <a:rPr lang="en-US" altLang="zh-CN" dirty="0" err="1" smtClean="0"/>
              <a:t>Context.startService</a:t>
            </a:r>
            <a:r>
              <a:rPr lang="en-US" altLang="zh-CN" dirty="0" smtClean="0"/>
              <a:t>()</a:t>
            </a:r>
          </a:p>
          <a:p>
            <a:pPr lvl="1"/>
            <a:r>
              <a:rPr lang="en-US" altLang="zh-CN" dirty="0" err="1" smtClean="0"/>
              <a:t>Context.bindService</a:t>
            </a:r>
            <a:r>
              <a:rPr lang="en-US" altLang="zh-CN" dirty="0" smtClean="0"/>
              <a:t>()</a:t>
            </a:r>
          </a:p>
          <a:p>
            <a:pPr lvl="2"/>
            <a:r>
              <a:rPr lang="en-US" altLang="zh-CN" b="1" dirty="0" smtClean="0"/>
              <a:t>public </a:t>
            </a:r>
            <a:r>
              <a:rPr lang="en-US" altLang="zh-CN" b="1" dirty="0" err="1" smtClean="0"/>
              <a:t>boolean</a:t>
            </a:r>
            <a:r>
              <a:rPr lang="en-US" altLang="zh-CN" b="1" dirty="0" smtClean="0"/>
              <a:t> </a:t>
            </a:r>
            <a:r>
              <a:rPr lang="en-US" altLang="zh-CN" b="1" dirty="0" err="1" smtClean="0"/>
              <a:t>bindService</a:t>
            </a:r>
            <a:r>
              <a:rPr lang="en-US" altLang="zh-CN" b="1" dirty="0" smtClean="0"/>
              <a:t> (</a:t>
            </a:r>
            <a:r>
              <a:rPr lang="en-US" altLang="zh-CN" b="1" dirty="0" smtClean="0">
                <a:hlinkClick r:id="rId2" action="ppaction://hlinkfile"/>
              </a:rPr>
              <a:t>Intent</a:t>
            </a:r>
            <a:r>
              <a:rPr lang="en-US" altLang="zh-CN" b="1" dirty="0" smtClean="0"/>
              <a:t> service, </a:t>
            </a:r>
            <a:r>
              <a:rPr lang="en-US" altLang="zh-CN" b="1" dirty="0" err="1" smtClean="0">
                <a:hlinkClick r:id="rId3" action="ppaction://hlinkfile"/>
              </a:rPr>
              <a:t>ServiceConnection</a:t>
            </a:r>
            <a:r>
              <a:rPr lang="en-US" altLang="zh-CN" b="1" dirty="0" smtClean="0"/>
              <a:t> </a:t>
            </a:r>
            <a:r>
              <a:rPr lang="en-US" altLang="zh-CN" b="1" dirty="0" err="1" smtClean="0"/>
              <a:t>conn</a:t>
            </a:r>
            <a:r>
              <a:rPr lang="en-US" altLang="zh-CN" b="1" dirty="0" smtClean="0"/>
              <a:t>, </a:t>
            </a:r>
            <a:r>
              <a:rPr lang="en-US" altLang="zh-CN" b="1" dirty="0" err="1" smtClean="0"/>
              <a:t>int</a:t>
            </a:r>
            <a:r>
              <a:rPr lang="en-US" altLang="zh-CN" b="1" dirty="0" smtClean="0"/>
              <a:t> flags) </a:t>
            </a:r>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r>
              <a:rPr lang="zh-CN" altLang="en-US" dirty="0" smtClean="0"/>
              <a:t>的设计</a:t>
            </a:r>
            <a:endParaRPr lang="zh-CN" altLang="en-US" dirty="0"/>
          </a:p>
        </p:txBody>
      </p:sp>
      <p:pic>
        <p:nvPicPr>
          <p:cNvPr id="8196" name="Picture 4"/>
          <p:cNvPicPr>
            <a:picLocks noGrp="1" noChangeAspect="1" noChangeArrowheads="1"/>
          </p:cNvPicPr>
          <p:nvPr>
            <p:ph sz="quarter" idx="1"/>
          </p:nvPr>
        </p:nvPicPr>
        <p:blipFill>
          <a:blip r:embed="rId2" cstate="print"/>
          <a:srcRect/>
          <a:stretch>
            <a:fillRect/>
          </a:stretch>
        </p:blipFill>
        <p:spPr bwMode="auto">
          <a:xfrm>
            <a:off x="3059832" y="2852936"/>
            <a:ext cx="2962275" cy="1781175"/>
          </a:xfrm>
          <a:prstGeom prst="rect">
            <a:avLst/>
          </a:prstGeom>
          <a:noFill/>
          <a:ln w="9525">
            <a:noFill/>
            <a:miter lim="800000"/>
            <a:headEnd/>
            <a:tailEnd/>
          </a:ln>
        </p:spPr>
      </p:pic>
      <p:pic>
        <p:nvPicPr>
          <p:cNvPr id="8194" name="Picture 2"/>
          <p:cNvPicPr>
            <a:picLocks noChangeAspect="1" noChangeArrowheads="1"/>
          </p:cNvPicPr>
          <p:nvPr/>
        </p:nvPicPr>
        <p:blipFill>
          <a:blip r:embed="rId3" cstate="print"/>
          <a:srcRect/>
          <a:stretch>
            <a:fillRect/>
          </a:stretch>
        </p:blipFill>
        <p:spPr bwMode="auto">
          <a:xfrm>
            <a:off x="323528" y="2852936"/>
            <a:ext cx="2572616" cy="2088232"/>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361950" y="1484784"/>
            <a:ext cx="8782050" cy="1314450"/>
          </a:xfrm>
          <a:prstGeom prst="rect">
            <a:avLst/>
          </a:prstGeom>
          <a:noFill/>
          <a:ln w="9525">
            <a:noFill/>
            <a:miter lim="800000"/>
            <a:headEnd/>
            <a:tailEnd/>
          </a:ln>
        </p:spPr>
      </p:pic>
      <p:pic>
        <p:nvPicPr>
          <p:cNvPr id="8197" name="Picture 5"/>
          <p:cNvPicPr>
            <a:picLocks noChangeAspect="1" noChangeArrowheads="1"/>
          </p:cNvPicPr>
          <p:nvPr/>
        </p:nvPicPr>
        <p:blipFill>
          <a:blip r:embed="rId5" cstate="print"/>
          <a:srcRect/>
          <a:stretch>
            <a:fillRect/>
          </a:stretch>
        </p:blipFill>
        <p:spPr bwMode="auto">
          <a:xfrm>
            <a:off x="6143625" y="2924944"/>
            <a:ext cx="3000375" cy="17430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lvl="1"/>
            <a:r>
              <a:rPr lang="en-US" sz="1800" dirty="0" smtClean="0"/>
              <a:t>A </a:t>
            </a:r>
            <a:r>
              <a:rPr lang="en-US" sz="1800" dirty="0" err="1" smtClean="0">
                <a:hlinkClick r:id="rId2"/>
              </a:rPr>
              <a:t>PendingIntent</a:t>
            </a:r>
            <a:r>
              <a:rPr lang="en-US" sz="1800" dirty="0" smtClean="0"/>
              <a:t> object is a wrapper around an </a:t>
            </a:r>
            <a:r>
              <a:rPr lang="en-US" sz="1800" dirty="0" smtClean="0">
                <a:hlinkClick r:id="rId3"/>
              </a:rPr>
              <a:t>Intent</a:t>
            </a:r>
            <a:r>
              <a:rPr lang="en-US" sz="1800" dirty="0" smtClean="0"/>
              <a:t> object. The primary purpose of a </a:t>
            </a:r>
            <a:r>
              <a:rPr lang="en-US" sz="1800" dirty="0" err="1" smtClean="0">
                <a:hlinkClick r:id="rId2"/>
              </a:rPr>
              <a:t>PendingIntent</a:t>
            </a:r>
            <a:r>
              <a:rPr lang="en-US" sz="1800" dirty="0" smtClean="0"/>
              <a:t> is to grant permission to a foreign application to use the contained </a:t>
            </a:r>
            <a:r>
              <a:rPr lang="en-US" sz="1800" dirty="0" smtClean="0">
                <a:hlinkClick r:id="rId3"/>
              </a:rPr>
              <a:t>Intent</a:t>
            </a:r>
            <a:r>
              <a:rPr lang="en-US" sz="1800" dirty="0" smtClean="0"/>
              <a:t> as if it were executed from your app's own process</a:t>
            </a:r>
            <a:endParaRPr lang="zh-CN" altLang="en-US" sz="1800" dirty="0"/>
          </a:p>
        </p:txBody>
      </p:sp>
      <p:pic>
        <p:nvPicPr>
          <p:cNvPr id="9218" name="Picture 2"/>
          <p:cNvPicPr>
            <a:picLocks noChangeAspect="1" noChangeArrowheads="1"/>
          </p:cNvPicPr>
          <p:nvPr/>
        </p:nvPicPr>
        <p:blipFill>
          <a:blip r:embed="rId4" cstate="print"/>
          <a:srcRect/>
          <a:stretch>
            <a:fillRect/>
          </a:stretch>
        </p:blipFill>
        <p:spPr bwMode="auto">
          <a:xfrm>
            <a:off x="899592" y="4077072"/>
            <a:ext cx="2524125" cy="1866900"/>
          </a:xfrm>
          <a:prstGeom prst="rect">
            <a:avLst/>
          </a:prstGeom>
          <a:noFill/>
          <a:ln w="9525">
            <a:noFill/>
            <a:miter lim="800000"/>
            <a:headEnd/>
            <a:tailEnd/>
          </a:ln>
        </p:spPr>
      </p:pic>
      <p:sp>
        <p:nvSpPr>
          <p:cNvPr id="9" name="标题 8"/>
          <p:cNvSpPr>
            <a:spLocks noGrp="1"/>
          </p:cNvSpPr>
          <p:nvPr>
            <p:ph type="title"/>
          </p:nvPr>
        </p:nvSpPr>
        <p:spPr/>
        <p:txBody>
          <a:bodyPr>
            <a:normAutofit fontScale="90000"/>
          </a:bodyPr>
          <a:lstStyle/>
          <a:p>
            <a:r>
              <a:rPr lang="en-US" altLang="zh-CN" dirty="0" err="1" smtClean="0"/>
              <a:t>PendingIntent</a:t>
            </a:r>
            <a:r>
              <a:rPr lang="en-US" altLang="zh-CN" dirty="0" smtClean="0"/>
              <a:t/>
            </a:r>
            <a:br>
              <a:rPr lang="en-US" altLang="zh-CN" dirty="0" smtClean="0"/>
            </a:br>
            <a:endParaRPr lang="zh-CN" altLang="en-US" dirty="0"/>
          </a:p>
        </p:txBody>
      </p:sp>
      <p:sp>
        <p:nvSpPr>
          <p:cNvPr id="17409" name="Rectangle 1"/>
          <p:cNvSpPr>
            <a:spLocks noChangeArrowheads="1"/>
          </p:cNvSpPr>
          <p:nvPr/>
        </p:nvSpPr>
        <p:spPr bwMode="auto">
          <a:xfrm>
            <a:off x="3491880" y="3284984"/>
            <a:ext cx="5400600" cy="30162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eaLnBrk="0" fontAlgn="base" hangingPunct="0">
              <a:spcBef>
                <a:spcPct val="0"/>
              </a:spcBef>
              <a:spcAft>
                <a:spcPct val="0"/>
              </a:spcAft>
              <a:buFontTx/>
              <a:buChar char="•"/>
            </a:pPr>
            <a:r>
              <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t>Declare an intent to be executed when the user performs an action with your </a:t>
            </a:r>
            <a:r>
              <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hlinkClick r:id="rId5"/>
              </a:rPr>
              <a:t>Notification</a:t>
            </a:r>
            <a:r>
              <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(the Android system's </a:t>
            </a: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6"/>
              </a:rPr>
              <a:t>NotificationManager</a:t>
            </a:r>
            <a:r>
              <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executes the </a:t>
            </a: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3"/>
              </a:rPr>
              <a:t>Intent</a:t>
            </a:r>
            <a:r>
              <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Declare an intent to be executed when the user performs an action with your </a:t>
            </a:r>
            <a:r>
              <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hlinkClick r:id="rId7"/>
              </a:rPr>
              <a:t>App Widget</a:t>
            </a:r>
            <a:r>
              <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(the Home screen app executes the </a:t>
            </a: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3"/>
              </a:rPr>
              <a:t>Intent</a:t>
            </a:r>
            <a:r>
              <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Declare an intent to be executed at a specified time in the future (the Android system's </a:t>
            </a: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8"/>
              </a:rPr>
              <a:t>AlarmManager</a:t>
            </a:r>
            <a:r>
              <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executes the </a:t>
            </a: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3"/>
              </a:rPr>
              <a:t>Intent</a:t>
            </a:r>
            <a:r>
              <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a:t>
            </a:r>
            <a:r>
              <a:rPr lang="zh-CN" altLang="en-US" dirty="0" smtClean="0"/>
              <a:t>中发出</a:t>
            </a:r>
            <a:r>
              <a:rPr lang="en-US" altLang="zh-CN" dirty="0" err="1" smtClean="0"/>
              <a:t>notfication</a:t>
            </a:r>
            <a:endParaRPr lang="zh-CN" altLang="en-US" dirty="0"/>
          </a:p>
        </p:txBody>
      </p:sp>
      <p:sp>
        <p:nvSpPr>
          <p:cNvPr id="3" name="内容占位符 2"/>
          <p:cNvSpPr>
            <a:spLocks noGrp="1"/>
          </p:cNvSpPr>
          <p:nvPr>
            <p:ph sz="quarter" idx="1"/>
          </p:nvPr>
        </p:nvSpPr>
        <p:spPr/>
        <p:txBody>
          <a:bodyPr>
            <a:normAutofit fontScale="92500"/>
          </a:bodyPr>
          <a:lstStyle/>
          <a:p>
            <a:pPr>
              <a:buNone/>
            </a:pPr>
            <a:r>
              <a:rPr lang="en-US" altLang="zh-CN" dirty="0" smtClean="0"/>
              <a:t>Notification </a:t>
            </a:r>
            <a:r>
              <a:rPr lang="en-US" altLang="zh-CN" dirty="0" err="1" smtClean="0"/>
              <a:t>notification</a:t>
            </a:r>
            <a:r>
              <a:rPr lang="en-US" altLang="zh-CN" dirty="0" smtClean="0"/>
              <a:t> = new Notification(</a:t>
            </a:r>
            <a:r>
              <a:rPr lang="en-US" altLang="zh-CN" dirty="0" err="1" smtClean="0"/>
              <a:t>R.drawable.icon</a:t>
            </a:r>
            <a:r>
              <a:rPr lang="en-US" altLang="zh-CN" dirty="0" smtClean="0"/>
              <a:t>, </a:t>
            </a:r>
            <a:r>
              <a:rPr lang="en-US" altLang="zh-CN" dirty="0" err="1" smtClean="0"/>
              <a:t>getText</a:t>
            </a:r>
            <a:r>
              <a:rPr lang="en-US" altLang="zh-CN" dirty="0" smtClean="0"/>
              <a:t>(</a:t>
            </a:r>
            <a:r>
              <a:rPr lang="en-US" altLang="zh-CN" dirty="0" err="1" smtClean="0"/>
              <a:t>R.string.ticker_text</a:t>
            </a:r>
            <a:r>
              <a:rPr lang="en-US" altLang="zh-CN" dirty="0" smtClean="0"/>
              <a:t>),</a:t>
            </a:r>
          </a:p>
          <a:p>
            <a:pPr>
              <a:buNone/>
            </a:pPr>
            <a:r>
              <a:rPr lang="en-US" altLang="zh-CN" dirty="0" smtClean="0"/>
              <a:t>        </a:t>
            </a:r>
            <a:r>
              <a:rPr lang="en-US" altLang="zh-CN" dirty="0" err="1" smtClean="0"/>
              <a:t>System.currentTimeMillis</a:t>
            </a:r>
            <a:r>
              <a:rPr lang="en-US" altLang="zh-CN" dirty="0" smtClean="0"/>
              <a:t>());</a:t>
            </a:r>
          </a:p>
          <a:p>
            <a:pPr>
              <a:buNone/>
            </a:pPr>
            <a:r>
              <a:rPr lang="en-US" altLang="zh-CN" dirty="0" smtClean="0"/>
              <a:t>Intent </a:t>
            </a:r>
            <a:r>
              <a:rPr lang="en-US" altLang="zh-CN" dirty="0" err="1" smtClean="0"/>
              <a:t>notificationIntent</a:t>
            </a:r>
            <a:r>
              <a:rPr lang="en-US" altLang="zh-CN" dirty="0" smtClean="0"/>
              <a:t> = new Intent(this, </a:t>
            </a:r>
            <a:r>
              <a:rPr lang="en-US" altLang="zh-CN" dirty="0" err="1" smtClean="0"/>
              <a:t>ExampleActivity.class</a:t>
            </a:r>
            <a:r>
              <a:rPr lang="en-US" altLang="zh-CN" dirty="0" smtClean="0"/>
              <a:t>);</a:t>
            </a:r>
          </a:p>
          <a:p>
            <a:pPr>
              <a:buNone/>
            </a:pPr>
            <a:r>
              <a:rPr lang="en-US" altLang="zh-CN" dirty="0" err="1" smtClean="0"/>
              <a:t>PendingIntent</a:t>
            </a:r>
            <a:r>
              <a:rPr lang="en-US" altLang="zh-CN" dirty="0" smtClean="0"/>
              <a:t> </a:t>
            </a:r>
            <a:r>
              <a:rPr lang="en-US" altLang="zh-CN" dirty="0" err="1" smtClean="0"/>
              <a:t>pendingIntent</a:t>
            </a:r>
            <a:r>
              <a:rPr lang="en-US" altLang="zh-CN" dirty="0" smtClean="0"/>
              <a:t> = </a:t>
            </a:r>
            <a:r>
              <a:rPr lang="en-US" altLang="zh-CN" dirty="0" err="1" smtClean="0"/>
              <a:t>PendingIntent.getActivity</a:t>
            </a:r>
            <a:r>
              <a:rPr lang="en-US" altLang="zh-CN" dirty="0" smtClean="0"/>
              <a:t>(this, 0, </a:t>
            </a:r>
            <a:r>
              <a:rPr lang="en-US" altLang="zh-CN" dirty="0" err="1" smtClean="0"/>
              <a:t>notificationIntent</a:t>
            </a:r>
            <a:r>
              <a:rPr lang="en-US" altLang="zh-CN" dirty="0" smtClean="0"/>
              <a:t>, 0);</a:t>
            </a:r>
          </a:p>
          <a:p>
            <a:pPr>
              <a:buNone/>
            </a:pPr>
            <a:r>
              <a:rPr lang="en-US" altLang="zh-CN" dirty="0" err="1" smtClean="0"/>
              <a:t>notification.setLatestEventInfo</a:t>
            </a:r>
            <a:r>
              <a:rPr lang="en-US" altLang="zh-CN" dirty="0" smtClean="0"/>
              <a:t>(this, </a:t>
            </a:r>
            <a:r>
              <a:rPr lang="en-US" altLang="zh-CN" dirty="0" err="1" smtClean="0"/>
              <a:t>getText</a:t>
            </a:r>
            <a:r>
              <a:rPr lang="en-US" altLang="zh-CN" dirty="0" smtClean="0"/>
              <a:t>(</a:t>
            </a:r>
            <a:r>
              <a:rPr lang="en-US" altLang="zh-CN" dirty="0" err="1" smtClean="0"/>
              <a:t>R.string.notification_title</a:t>
            </a:r>
            <a:r>
              <a:rPr lang="en-US" altLang="zh-CN" dirty="0" smtClean="0"/>
              <a:t>),</a:t>
            </a:r>
          </a:p>
          <a:p>
            <a:pPr>
              <a:buNone/>
            </a:pPr>
            <a:r>
              <a:rPr lang="en-US" altLang="zh-CN" dirty="0" smtClean="0"/>
              <a:t>        </a:t>
            </a:r>
            <a:r>
              <a:rPr lang="en-US" altLang="zh-CN" dirty="0" err="1" smtClean="0"/>
              <a:t>getText</a:t>
            </a:r>
            <a:r>
              <a:rPr lang="en-US" altLang="zh-CN" dirty="0" smtClean="0"/>
              <a:t>(</a:t>
            </a:r>
            <a:r>
              <a:rPr lang="en-US" altLang="zh-CN" dirty="0" err="1" smtClean="0"/>
              <a:t>R.string.notification_message</a:t>
            </a:r>
            <a:r>
              <a:rPr lang="en-US" altLang="zh-CN" dirty="0" smtClean="0"/>
              <a:t>), </a:t>
            </a:r>
            <a:r>
              <a:rPr lang="en-US" altLang="zh-CN" dirty="0" err="1" smtClean="0"/>
              <a:t>pendingIntent</a:t>
            </a:r>
            <a:r>
              <a:rPr lang="en-US" altLang="zh-CN" dirty="0" smtClean="0"/>
              <a:t>);</a:t>
            </a:r>
          </a:p>
          <a:p>
            <a:pPr>
              <a:buNone/>
            </a:pPr>
            <a:r>
              <a:rPr lang="en-US" altLang="zh-CN" dirty="0" err="1" smtClean="0"/>
              <a:t>startForeground</a:t>
            </a:r>
            <a:r>
              <a:rPr lang="en-US" altLang="zh-CN" dirty="0" smtClean="0"/>
              <a:t>(ONGOING_NOTIFICATION_ID, notification);</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的作用</a:t>
            </a:r>
            <a:endParaRPr lang="zh-CN" altLang="en-US" dirty="0"/>
          </a:p>
        </p:txBody>
      </p:sp>
      <p:sp>
        <p:nvSpPr>
          <p:cNvPr id="3" name="内容占位符 2"/>
          <p:cNvSpPr>
            <a:spLocks noGrp="1"/>
          </p:cNvSpPr>
          <p:nvPr>
            <p:ph sz="quarter" idx="1"/>
          </p:nvPr>
        </p:nvSpPr>
        <p:spPr>
          <a:xfrm>
            <a:off x="457200" y="1600200"/>
            <a:ext cx="8363272" cy="4525963"/>
          </a:xfrm>
        </p:spPr>
        <p:txBody>
          <a:bodyPr>
            <a:normAutofit fontScale="70000" lnSpcReduction="20000"/>
          </a:bodyPr>
          <a:lstStyle/>
          <a:p>
            <a:r>
              <a:rPr lang="zh-CN" altLang="en-US" dirty="0" smtClean="0"/>
              <a:t>什么是</a:t>
            </a:r>
            <a:r>
              <a:rPr lang="en-US" altLang="zh-CN" dirty="0" smtClean="0"/>
              <a:t>Intent</a:t>
            </a:r>
          </a:p>
          <a:p>
            <a:pPr lvl="1"/>
            <a:r>
              <a:rPr lang="zh-CN" altLang="en-US" dirty="0" smtClean="0"/>
              <a:t>官方解释：是关于操作的一个消息包</a:t>
            </a:r>
            <a:endParaRPr lang="en-US" altLang="zh-CN" dirty="0" smtClean="0"/>
          </a:p>
          <a:p>
            <a:pPr lvl="2"/>
            <a:r>
              <a:rPr lang="en-US" altLang="zh-CN" dirty="0" smtClean="0"/>
              <a:t>An </a:t>
            </a:r>
            <a:r>
              <a:rPr lang="en-US" altLang="zh-CN" dirty="0" smtClean="0">
                <a:hlinkClick r:id="rId2"/>
              </a:rPr>
              <a:t>Intent</a:t>
            </a:r>
            <a:r>
              <a:rPr lang="en-US" altLang="zh-CN" dirty="0" smtClean="0"/>
              <a:t> object is a bundle of information.</a:t>
            </a:r>
          </a:p>
          <a:p>
            <a:pPr lvl="2"/>
            <a:r>
              <a:rPr lang="en-US" altLang="zh-CN" dirty="0" smtClean="0"/>
              <a:t>An intent is an abstract description of an operation to be performed.</a:t>
            </a:r>
          </a:p>
          <a:p>
            <a:pPr lvl="1"/>
            <a:r>
              <a:rPr lang="en-US" altLang="zh-CN" dirty="0" smtClean="0"/>
              <a:t>Three of the core components of an application — activities, services, and broadcast receivers — are activated through messages, called </a:t>
            </a:r>
            <a:r>
              <a:rPr lang="en-US" altLang="zh-CN" i="1" dirty="0" smtClean="0"/>
              <a:t>intents</a:t>
            </a:r>
            <a:r>
              <a:rPr lang="en-US" altLang="zh-CN" dirty="0" smtClean="0"/>
              <a:t>.</a:t>
            </a:r>
          </a:p>
          <a:p>
            <a:r>
              <a:rPr lang="zh-CN" altLang="en-US" dirty="0" smtClean="0"/>
              <a:t>三个作用</a:t>
            </a:r>
            <a:endParaRPr lang="en-US" altLang="zh-CN" dirty="0" smtClean="0"/>
          </a:p>
          <a:p>
            <a:pPr lvl="1"/>
            <a:r>
              <a:rPr lang="zh-CN" altLang="en-US" dirty="0" smtClean="0"/>
              <a:t>将操作传递给</a:t>
            </a:r>
            <a:r>
              <a:rPr lang="en-US" altLang="zh-CN" dirty="0" smtClean="0"/>
              <a:t>activity</a:t>
            </a:r>
          </a:p>
          <a:p>
            <a:pPr lvl="1"/>
            <a:r>
              <a:rPr lang="zh-CN" altLang="en-US" dirty="0" smtClean="0"/>
              <a:t>将操作传递给</a:t>
            </a:r>
            <a:r>
              <a:rPr lang="en-US" altLang="zh-CN" dirty="0" smtClean="0"/>
              <a:t>service</a:t>
            </a:r>
          </a:p>
          <a:p>
            <a:pPr lvl="1"/>
            <a:r>
              <a:rPr lang="zh-CN" altLang="en-US" dirty="0" smtClean="0"/>
              <a:t>将操作传递给接收特定广播的</a:t>
            </a:r>
            <a:r>
              <a:rPr lang="en-US" altLang="zh-CN" dirty="0" err="1" smtClean="0"/>
              <a:t>BroadcastReceiver</a:t>
            </a:r>
            <a:endParaRPr lang="en-US" altLang="zh-CN" dirty="0" smtClean="0"/>
          </a:p>
          <a:p>
            <a:r>
              <a:rPr lang="en-US" altLang="zh-CN" dirty="0" smtClean="0"/>
              <a:t>Intent</a:t>
            </a:r>
            <a:r>
              <a:rPr lang="zh-CN" altLang="en-US" dirty="0" smtClean="0"/>
              <a:t>对象的结构</a:t>
            </a:r>
            <a:endParaRPr lang="en-US" altLang="zh-CN" dirty="0" smtClean="0"/>
          </a:p>
          <a:p>
            <a:pPr lvl="1"/>
            <a:r>
              <a:rPr lang="en-US" altLang="zh-CN" dirty="0" smtClean="0"/>
              <a:t>	Intent</a:t>
            </a:r>
            <a:r>
              <a:rPr lang="zh-CN" altLang="en-US" dirty="0" smtClean="0"/>
              <a:t>由</a:t>
            </a:r>
            <a:r>
              <a:rPr lang="en-US" altLang="zh-CN" dirty="0" smtClean="0"/>
              <a:t>6</a:t>
            </a:r>
            <a:r>
              <a:rPr lang="zh-CN" altLang="en-US" dirty="0" smtClean="0"/>
              <a:t>种信息构成：</a:t>
            </a:r>
            <a:endParaRPr lang="en-US" altLang="zh-CN" dirty="0" smtClean="0"/>
          </a:p>
          <a:p>
            <a:pPr lvl="2"/>
            <a:r>
              <a:rPr lang="en-US" altLang="zh-CN" dirty="0" smtClean="0"/>
              <a:t>Action</a:t>
            </a:r>
          </a:p>
          <a:p>
            <a:pPr lvl="2"/>
            <a:r>
              <a:rPr lang="en-US" altLang="zh-CN" dirty="0" smtClean="0"/>
              <a:t>Data</a:t>
            </a:r>
            <a:r>
              <a:rPr lang="zh-CN" altLang="en-US" dirty="0" smtClean="0"/>
              <a:t>（包括</a:t>
            </a:r>
            <a:r>
              <a:rPr lang="en-US" altLang="zh-CN" b="1" dirty="0" smtClean="0"/>
              <a:t>Type</a:t>
            </a:r>
            <a:r>
              <a:rPr lang="zh-CN" altLang="en-US" b="1" dirty="0" smtClean="0"/>
              <a:t>）</a:t>
            </a:r>
            <a:endParaRPr lang="en-US" altLang="zh-CN" dirty="0" smtClean="0"/>
          </a:p>
          <a:p>
            <a:pPr lvl="2"/>
            <a:r>
              <a:rPr lang="en-US" altLang="zh-CN" b="1" dirty="0" smtClean="0"/>
              <a:t>category</a:t>
            </a:r>
            <a:r>
              <a:rPr lang="en-US" altLang="zh-CN" dirty="0" smtClean="0"/>
              <a:t>    </a:t>
            </a:r>
          </a:p>
          <a:p>
            <a:pPr lvl="2"/>
            <a:r>
              <a:rPr lang="en-US" altLang="zh-CN" b="1" dirty="0" smtClean="0"/>
              <a:t>Component</a:t>
            </a:r>
          </a:p>
          <a:p>
            <a:pPr lvl="2"/>
            <a:r>
              <a:rPr lang="en-US" altLang="zh-CN" b="1" dirty="0" smtClean="0"/>
              <a:t>Extras</a:t>
            </a:r>
          </a:p>
          <a:p>
            <a:pPr lvl="2"/>
            <a:r>
              <a:rPr lang="en-US" altLang="zh-CN" b="1" dirty="0" smtClean="0"/>
              <a:t>Flag </a:t>
            </a:r>
            <a:r>
              <a:rPr lang="en-US" altLang="zh-CN" dirty="0" smtClean="0"/>
              <a:t> </a:t>
            </a:r>
          </a:p>
          <a:p>
            <a:pPr lvl="1"/>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5427279" y="3212976"/>
            <a:ext cx="3716721" cy="316835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67544" y="3717032"/>
            <a:ext cx="8229600" cy="2409131"/>
          </a:xfrm>
        </p:spPr>
        <p:txBody>
          <a:bodyPr/>
          <a:lstStyle/>
          <a:p>
            <a:r>
              <a:rPr lang="en-US" altLang="zh-CN" dirty="0" smtClean="0"/>
              <a:t>INTENT</a:t>
            </a:r>
            <a:r>
              <a:rPr lang="zh-CN" altLang="en-US" dirty="0" smtClean="0"/>
              <a:t>查找目标构件的方式：</a:t>
            </a:r>
            <a:endParaRPr lang="en-US" altLang="zh-CN" dirty="0" smtClean="0"/>
          </a:p>
          <a:p>
            <a:pPr lvl="1"/>
            <a:r>
              <a:rPr lang="zh-CN" altLang="en-US" dirty="0" smtClean="0"/>
              <a:t>显式：直接指定目标构件的名称</a:t>
            </a:r>
            <a:endParaRPr lang="en-US" altLang="zh-CN" dirty="0" smtClean="0"/>
          </a:p>
          <a:p>
            <a:pPr lvl="1"/>
            <a:r>
              <a:rPr lang="zh-CN" altLang="en-US" dirty="0" smtClean="0"/>
              <a:t>隐式：通过</a:t>
            </a:r>
            <a:r>
              <a:rPr lang="en-US" altLang="zh-CN" dirty="0" smtClean="0"/>
              <a:t>Intent Filter</a:t>
            </a:r>
            <a:r>
              <a:rPr lang="zh-CN" altLang="en-US" dirty="0" smtClean="0"/>
              <a:t>进行匹配</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79512" y="404664"/>
            <a:ext cx="8743829" cy="288032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类的构造函数</a:t>
            </a:r>
            <a:endParaRPr lang="zh-CN" altLang="en-US" dirty="0"/>
          </a:p>
        </p:txBody>
      </p:sp>
      <p:sp>
        <p:nvSpPr>
          <p:cNvPr id="3" name="内容占位符 2"/>
          <p:cNvSpPr>
            <a:spLocks noGrp="1"/>
          </p:cNvSpPr>
          <p:nvPr>
            <p:ph sz="quarter" idx="1"/>
          </p:nvPr>
        </p:nvSpPr>
        <p:spPr>
          <a:xfrm>
            <a:off x="457200" y="1600200"/>
            <a:ext cx="8686800" cy="4525963"/>
          </a:xfrm>
        </p:spPr>
        <p:txBody>
          <a:bodyPr>
            <a:normAutofit fontScale="85000" lnSpcReduction="20000"/>
          </a:bodyPr>
          <a:lstStyle/>
          <a:p>
            <a:r>
              <a:rPr lang="en-US" altLang="zh-CN" b="1" dirty="0" smtClean="0">
                <a:solidFill>
                  <a:srgbClr val="FF0000"/>
                </a:solidFill>
                <a:latin typeface="+mn-ea"/>
              </a:rPr>
              <a:t>Intent()</a:t>
            </a:r>
          </a:p>
          <a:p>
            <a:pPr lvl="1"/>
            <a:r>
              <a:rPr lang="en-US" altLang="zh-CN" dirty="0" smtClean="0">
                <a:solidFill>
                  <a:srgbClr val="FF0000"/>
                </a:solidFill>
                <a:latin typeface="+mn-ea"/>
              </a:rPr>
              <a:t> </a:t>
            </a:r>
            <a:r>
              <a:rPr lang="en-US" altLang="zh-CN" dirty="0" smtClean="0">
                <a:latin typeface="+mn-ea"/>
              </a:rPr>
              <a:t>Create an empty intent.</a:t>
            </a:r>
          </a:p>
          <a:p>
            <a:r>
              <a:rPr lang="en-US" altLang="zh-CN" b="1" dirty="0" smtClean="0">
                <a:solidFill>
                  <a:srgbClr val="FF0000"/>
                </a:solidFill>
                <a:latin typeface="+mn-ea"/>
              </a:rPr>
              <a:t>Intent(Intent o)</a:t>
            </a:r>
          </a:p>
          <a:p>
            <a:pPr lvl="1"/>
            <a:r>
              <a:rPr lang="en-US" altLang="zh-CN" dirty="0" smtClean="0">
                <a:solidFill>
                  <a:srgbClr val="FF0000"/>
                </a:solidFill>
                <a:latin typeface="+mn-ea"/>
              </a:rPr>
              <a:t> </a:t>
            </a:r>
            <a:r>
              <a:rPr lang="en-US" altLang="zh-CN" dirty="0" smtClean="0">
                <a:latin typeface="+mn-ea"/>
              </a:rPr>
              <a:t>Copy constructor.</a:t>
            </a:r>
          </a:p>
          <a:p>
            <a:r>
              <a:rPr lang="en-US" altLang="zh-CN" b="1" dirty="0" smtClean="0">
                <a:solidFill>
                  <a:srgbClr val="FF0000"/>
                </a:solidFill>
                <a:latin typeface="+mn-ea"/>
              </a:rPr>
              <a:t>Intent(String action)</a:t>
            </a:r>
          </a:p>
          <a:p>
            <a:pPr lvl="1"/>
            <a:r>
              <a:rPr lang="en-US" altLang="zh-CN" dirty="0" smtClean="0">
                <a:solidFill>
                  <a:srgbClr val="FF0000"/>
                </a:solidFill>
                <a:latin typeface="+mn-ea"/>
              </a:rPr>
              <a:t> </a:t>
            </a:r>
            <a:r>
              <a:rPr lang="en-US" altLang="zh-CN" dirty="0" smtClean="0">
                <a:latin typeface="+mn-ea"/>
              </a:rPr>
              <a:t>Create an intent with a given action.</a:t>
            </a:r>
          </a:p>
          <a:p>
            <a:r>
              <a:rPr lang="en-US" altLang="zh-CN" b="1" dirty="0" smtClean="0">
                <a:solidFill>
                  <a:srgbClr val="FF0000"/>
                </a:solidFill>
                <a:latin typeface="+mn-ea"/>
              </a:rPr>
              <a:t>Intent(String action, Uri </a:t>
            </a:r>
            <a:r>
              <a:rPr lang="en-US" altLang="zh-CN" b="1" dirty="0" err="1" smtClean="0">
                <a:solidFill>
                  <a:srgbClr val="FF0000"/>
                </a:solidFill>
                <a:latin typeface="+mn-ea"/>
              </a:rPr>
              <a:t>uri</a:t>
            </a:r>
            <a:r>
              <a:rPr lang="en-US" altLang="zh-CN" b="1" dirty="0" smtClean="0">
                <a:solidFill>
                  <a:srgbClr val="FF0000"/>
                </a:solidFill>
                <a:latin typeface="+mn-ea"/>
              </a:rPr>
              <a:t>)</a:t>
            </a:r>
          </a:p>
          <a:p>
            <a:pPr lvl="1"/>
            <a:r>
              <a:rPr lang="en-US" altLang="zh-CN" dirty="0" smtClean="0">
                <a:solidFill>
                  <a:srgbClr val="FF0000"/>
                </a:solidFill>
                <a:latin typeface="+mn-ea"/>
              </a:rPr>
              <a:t> </a:t>
            </a:r>
            <a:r>
              <a:rPr lang="en-US" altLang="zh-CN" dirty="0" smtClean="0">
                <a:latin typeface="+mn-ea"/>
              </a:rPr>
              <a:t>Create an intent with a given action and for a given data </a:t>
            </a:r>
            <a:r>
              <a:rPr lang="en-US" altLang="zh-CN" dirty="0" err="1" smtClean="0">
                <a:latin typeface="+mn-ea"/>
              </a:rPr>
              <a:t>url</a:t>
            </a:r>
            <a:r>
              <a:rPr lang="en-US" altLang="zh-CN" dirty="0" smtClean="0">
                <a:latin typeface="+mn-ea"/>
              </a:rPr>
              <a:t>.</a:t>
            </a:r>
          </a:p>
          <a:p>
            <a:r>
              <a:rPr lang="en-US" altLang="zh-CN" b="1" dirty="0" smtClean="0">
                <a:solidFill>
                  <a:srgbClr val="FF0000"/>
                </a:solidFill>
                <a:latin typeface="+mn-ea"/>
              </a:rPr>
              <a:t>Intent(Context </a:t>
            </a:r>
            <a:r>
              <a:rPr lang="en-US" altLang="zh-CN" b="1" dirty="0" err="1" smtClean="0">
                <a:solidFill>
                  <a:srgbClr val="FF0000"/>
                </a:solidFill>
                <a:latin typeface="+mn-ea"/>
              </a:rPr>
              <a:t>packageContext</a:t>
            </a:r>
            <a:r>
              <a:rPr lang="en-US" altLang="zh-CN" b="1" dirty="0" smtClean="0">
                <a:solidFill>
                  <a:srgbClr val="FF0000"/>
                </a:solidFill>
                <a:latin typeface="+mn-ea"/>
              </a:rPr>
              <a:t>, Class&lt;?&gt; </a:t>
            </a:r>
            <a:r>
              <a:rPr lang="en-US" altLang="zh-CN" b="1" dirty="0" err="1" smtClean="0">
                <a:solidFill>
                  <a:srgbClr val="FF0000"/>
                </a:solidFill>
                <a:latin typeface="+mn-ea"/>
              </a:rPr>
              <a:t>cls</a:t>
            </a:r>
            <a:r>
              <a:rPr lang="en-US" altLang="zh-CN" b="1" dirty="0" smtClean="0">
                <a:solidFill>
                  <a:srgbClr val="FF0000"/>
                </a:solidFill>
                <a:latin typeface="+mn-ea"/>
              </a:rPr>
              <a:t>) </a:t>
            </a:r>
          </a:p>
          <a:p>
            <a:pPr lvl="1"/>
            <a:r>
              <a:rPr lang="en-US" altLang="zh-CN" dirty="0" smtClean="0">
                <a:latin typeface="+mn-ea"/>
              </a:rPr>
              <a:t>Create an intent for a specific component.</a:t>
            </a:r>
          </a:p>
          <a:p>
            <a:r>
              <a:rPr lang="en-US" altLang="zh-CN" b="1" dirty="0" smtClean="0">
                <a:solidFill>
                  <a:srgbClr val="FF0000"/>
                </a:solidFill>
                <a:latin typeface="+mn-ea"/>
              </a:rPr>
              <a:t>Intent(String action, Uri </a:t>
            </a:r>
            <a:r>
              <a:rPr lang="en-US" altLang="zh-CN" b="1" dirty="0" err="1" smtClean="0">
                <a:solidFill>
                  <a:srgbClr val="FF0000"/>
                </a:solidFill>
                <a:latin typeface="+mn-ea"/>
              </a:rPr>
              <a:t>uri</a:t>
            </a:r>
            <a:r>
              <a:rPr lang="en-US" altLang="zh-CN" b="1" dirty="0" smtClean="0">
                <a:solidFill>
                  <a:srgbClr val="FF0000"/>
                </a:solidFill>
                <a:latin typeface="+mn-ea"/>
              </a:rPr>
              <a:t>, Context </a:t>
            </a:r>
            <a:r>
              <a:rPr lang="en-US" altLang="zh-CN" b="1" dirty="0" err="1" smtClean="0">
                <a:solidFill>
                  <a:srgbClr val="FF0000"/>
                </a:solidFill>
                <a:latin typeface="+mn-ea"/>
              </a:rPr>
              <a:t>packageContext</a:t>
            </a:r>
            <a:r>
              <a:rPr lang="en-US" altLang="zh-CN" b="1" dirty="0" smtClean="0">
                <a:solidFill>
                  <a:srgbClr val="FF0000"/>
                </a:solidFill>
                <a:latin typeface="+mn-ea"/>
              </a:rPr>
              <a:t>, Class&lt;?&gt; </a:t>
            </a:r>
            <a:r>
              <a:rPr lang="en-US" altLang="zh-CN" b="1" dirty="0" err="1" smtClean="0">
                <a:solidFill>
                  <a:srgbClr val="FF0000"/>
                </a:solidFill>
                <a:latin typeface="+mn-ea"/>
              </a:rPr>
              <a:t>cls</a:t>
            </a:r>
            <a:r>
              <a:rPr lang="en-US" altLang="zh-CN" b="1" dirty="0" smtClean="0">
                <a:solidFill>
                  <a:srgbClr val="FF0000"/>
                </a:solidFill>
                <a:latin typeface="+mn-ea"/>
              </a:rPr>
              <a:t>)</a:t>
            </a:r>
          </a:p>
          <a:p>
            <a:pPr lvl="1"/>
            <a:r>
              <a:rPr lang="en-US" altLang="zh-CN" dirty="0" smtClean="0">
                <a:solidFill>
                  <a:srgbClr val="FF0000"/>
                </a:solidFill>
                <a:latin typeface="+mn-ea"/>
              </a:rPr>
              <a:t> </a:t>
            </a:r>
            <a:r>
              <a:rPr lang="en-US" altLang="zh-CN" dirty="0" smtClean="0">
                <a:latin typeface="+mn-ea"/>
              </a:rPr>
              <a:t>Create an intent for a specific component with a specified action and data</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属性详解</a:t>
            </a:r>
            <a:r>
              <a:rPr lang="en-US" altLang="zh-CN" dirty="0" smtClean="0"/>
              <a:t>1/5</a:t>
            </a:r>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smtClean="0"/>
              <a:t>Intent</a:t>
            </a:r>
            <a:r>
              <a:rPr lang="zh-CN" altLang="en-US" dirty="0" smtClean="0"/>
              <a:t>提供的最基本的信息是</a:t>
            </a:r>
            <a:r>
              <a:rPr lang="en-US" altLang="zh-CN" dirty="0" smtClean="0"/>
              <a:t>:</a:t>
            </a:r>
          </a:p>
          <a:p>
            <a:pPr lvl="1"/>
            <a:r>
              <a:rPr lang="en-US" altLang="zh-CN" b="1" dirty="0" smtClean="0">
                <a:solidFill>
                  <a:srgbClr val="00B050"/>
                </a:solidFill>
              </a:rPr>
              <a:t>action</a:t>
            </a:r>
            <a:r>
              <a:rPr lang="en-US" altLang="zh-CN" dirty="0" smtClean="0"/>
              <a:t> – </a:t>
            </a:r>
            <a:r>
              <a:rPr lang="zh-CN" altLang="en-US" dirty="0" smtClean="0"/>
              <a:t>动作</a:t>
            </a:r>
            <a:r>
              <a:rPr lang="en-US" altLang="zh-CN" dirty="0" smtClean="0"/>
              <a:t>,</a:t>
            </a:r>
            <a:r>
              <a:rPr lang="zh-CN" altLang="en-US" dirty="0" smtClean="0"/>
              <a:t>表明要意图执行的通用操作的类型</a:t>
            </a:r>
            <a:r>
              <a:rPr lang="en-US" altLang="zh-CN" dirty="0" smtClean="0"/>
              <a:t> </a:t>
            </a:r>
          </a:p>
          <a:p>
            <a:pPr lvl="2"/>
            <a:r>
              <a:rPr lang="en-US" altLang="zh-CN" dirty="0" smtClean="0"/>
              <a:t>such as </a:t>
            </a:r>
            <a:r>
              <a:rPr lang="en-US" altLang="zh-CN" dirty="0" smtClean="0">
                <a:hlinkClick r:id="rId2"/>
              </a:rPr>
              <a:t>ACTION_VIEW</a:t>
            </a:r>
            <a:r>
              <a:rPr lang="en-US" altLang="zh-CN" dirty="0" smtClean="0"/>
              <a:t>, </a:t>
            </a:r>
            <a:r>
              <a:rPr lang="en-US" altLang="zh-CN" dirty="0" smtClean="0">
                <a:hlinkClick r:id="rId2"/>
              </a:rPr>
              <a:t>ACTION_EDIT</a:t>
            </a:r>
            <a:r>
              <a:rPr lang="en-US" altLang="zh-CN" dirty="0" smtClean="0"/>
              <a:t>, </a:t>
            </a:r>
            <a:r>
              <a:rPr lang="en-US" altLang="zh-CN" dirty="0" smtClean="0">
                <a:hlinkClick r:id="rId2"/>
              </a:rPr>
              <a:t>ACTION_MAIN</a:t>
            </a:r>
            <a:r>
              <a:rPr lang="en-US" altLang="zh-CN" dirty="0" smtClean="0"/>
              <a:t>, etc.</a:t>
            </a:r>
          </a:p>
          <a:p>
            <a:pPr lvl="2"/>
            <a:r>
              <a:rPr lang="en-US" altLang="zh-CN" dirty="0" smtClean="0">
                <a:hlinkClick r:id="rId2"/>
              </a:rPr>
              <a:t> </a:t>
            </a:r>
            <a:r>
              <a:rPr lang="en-US" altLang="zh-CN" dirty="0" err="1" smtClean="0">
                <a:hlinkClick r:id="rId2"/>
              </a:rPr>
              <a:t>setAction</a:t>
            </a:r>
            <a:r>
              <a:rPr lang="en-US" altLang="zh-CN" dirty="0" err="1" smtClean="0"/>
              <a:t>,</a:t>
            </a:r>
            <a:r>
              <a:rPr lang="en-US" altLang="zh-CN" dirty="0" err="1" smtClean="0">
                <a:hlinkClick r:id="rId2"/>
              </a:rPr>
              <a:t>getAction</a:t>
            </a:r>
            <a:r>
              <a:rPr lang="en-US" altLang="zh-CN" dirty="0" smtClean="0">
                <a:hlinkClick r:id="rId2"/>
              </a:rPr>
              <a:t>()</a:t>
            </a:r>
            <a:r>
              <a:rPr lang="en-US" altLang="zh-CN" dirty="0" smtClean="0"/>
              <a:t>. </a:t>
            </a:r>
          </a:p>
          <a:p>
            <a:pPr lvl="1"/>
            <a:r>
              <a:rPr lang="en-US" altLang="zh-CN" b="1" dirty="0" smtClean="0">
                <a:solidFill>
                  <a:srgbClr val="00B050"/>
                </a:solidFill>
              </a:rPr>
              <a:t>data</a:t>
            </a:r>
            <a:r>
              <a:rPr lang="en-US" altLang="zh-CN" dirty="0" smtClean="0"/>
              <a:t> – </a:t>
            </a:r>
            <a:r>
              <a:rPr lang="zh-CN" altLang="en-US" dirty="0" smtClean="0"/>
              <a:t>和</a:t>
            </a:r>
            <a:r>
              <a:rPr lang="en-US" altLang="zh-CN" dirty="0" smtClean="0"/>
              <a:t>action</a:t>
            </a:r>
            <a:r>
              <a:rPr lang="zh-CN" altLang="en-US" dirty="0" smtClean="0"/>
              <a:t>配合使用，可以看成是</a:t>
            </a:r>
            <a:r>
              <a:rPr lang="en-US" altLang="zh-CN" dirty="0" smtClean="0"/>
              <a:t>action</a:t>
            </a:r>
            <a:r>
              <a:rPr lang="zh-CN" altLang="en-US" dirty="0" smtClean="0"/>
              <a:t>的直接参数，在</a:t>
            </a:r>
            <a:r>
              <a:rPr lang="en-US" altLang="zh-CN" dirty="0" smtClean="0"/>
              <a:t>java</a:t>
            </a:r>
            <a:r>
              <a:rPr lang="zh-CN" altLang="en-US" dirty="0" smtClean="0"/>
              <a:t>中通过</a:t>
            </a:r>
            <a:r>
              <a:rPr lang="en-US" altLang="zh-CN" dirty="0" smtClean="0"/>
              <a:t> </a:t>
            </a:r>
            <a:r>
              <a:rPr lang="en-US" altLang="zh-CN" dirty="0" smtClean="0">
                <a:hlinkClick r:id="rId3"/>
              </a:rPr>
              <a:t>Uri</a:t>
            </a:r>
            <a:r>
              <a:rPr lang="zh-CN" altLang="en-US" dirty="0" smtClean="0"/>
              <a:t>对象来获得。可以看成由两部分构成</a:t>
            </a:r>
            <a:endParaRPr lang="en-US" altLang="zh-CN" dirty="0" smtClean="0"/>
          </a:p>
          <a:p>
            <a:pPr lvl="2"/>
            <a:r>
              <a:rPr lang="en-US" altLang="zh-CN" b="1" dirty="0" smtClean="0">
                <a:solidFill>
                  <a:srgbClr val="00B050"/>
                </a:solidFill>
              </a:rPr>
              <a:t>type</a:t>
            </a:r>
            <a:r>
              <a:rPr lang="en-US" altLang="zh-CN" dirty="0" smtClean="0"/>
              <a:t> –</a:t>
            </a:r>
            <a:r>
              <a:rPr lang="zh-CN" altLang="en-US" dirty="0" smtClean="0"/>
              <a:t>为</a:t>
            </a:r>
            <a:r>
              <a:rPr lang="en-US" altLang="zh-CN" dirty="0" smtClean="0"/>
              <a:t>data</a:t>
            </a:r>
            <a:r>
              <a:rPr lang="zh-CN" altLang="en-US" dirty="0" smtClean="0"/>
              <a:t>或者</a:t>
            </a:r>
            <a:r>
              <a:rPr lang="en-US" altLang="zh-CN" dirty="0" smtClean="0"/>
              <a:t>action</a:t>
            </a:r>
            <a:r>
              <a:rPr lang="zh-CN" altLang="en-US" dirty="0" smtClean="0"/>
              <a:t>的返回值指定一个</a:t>
            </a:r>
            <a:r>
              <a:rPr lang="en-US" altLang="zh-CN" dirty="0" smtClean="0"/>
              <a:t>MIME</a:t>
            </a:r>
            <a:r>
              <a:rPr lang="zh-CN" altLang="en-US" dirty="0" smtClean="0"/>
              <a:t>类型</a:t>
            </a:r>
            <a:r>
              <a:rPr lang="en-US" altLang="zh-CN" dirty="0" smtClean="0"/>
              <a:t>.</a:t>
            </a:r>
          </a:p>
          <a:p>
            <a:pPr lvl="2"/>
            <a:r>
              <a:rPr lang="en-US" altLang="zh-CN" dirty="0" smtClean="0"/>
              <a:t> </a:t>
            </a:r>
            <a:r>
              <a:rPr lang="en-US" altLang="zh-CN" b="1" dirty="0" smtClean="0">
                <a:solidFill>
                  <a:srgbClr val="00B050"/>
                </a:solidFill>
              </a:rPr>
              <a:t>URI-</a:t>
            </a:r>
            <a:r>
              <a:rPr lang="zh-CN" altLang="en-US" dirty="0" smtClean="0"/>
              <a:t>由 </a:t>
            </a:r>
            <a:r>
              <a:rPr lang="en-US" altLang="zh-CN" dirty="0" smtClean="0"/>
              <a:t>scheme://host:port/path</a:t>
            </a:r>
            <a:r>
              <a:rPr lang="zh-CN" altLang="en-US" dirty="0" smtClean="0"/>
              <a:t>，例如：</a:t>
            </a:r>
            <a:endParaRPr lang="en-US" altLang="zh-CN" dirty="0" smtClean="0"/>
          </a:p>
          <a:p>
            <a:pPr lvl="3"/>
            <a:r>
              <a:rPr lang="en-US" altLang="zh-CN" b="1" dirty="0" smtClean="0">
                <a:solidFill>
                  <a:srgbClr val="00B050"/>
                </a:solidFill>
              </a:rPr>
              <a:t>content://com.example.project:200/folder/subfolder/etc</a:t>
            </a:r>
          </a:p>
          <a:p>
            <a:pPr lvl="4"/>
            <a:r>
              <a:rPr lang="en-US" altLang="zh-CN" dirty="0" smtClean="0"/>
              <a:t>the scheme is "content", the host is "</a:t>
            </a:r>
            <a:r>
              <a:rPr lang="en-US" altLang="zh-CN" dirty="0" err="1" smtClean="0"/>
              <a:t>com.example.project</a:t>
            </a:r>
            <a:r>
              <a:rPr lang="en-US" altLang="zh-CN" dirty="0" smtClean="0"/>
              <a:t>", the port is "200", and the path is "folder/subfolder/etc".</a:t>
            </a:r>
          </a:p>
          <a:p>
            <a:pPr lvl="3"/>
            <a:r>
              <a:rPr lang="en-US" altLang="zh-CN" b="1" dirty="0" smtClean="0">
                <a:solidFill>
                  <a:srgbClr val="00B050"/>
                </a:solidFill>
              </a:rPr>
              <a:t>&lt;intent-filter . . . &gt;</a:t>
            </a:r>
            <a:br>
              <a:rPr lang="en-US" altLang="zh-CN" b="1" dirty="0" smtClean="0">
                <a:solidFill>
                  <a:srgbClr val="00B050"/>
                </a:solidFill>
              </a:rPr>
            </a:br>
            <a:r>
              <a:rPr lang="en-US" altLang="zh-CN" b="1" dirty="0" smtClean="0">
                <a:solidFill>
                  <a:srgbClr val="00B050"/>
                </a:solidFill>
              </a:rPr>
              <a:t>    &lt;data </a:t>
            </a:r>
            <a:r>
              <a:rPr lang="en-US" altLang="zh-CN" b="1" dirty="0" err="1" smtClean="0">
                <a:solidFill>
                  <a:srgbClr val="00B050"/>
                </a:solidFill>
              </a:rPr>
              <a:t>android:mimeType</a:t>
            </a:r>
            <a:r>
              <a:rPr lang="en-US" altLang="zh-CN" b="1" dirty="0" smtClean="0">
                <a:solidFill>
                  <a:srgbClr val="00B050"/>
                </a:solidFill>
              </a:rPr>
              <a:t>="video/mpeg" </a:t>
            </a:r>
            <a:r>
              <a:rPr lang="en-US" altLang="zh-CN" b="1" dirty="0" err="1" smtClean="0">
                <a:solidFill>
                  <a:srgbClr val="00B050"/>
                </a:solidFill>
              </a:rPr>
              <a:t>android:scheme</a:t>
            </a:r>
            <a:r>
              <a:rPr lang="en-US" altLang="zh-CN" b="1" dirty="0" smtClean="0">
                <a:solidFill>
                  <a:srgbClr val="00B050"/>
                </a:solidFill>
              </a:rPr>
              <a:t>="http" . . . /&gt; </a:t>
            </a:r>
            <a:br>
              <a:rPr lang="en-US" altLang="zh-CN" b="1" dirty="0" smtClean="0">
                <a:solidFill>
                  <a:srgbClr val="00B050"/>
                </a:solidFill>
              </a:rPr>
            </a:br>
            <a:r>
              <a:rPr lang="en-US" altLang="zh-CN" b="1" dirty="0" smtClean="0">
                <a:solidFill>
                  <a:srgbClr val="00B050"/>
                </a:solidFill>
              </a:rPr>
              <a:t>    &lt;data </a:t>
            </a:r>
            <a:r>
              <a:rPr lang="en-US" altLang="zh-CN" b="1" dirty="0" err="1" smtClean="0">
                <a:solidFill>
                  <a:srgbClr val="00B050"/>
                </a:solidFill>
              </a:rPr>
              <a:t>android:mimeType</a:t>
            </a:r>
            <a:r>
              <a:rPr lang="en-US" altLang="zh-CN" b="1" dirty="0" smtClean="0">
                <a:solidFill>
                  <a:srgbClr val="00B050"/>
                </a:solidFill>
              </a:rPr>
              <a:t>="audio/mpeg" </a:t>
            </a:r>
            <a:r>
              <a:rPr lang="en-US" altLang="zh-CN" b="1" dirty="0" err="1" smtClean="0">
                <a:solidFill>
                  <a:srgbClr val="00B050"/>
                </a:solidFill>
              </a:rPr>
              <a:t>android:scheme</a:t>
            </a:r>
            <a:r>
              <a:rPr lang="en-US" altLang="zh-CN" b="1" dirty="0" smtClean="0">
                <a:solidFill>
                  <a:srgbClr val="00B050"/>
                </a:solidFill>
              </a:rPr>
              <a:t>="http" . . . /&gt;</a:t>
            </a:r>
            <a:br>
              <a:rPr lang="en-US" altLang="zh-CN" b="1" dirty="0" smtClean="0">
                <a:solidFill>
                  <a:srgbClr val="00B050"/>
                </a:solidFill>
              </a:rPr>
            </a:br>
            <a:r>
              <a:rPr lang="en-US" altLang="zh-CN" b="1" dirty="0" smtClean="0">
                <a:solidFill>
                  <a:srgbClr val="00B050"/>
                </a:solidFill>
              </a:rPr>
              <a:t>    . . .</a:t>
            </a:r>
            <a:br>
              <a:rPr lang="en-US" altLang="zh-CN" b="1" dirty="0" smtClean="0">
                <a:solidFill>
                  <a:srgbClr val="00B050"/>
                </a:solidFill>
              </a:rPr>
            </a:br>
            <a:r>
              <a:rPr lang="en-US" altLang="zh-CN" b="1" dirty="0" smtClean="0">
                <a:solidFill>
                  <a:srgbClr val="00B050"/>
                </a:solidFill>
              </a:rPr>
              <a:t>&lt;/intent-filter&gt;</a:t>
            </a:r>
          </a:p>
          <a:p>
            <a:pPr lvl="2"/>
            <a:r>
              <a:rPr lang="en-US" altLang="zh-CN" dirty="0" err="1" smtClean="0">
                <a:hlinkClick r:id="rId2"/>
              </a:rPr>
              <a:t>setData</a:t>
            </a:r>
            <a:r>
              <a:rPr lang="en-US" altLang="zh-CN" dirty="0" smtClean="0">
                <a:hlinkClick r:id="rId2"/>
              </a:rPr>
              <a:t>()</a:t>
            </a:r>
            <a:r>
              <a:rPr lang="en-US" altLang="zh-CN" dirty="0" smtClean="0"/>
              <a:t> method specifies data only as a URI, </a:t>
            </a:r>
            <a:r>
              <a:rPr lang="en-US" altLang="zh-CN" dirty="0" err="1" smtClean="0">
                <a:hlinkClick r:id="rId2"/>
              </a:rPr>
              <a:t>setType</a:t>
            </a:r>
            <a:r>
              <a:rPr lang="en-US" altLang="zh-CN" dirty="0" smtClean="0">
                <a:hlinkClick r:id="rId2"/>
              </a:rPr>
              <a:t>()</a:t>
            </a:r>
            <a:r>
              <a:rPr lang="en-US" altLang="zh-CN" dirty="0" smtClean="0"/>
              <a:t> specifies it only as a MIME type, and </a:t>
            </a:r>
            <a:r>
              <a:rPr lang="en-US" altLang="zh-CN" dirty="0" err="1" smtClean="0">
                <a:hlinkClick r:id="rId2"/>
              </a:rPr>
              <a:t>setDataAndType</a:t>
            </a:r>
            <a:r>
              <a:rPr lang="en-US" altLang="zh-CN" dirty="0" smtClean="0">
                <a:hlinkClick r:id="rId2"/>
              </a:rPr>
              <a:t>()</a:t>
            </a:r>
            <a:r>
              <a:rPr lang="en-US" altLang="zh-CN" dirty="0" smtClean="0"/>
              <a:t> specifies it as both a URI and a MIME type. The URI is read by </a:t>
            </a:r>
            <a:r>
              <a:rPr lang="en-US" altLang="zh-CN" dirty="0" err="1" smtClean="0">
                <a:hlinkClick r:id="rId2"/>
              </a:rPr>
              <a:t>getData</a:t>
            </a:r>
            <a:r>
              <a:rPr lang="en-US" altLang="zh-CN" dirty="0" smtClean="0">
                <a:hlinkClick r:id="rId2"/>
              </a:rPr>
              <a:t>()</a:t>
            </a:r>
            <a:r>
              <a:rPr lang="en-US" altLang="zh-CN" dirty="0" smtClean="0"/>
              <a:t> and the type by </a:t>
            </a:r>
            <a:r>
              <a:rPr lang="en-US" altLang="zh-CN" dirty="0" err="1" smtClean="0">
                <a:hlinkClick r:id="rId2"/>
              </a:rPr>
              <a:t>getType</a:t>
            </a:r>
            <a:r>
              <a:rPr lang="en-US" altLang="zh-CN" dirty="0" smtClean="0">
                <a:hlinkClick r:id="rId2"/>
              </a:rPr>
              <a:t>()</a:t>
            </a:r>
            <a:r>
              <a:rPr lang="en-US" altLang="zh-CN" dirty="0" smtClean="0"/>
              <a:t>. </a:t>
            </a: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Action</a:t>
            </a:r>
            <a:r>
              <a:rPr lang="zh-CN" altLang="en-US" dirty="0" smtClean="0"/>
              <a:t>和</a:t>
            </a:r>
            <a:r>
              <a:rPr lang="en-US" altLang="zh-CN" dirty="0" smtClean="0"/>
              <a:t>data</a:t>
            </a:r>
            <a:r>
              <a:rPr lang="zh-CN" altLang="en-US" dirty="0" smtClean="0"/>
              <a:t>相配合</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2276872"/>
            <a:ext cx="9144000"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属性详解</a:t>
            </a:r>
            <a:r>
              <a:rPr lang="en-US" altLang="zh-CN" dirty="0" smtClean="0"/>
              <a:t>2/5 </a:t>
            </a:r>
            <a:endParaRPr lang="zh-CN" altLang="en-US" dirty="0"/>
          </a:p>
        </p:txBody>
      </p:sp>
      <p:sp>
        <p:nvSpPr>
          <p:cNvPr id="3" name="内容占位符 2"/>
          <p:cNvSpPr>
            <a:spLocks noGrp="1"/>
          </p:cNvSpPr>
          <p:nvPr>
            <p:ph sz="quarter" idx="1"/>
          </p:nvPr>
        </p:nvSpPr>
        <p:spPr>
          <a:xfrm>
            <a:off x="179512" y="1340768"/>
            <a:ext cx="8507288" cy="3633267"/>
          </a:xfrm>
        </p:spPr>
        <p:txBody>
          <a:bodyPr/>
          <a:lstStyle/>
          <a:p>
            <a:r>
              <a:rPr lang="en-US" altLang="zh-CN" b="1" dirty="0" smtClean="0"/>
              <a:t>Category</a:t>
            </a:r>
          </a:p>
          <a:p>
            <a:pPr lvl="1"/>
            <a:r>
              <a:rPr lang="zh-CN" altLang="en-US" dirty="0" smtClean="0"/>
              <a:t>类别，用来说明</a:t>
            </a:r>
            <a:r>
              <a:rPr lang="en-US" altLang="zh-CN" dirty="0" smtClean="0"/>
              <a:t>intent</a:t>
            </a:r>
            <a:r>
              <a:rPr lang="zh-CN" altLang="en-US" dirty="0" smtClean="0"/>
              <a:t>目标对象的特征的字符串，每个</a:t>
            </a:r>
            <a:r>
              <a:rPr lang="en-US" altLang="zh-CN" dirty="0" smtClean="0"/>
              <a:t>intent</a:t>
            </a:r>
            <a:r>
              <a:rPr lang="zh-CN" altLang="en-US" dirty="0" smtClean="0"/>
              <a:t>可以有任意多个类别。</a:t>
            </a:r>
            <a:endParaRPr lang="en-US" altLang="zh-CN" dirty="0" smtClean="0"/>
          </a:p>
          <a:p>
            <a:pPr lvl="1"/>
            <a:r>
              <a:rPr lang="en-US" altLang="zh-CN" dirty="0" err="1" smtClean="0">
                <a:hlinkClick r:id="rId2"/>
              </a:rPr>
              <a:t>addCategory</a:t>
            </a:r>
            <a:r>
              <a:rPr lang="en-US" altLang="zh-CN" dirty="0" smtClean="0">
                <a:hlinkClick r:id="rId2"/>
              </a:rPr>
              <a:t>()</a:t>
            </a:r>
            <a:r>
              <a:rPr lang="en-US" altLang="zh-CN" dirty="0" smtClean="0"/>
              <a:t> </a:t>
            </a:r>
            <a:r>
              <a:rPr lang="zh-CN" altLang="en-US" dirty="0" smtClean="0"/>
              <a:t>、</a:t>
            </a:r>
            <a:r>
              <a:rPr lang="en-US" altLang="zh-CN" dirty="0" err="1" smtClean="0">
                <a:hlinkClick r:id="rId2"/>
              </a:rPr>
              <a:t>removeCategory</a:t>
            </a:r>
            <a:r>
              <a:rPr lang="en-US" altLang="zh-CN" dirty="0" smtClean="0">
                <a:hlinkClick r:id="rId2"/>
              </a:rPr>
              <a:t>()</a:t>
            </a:r>
            <a:r>
              <a:rPr lang="zh-CN" altLang="en-US" dirty="0" smtClean="0"/>
              <a:t>、</a:t>
            </a:r>
            <a:r>
              <a:rPr lang="en-US" altLang="zh-CN" dirty="0" err="1" smtClean="0">
                <a:hlinkClick r:id="rId2"/>
              </a:rPr>
              <a:t>getCategories</a:t>
            </a:r>
            <a:r>
              <a:rPr lang="en-US" altLang="zh-CN" dirty="0" smtClean="0">
                <a:hlinkClick r:id="rId2"/>
              </a:rPr>
              <a:t>()</a:t>
            </a:r>
            <a:r>
              <a:rPr lang="en-US" altLang="zh-CN" dirty="0" smtClean="0"/>
              <a:t> </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171450" y="3573016"/>
            <a:ext cx="8972550"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属性详解</a:t>
            </a:r>
            <a:r>
              <a:rPr lang="en-US" altLang="zh-CN" dirty="0" smtClean="0"/>
              <a:t>3/5 </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Extra </a:t>
            </a:r>
          </a:p>
          <a:p>
            <a:pPr lvl="1"/>
            <a:r>
              <a:rPr lang="en-US" altLang="zh-CN" dirty="0" smtClean="0"/>
              <a:t>Intent</a:t>
            </a:r>
            <a:r>
              <a:rPr lang="zh-CN" altLang="en-US" dirty="0" smtClean="0"/>
              <a:t>可以通过</a:t>
            </a:r>
            <a:r>
              <a:rPr lang="en-US" altLang="zh-CN" dirty="0" smtClean="0"/>
              <a:t>Extra</a:t>
            </a:r>
            <a:r>
              <a:rPr lang="zh-CN" altLang="en-US" dirty="0" smtClean="0"/>
              <a:t>以</a:t>
            </a:r>
            <a:r>
              <a:rPr lang="en-US" altLang="zh-CN" dirty="0" smtClean="0"/>
              <a:t>key-value</a:t>
            </a:r>
            <a:r>
              <a:rPr lang="zh-CN" altLang="en-US" dirty="0" smtClean="0"/>
              <a:t>对的方式传递附加信息。比如邮件的</a:t>
            </a:r>
            <a:r>
              <a:rPr lang="en-US" altLang="zh-CN" dirty="0" smtClean="0"/>
              <a:t>subject </a:t>
            </a:r>
            <a:r>
              <a:rPr lang="zh-CN" altLang="en-US" dirty="0" smtClean="0"/>
              <a:t>和</a:t>
            </a:r>
            <a:r>
              <a:rPr lang="en-US" altLang="zh-CN" dirty="0" smtClean="0"/>
              <a:t>body</a:t>
            </a:r>
          </a:p>
          <a:p>
            <a:pPr lvl="1"/>
            <a:r>
              <a:rPr lang="en-US" altLang="zh-CN" dirty="0" smtClean="0"/>
              <a:t>The Intent object has a series of put...() methods for inserting various types of extra data and a similar set of get...() methods for reading the data. These methods parallel those for </a:t>
            </a:r>
            <a:r>
              <a:rPr lang="en-US" altLang="zh-CN" dirty="0" smtClean="0">
                <a:hlinkClick r:id="rId2"/>
              </a:rPr>
              <a:t>Bundle</a:t>
            </a:r>
            <a:r>
              <a:rPr lang="en-US" altLang="zh-CN" dirty="0" smtClean="0"/>
              <a:t> objects. In fact, the extras can be installed and read as a Bundle using the </a:t>
            </a:r>
            <a:r>
              <a:rPr lang="en-US" altLang="zh-CN" dirty="0" err="1" smtClean="0">
                <a:hlinkClick r:id="rId3"/>
              </a:rPr>
              <a:t>putExtras</a:t>
            </a:r>
            <a:r>
              <a:rPr lang="en-US" altLang="zh-CN" dirty="0" smtClean="0">
                <a:hlinkClick r:id="rId3"/>
              </a:rPr>
              <a:t>()</a:t>
            </a:r>
            <a:r>
              <a:rPr lang="en-US" altLang="zh-CN" dirty="0" smtClean="0"/>
              <a:t> and </a:t>
            </a:r>
            <a:r>
              <a:rPr lang="en-US" altLang="zh-CN" dirty="0" err="1" smtClean="0">
                <a:hlinkClick r:id="rId3"/>
              </a:rPr>
              <a:t>getExtras</a:t>
            </a:r>
            <a:r>
              <a:rPr lang="en-US" altLang="zh-CN" dirty="0" smtClean="0">
                <a:hlinkClick r:id="rId3"/>
              </a:rPr>
              <a:t>()</a:t>
            </a:r>
            <a:r>
              <a:rPr lang="en-US" altLang="zh-CN" dirty="0" smtClean="0"/>
              <a:t> methods.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IntentService</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827584" y="1340768"/>
            <a:ext cx="6926097" cy="5517232"/>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属性详解</a:t>
            </a:r>
            <a:r>
              <a:rPr lang="en-US" altLang="zh-CN" dirty="0" smtClean="0"/>
              <a:t>4/5 </a:t>
            </a:r>
            <a:endParaRPr lang="zh-CN" altLang="en-US" dirty="0"/>
          </a:p>
        </p:txBody>
      </p:sp>
      <p:sp>
        <p:nvSpPr>
          <p:cNvPr id="3" name="内容占位符 2"/>
          <p:cNvSpPr>
            <a:spLocks noGrp="1"/>
          </p:cNvSpPr>
          <p:nvPr>
            <p:ph sz="quarter" idx="1"/>
          </p:nvPr>
        </p:nvSpPr>
        <p:spPr/>
        <p:txBody>
          <a:bodyPr/>
          <a:lstStyle/>
          <a:p>
            <a:r>
              <a:rPr lang="en-US" altLang="zh-CN" dirty="0" smtClean="0"/>
              <a:t>Flag</a:t>
            </a:r>
          </a:p>
          <a:p>
            <a:pPr lvl="1"/>
            <a:r>
              <a:rPr lang="en-US" altLang="zh-CN" dirty="0" smtClean="0"/>
              <a:t>Flags of various sorts. </a:t>
            </a:r>
            <a:r>
              <a:rPr lang="zh-CN" altLang="en-US" dirty="0" smtClean="0"/>
              <a:t>用来告知系统如何激活目标构件，比如是否和当前</a:t>
            </a:r>
            <a:r>
              <a:rPr lang="en-US" altLang="zh-CN" dirty="0" smtClean="0"/>
              <a:t>activity</a:t>
            </a:r>
            <a:r>
              <a:rPr lang="zh-CN" altLang="en-US" dirty="0" smtClean="0"/>
              <a:t>放在同一个任务列表中，还是重新为它创建一个新的进程等</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属性详解</a:t>
            </a:r>
            <a:r>
              <a:rPr lang="en-US" altLang="zh-CN" dirty="0" smtClean="0"/>
              <a:t>5/5</a:t>
            </a:r>
            <a:endParaRPr lang="zh-CN" altLang="en-US" dirty="0"/>
          </a:p>
        </p:txBody>
      </p:sp>
      <p:sp>
        <p:nvSpPr>
          <p:cNvPr id="3" name="内容占位符 2"/>
          <p:cNvSpPr>
            <a:spLocks noGrp="1"/>
          </p:cNvSpPr>
          <p:nvPr>
            <p:ph sz="quarter" idx="1"/>
          </p:nvPr>
        </p:nvSpPr>
        <p:spPr/>
        <p:txBody>
          <a:bodyPr/>
          <a:lstStyle/>
          <a:p>
            <a:r>
              <a:rPr lang="en-US" altLang="zh-CN" b="1" dirty="0" smtClean="0"/>
              <a:t>Component name</a:t>
            </a:r>
            <a:endParaRPr lang="en-US" altLang="zh-CN" dirty="0" smtClean="0">
              <a:hlinkClick r:id="rId2"/>
            </a:endParaRPr>
          </a:p>
          <a:p>
            <a:pPr lvl="1"/>
            <a:r>
              <a:rPr lang="zh-CN" altLang="en-US" dirty="0" smtClean="0">
                <a:hlinkClick r:id="rId2"/>
              </a:rPr>
              <a:t>用于显式指定接收</a:t>
            </a:r>
            <a:r>
              <a:rPr lang="en-US" altLang="zh-CN" dirty="0" smtClean="0">
                <a:hlinkClick r:id="rId2"/>
              </a:rPr>
              <a:t>intent</a:t>
            </a:r>
            <a:r>
              <a:rPr lang="zh-CN" altLang="en-US" dirty="0" smtClean="0">
                <a:hlinkClick r:id="rId2"/>
              </a:rPr>
              <a:t>的类名</a:t>
            </a:r>
            <a:endParaRPr lang="en-US" altLang="zh-CN" dirty="0" smtClean="0">
              <a:hlinkClick r:id="rId2"/>
            </a:endParaRPr>
          </a:p>
          <a:p>
            <a:pPr lvl="1"/>
            <a:r>
              <a:rPr lang="en-US" altLang="zh-CN" dirty="0" err="1" smtClean="0">
                <a:hlinkClick r:id="rId2"/>
              </a:rPr>
              <a:t>setComponent</a:t>
            </a:r>
            <a:r>
              <a:rPr lang="en-US" altLang="zh-CN" dirty="0" smtClean="0">
                <a:hlinkClick r:id="rId2"/>
              </a:rPr>
              <a:t>()</a:t>
            </a:r>
            <a:r>
              <a:rPr lang="en-US" altLang="zh-CN" dirty="0" smtClean="0"/>
              <a:t>, </a:t>
            </a:r>
            <a:r>
              <a:rPr lang="en-US" altLang="zh-CN" dirty="0" err="1" smtClean="0">
                <a:hlinkClick r:id="rId2"/>
              </a:rPr>
              <a:t>setClass</a:t>
            </a:r>
            <a:r>
              <a:rPr lang="en-US" altLang="zh-CN" dirty="0" smtClean="0">
                <a:hlinkClick r:id="rId2"/>
              </a:rPr>
              <a:t>()</a:t>
            </a:r>
            <a:r>
              <a:rPr lang="en-US" altLang="zh-CN" dirty="0" smtClean="0"/>
              <a:t>, or </a:t>
            </a:r>
            <a:r>
              <a:rPr lang="en-US" altLang="zh-CN" dirty="0" err="1" smtClean="0">
                <a:hlinkClick r:id="rId2"/>
              </a:rPr>
              <a:t>setClassName</a:t>
            </a:r>
            <a:r>
              <a:rPr lang="en-US" altLang="zh-CN" dirty="0" smtClean="0">
                <a:hlinkClick r:id="rId2"/>
              </a:rPr>
              <a:t>()</a:t>
            </a:r>
            <a:r>
              <a:rPr lang="en-US" altLang="zh-CN" dirty="0" smtClean="0"/>
              <a:t> and read by </a:t>
            </a:r>
            <a:r>
              <a:rPr lang="en-US" altLang="zh-CN" dirty="0" err="1" smtClean="0">
                <a:hlinkClick r:id="rId2"/>
              </a:rPr>
              <a:t>getComponent</a:t>
            </a:r>
            <a:r>
              <a:rPr lang="en-US" altLang="zh-CN" dirty="0" smtClean="0">
                <a:hlinkClick r:id="rId2"/>
              </a:rPr>
              <a: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a:t>
            </a:r>
            <a:r>
              <a:rPr lang="zh-CN" altLang="en-US" dirty="0" smtClean="0"/>
              <a:t>的匹配规则</a:t>
            </a:r>
            <a:endParaRPr lang="zh-CN" altLang="en-US" dirty="0"/>
          </a:p>
        </p:txBody>
      </p:sp>
      <p:sp>
        <p:nvSpPr>
          <p:cNvPr id="3" name="内容占位符 2"/>
          <p:cNvSpPr>
            <a:spLocks noGrp="1"/>
          </p:cNvSpPr>
          <p:nvPr>
            <p:ph sz="quarter" idx="1"/>
          </p:nvPr>
        </p:nvSpPr>
        <p:spPr/>
        <p:txBody>
          <a:bodyPr/>
          <a:lstStyle/>
          <a:p>
            <a:r>
              <a:rPr lang="en-US" altLang="zh-CN" dirty="0" smtClean="0"/>
              <a:t>Intent</a:t>
            </a:r>
            <a:r>
              <a:rPr lang="zh-CN" altLang="en-US" dirty="0" smtClean="0"/>
              <a:t>对象如何通过</a:t>
            </a:r>
            <a:r>
              <a:rPr lang="en-US" altLang="zh-CN" dirty="0" smtClean="0"/>
              <a:t>&lt;intent-filter&gt;</a:t>
            </a:r>
            <a:r>
              <a:rPr lang="zh-CN" altLang="en-US" dirty="0" smtClean="0"/>
              <a:t>找到目标构件</a:t>
            </a:r>
            <a:endParaRPr lang="en-US" altLang="zh-CN" dirty="0" smtClean="0"/>
          </a:p>
          <a:p>
            <a:r>
              <a:rPr lang="zh-CN" altLang="en-US" dirty="0" smtClean="0"/>
              <a:t>三个测试</a:t>
            </a:r>
            <a:endParaRPr lang="en-US" altLang="zh-CN" dirty="0" smtClean="0"/>
          </a:p>
          <a:p>
            <a:pPr lvl="1"/>
            <a:r>
              <a:rPr lang="en-US" altLang="zh-CN" dirty="0" smtClean="0"/>
              <a:t>Action</a:t>
            </a:r>
          </a:p>
          <a:p>
            <a:pPr lvl="1"/>
            <a:r>
              <a:rPr lang="en-US" altLang="zh-CN" dirty="0" smtClean="0"/>
              <a:t>Category</a:t>
            </a:r>
          </a:p>
          <a:p>
            <a:pPr lvl="1"/>
            <a:r>
              <a:rPr lang="en-US" altLang="zh-CN" dirty="0" smtClean="0"/>
              <a:t>Data</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Action test</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dirty="0" smtClean="0"/>
              <a:t>&lt;intent-filter&gt;</a:t>
            </a:r>
            <a:br>
              <a:rPr lang="en-US" dirty="0" smtClean="0"/>
            </a:br>
            <a:r>
              <a:rPr lang="en-US" dirty="0" smtClean="0"/>
              <a:t>    &lt;action </a:t>
            </a:r>
            <a:r>
              <a:rPr lang="en-US" dirty="0" err="1" smtClean="0"/>
              <a:t>android:name</a:t>
            </a:r>
            <a:r>
              <a:rPr lang="en-US" dirty="0" smtClean="0"/>
              <a:t>="</a:t>
            </a:r>
            <a:r>
              <a:rPr lang="en-US" dirty="0" err="1" smtClean="0"/>
              <a:t>android.intent.action.EDIT</a:t>
            </a:r>
            <a:r>
              <a:rPr lang="en-US" dirty="0" smtClean="0"/>
              <a:t>" /&gt;</a:t>
            </a:r>
            <a:br>
              <a:rPr lang="en-US" dirty="0" smtClean="0"/>
            </a:br>
            <a:r>
              <a:rPr lang="en-US" dirty="0" smtClean="0"/>
              <a:t>    &lt;action </a:t>
            </a:r>
            <a:r>
              <a:rPr lang="en-US" dirty="0" err="1" smtClean="0"/>
              <a:t>android:name</a:t>
            </a:r>
            <a:r>
              <a:rPr lang="en-US" dirty="0" smtClean="0"/>
              <a:t>="</a:t>
            </a:r>
            <a:r>
              <a:rPr lang="en-US" dirty="0" err="1" smtClean="0"/>
              <a:t>android.intent.action.VIEW</a:t>
            </a:r>
            <a:r>
              <a:rPr lang="en-US" dirty="0" smtClean="0"/>
              <a:t>" /&gt;</a:t>
            </a:r>
            <a:br>
              <a:rPr lang="en-US" dirty="0" smtClean="0"/>
            </a:br>
            <a:r>
              <a:rPr lang="en-US" dirty="0" smtClean="0"/>
              <a:t>    ...</a:t>
            </a:r>
            <a:br>
              <a:rPr lang="en-US" dirty="0" smtClean="0"/>
            </a:br>
            <a:r>
              <a:rPr lang="en-US" dirty="0" smtClean="0"/>
              <a:t>&lt;/intent-filter&gt;</a:t>
            </a:r>
          </a:p>
          <a:p>
            <a:endParaRPr lang="en-US" dirty="0" smtClean="0"/>
          </a:p>
          <a:p>
            <a:r>
              <a:rPr lang="en-US" dirty="0" smtClean="0"/>
              <a:t>To get through this filter, the action specified in the </a:t>
            </a:r>
            <a:r>
              <a:rPr lang="en-US" dirty="0" smtClean="0">
                <a:hlinkClick r:id="rId2"/>
              </a:rPr>
              <a:t>Intent</a:t>
            </a:r>
            <a:r>
              <a:rPr lang="en-US" dirty="0" smtClean="0"/>
              <a:t> must match one of the actions listed in the filter.</a:t>
            </a:r>
          </a:p>
          <a:p>
            <a:r>
              <a:rPr lang="en-US" dirty="0" smtClean="0"/>
              <a:t>If the filter does not list any actions, there is nothing for an intent to match, so all intents fail the test. However, if an </a:t>
            </a:r>
            <a:r>
              <a:rPr lang="en-US" dirty="0" smtClean="0">
                <a:hlinkClick r:id="rId2"/>
              </a:rPr>
              <a:t>Intent</a:t>
            </a:r>
            <a:r>
              <a:rPr lang="en-US" dirty="0" smtClean="0"/>
              <a:t> does not specify an action, it will pass the test (as long as the filter contains at least one action).</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Category test</a:t>
            </a:r>
            <a:br>
              <a:rPr lang="en-US" b="1" dirty="0" smtClean="0"/>
            </a:br>
            <a:endParaRPr lang="zh-CN" altLang="en-US" dirty="0"/>
          </a:p>
        </p:txBody>
      </p:sp>
      <p:sp>
        <p:nvSpPr>
          <p:cNvPr id="3" name="内容占位符 2"/>
          <p:cNvSpPr>
            <a:spLocks noGrp="1"/>
          </p:cNvSpPr>
          <p:nvPr>
            <p:ph sz="quarter" idx="1"/>
          </p:nvPr>
        </p:nvSpPr>
        <p:spPr/>
        <p:txBody>
          <a:bodyPr>
            <a:normAutofit fontScale="77500" lnSpcReduction="20000"/>
          </a:bodyPr>
          <a:lstStyle/>
          <a:p>
            <a:r>
              <a:rPr lang="en-US" dirty="0" smtClean="0"/>
              <a:t>&lt;intent-filter&gt;</a:t>
            </a:r>
            <a:br>
              <a:rPr lang="en-US" dirty="0" smtClean="0"/>
            </a:br>
            <a:r>
              <a:rPr lang="en-US" dirty="0" smtClean="0"/>
              <a:t>    &lt;category </a:t>
            </a:r>
            <a:r>
              <a:rPr lang="en-US" dirty="0" err="1" smtClean="0"/>
              <a:t>android:name</a:t>
            </a:r>
            <a:r>
              <a:rPr lang="en-US" dirty="0" smtClean="0"/>
              <a:t>="</a:t>
            </a:r>
            <a:r>
              <a:rPr lang="en-US" dirty="0" err="1" smtClean="0"/>
              <a:t>android.intent.category.DEFAULT</a:t>
            </a:r>
            <a:r>
              <a:rPr lang="en-US" dirty="0" smtClean="0"/>
              <a:t>" /&gt;</a:t>
            </a:r>
            <a:br>
              <a:rPr lang="en-US" dirty="0" smtClean="0"/>
            </a:br>
            <a:r>
              <a:rPr lang="en-US" dirty="0" smtClean="0"/>
              <a:t>    &lt;category </a:t>
            </a:r>
            <a:r>
              <a:rPr lang="en-US" dirty="0" err="1" smtClean="0"/>
              <a:t>android:name</a:t>
            </a:r>
            <a:r>
              <a:rPr lang="en-US" dirty="0" smtClean="0"/>
              <a:t>="</a:t>
            </a:r>
            <a:r>
              <a:rPr lang="en-US" dirty="0" err="1" smtClean="0"/>
              <a:t>android.intent.category.BROWSABLE</a:t>
            </a:r>
            <a:r>
              <a:rPr lang="en-US" dirty="0" smtClean="0"/>
              <a:t>" /&gt;</a:t>
            </a:r>
            <a:br>
              <a:rPr lang="en-US" dirty="0" smtClean="0"/>
            </a:br>
            <a:r>
              <a:rPr lang="en-US" dirty="0" smtClean="0"/>
              <a:t>    ...</a:t>
            </a:r>
            <a:br>
              <a:rPr lang="en-US" dirty="0" smtClean="0"/>
            </a:br>
            <a:r>
              <a:rPr lang="en-US" dirty="0" smtClean="0"/>
              <a:t>&lt;/intent-filter&gt;</a:t>
            </a:r>
          </a:p>
          <a:p>
            <a:endParaRPr lang="en-US" dirty="0" smtClean="0"/>
          </a:p>
          <a:p>
            <a:r>
              <a:rPr lang="en-US" dirty="0" smtClean="0"/>
              <a:t>For an intent to pass the category test, every category in the </a:t>
            </a:r>
            <a:r>
              <a:rPr lang="en-US" dirty="0" smtClean="0">
                <a:hlinkClick r:id="rId2"/>
              </a:rPr>
              <a:t>Intent</a:t>
            </a:r>
            <a:r>
              <a:rPr lang="en-US" dirty="0" smtClean="0"/>
              <a:t> must match a category in the filter. The reverse is not necessary—the intent filter may declare more categories than are specified in the </a:t>
            </a:r>
            <a:r>
              <a:rPr lang="en-US" dirty="0" smtClean="0">
                <a:hlinkClick r:id="rId2"/>
              </a:rPr>
              <a:t>Intent</a:t>
            </a:r>
            <a:r>
              <a:rPr lang="en-US" dirty="0" smtClean="0"/>
              <a:t> and the </a:t>
            </a:r>
            <a:r>
              <a:rPr lang="en-US" dirty="0" smtClean="0">
                <a:hlinkClick r:id="rId2"/>
              </a:rPr>
              <a:t>Intent</a:t>
            </a:r>
            <a:r>
              <a:rPr lang="en-US" dirty="0" smtClean="0"/>
              <a:t> will still pass. Therefore, an intent with no categories should always pass this test, regardless of what categories are declared in the filter.</a:t>
            </a:r>
          </a:p>
          <a:p>
            <a:r>
              <a:rPr lang="en-US" b="1" dirty="0" smtClean="0"/>
              <a:t>Note:</a:t>
            </a:r>
            <a:r>
              <a:rPr lang="en-US" dirty="0" smtClean="0"/>
              <a:t> Android automatically applies the </a:t>
            </a:r>
            <a:r>
              <a:rPr lang="en-US" dirty="0" err="1" smtClean="0"/>
              <a:t>the</a:t>
            </a:r>
            <a:r>
              <a:rPr lang="en-US" dirty="0" smtClean="0"/>
              <a:t> </a:t>
            </a:r>
            <a:r>
              <a:rPr lang="en-US" dirty="0" smtClean="0">
                <a:hlinkClick r:id="rId2"/>
              </a:rPr>
              <a:t>CATEGORY_DEFAULT</a:t>
            </a:r>
            <a:r>
              <a:rPr lang="en-US" dirty="0" smtClean="0"/>
              <a:t> category to all implicit intents passed to </a:t>
            </a:r>
            <a:r>
              <a:rPr lang="en-US" dirty="0" err="1" smtClean="0">
                <a:hlinkClick r:id="rId3"/>
              </a:rPr>
              <a:t>startActivity</a:t>
            </a:r>
            <a:r>
              <a:rPr lang="en-US" dirty="0" smtClean="0">
                <a:hlinkClick r:id="rId3"/>
              </a:rPr>
              <a:t>()</a:t>
            </a:r>
            <a:r>
              <a:rPr lang="en-US" dirty="0" smtClean="0"/>
              <a:t> and </a:t>
            </a:r>
            <a:r>
              <a:rPr lang="en-US" dirty="0" err="1" smtClean="0">
                <a:hlinkClick r:id="rId4"/>
              </a:rPr>
              <a:t>startActivityForResult</a:t>
            </a:r>
            <a:r>
              <a:rPr lang="en-US" dirty="0" smtClean="0">
                <a:hlinkClick r:id="rId4"/>
              </a:rPr>
              <a:t>()</a:t>
            </a:r>
            <a:r>
              <a:rPr lang="en-US" dirty="0" smtClean="0"/>
              <a:t>. So if you want your activity to receive implicit intents, it must include a category for "</a:t>
            </a:r>
            <a:r>
              <a:rPr lang="en-US" dirty="0" err="1" smtClean="0"/>
              <a:t>android.intent.category.DEFAULT</a:t>
            </a:r>
            <a:r>
              <a:rPr lang="en-US" dirty="0" smtClean="0"/>
              <a:t>" in its intent filters (as shown in the previous &lt;intent-filter&gt; example.</a:t>
            </a:r>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Data test</a:t>
            </a:r>
            <a:br>
              <a:rPr lang="en-US" b="1" dirty="0" smtClean="0"/>
            </a:b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dirty="0" smtClean="0"/>
              <a:t>&lt;intent-filter&gt;</a:t>
            </a:r>
            <a:br>
              <a:rPr lang="en-US" dirty="0" smtClean="0"/>
            </a:br>
            <a:r>
              <a:rPr lang="en-US" dirty="0" smtClean="0"/>
              <a:t>    &lt;data </a:t>
            </a:r>
            <a:r>
              <a:rPr lang="en-US" dirty="0" err="1" smtClean="0"/>
              <a:t>android:mimeType</a:t>
            </a:r>
            <a:r>
              <a:rPr lang="en-US" dirty="0" smtClean="0"/>
              <a:t>="video/mpeg" </a:t>
            </a:r>
            <a:r>
              <a:rPr lang="en-US" dirty="0" err="1" smtClean="0"/>
              <a:t>android:scheme</a:t>
            </a:r>
            <a:r>
              <a:rPr lang="en-US" dirty="0" smtClean="0"/>
              <a:t>="http" ... /&gt;</a:t>
            </a:r>
            <a:br>
              <a:rPr lang="en-US" dirty="0" smtClean="0"/>
            </a:br>
            <a:r>
              <a:rPr lang="en-US" dirty="0" smtClean="0"/>
              <a:t>    &lt;data </a:t>
            </a:r>
            <a:r>
              <a:rPr lang="en-US" dirty="0" err="1" smtClean="0"/>
              <a:t>android:mimeType</a:t>
            </a:r>
            <a:r>
              <a:rPr lang="en-US" dirty="0" smtClean="0"/>
              <a:t>="audio/mpeg" </a:t>
            </a:r>
            <a:r>
              <a:rPr lang="en-US" dirty="0" err="1" smtClean="0"/>
              <a:t>android:scheme</a:t>
            </a:r>
            <a:r>
              <a:rPr lang="en-US" dirty="0" smtClean="0"/>
              <a:t>="http" ... /&gt;</a:t>
            </a:r>
            <a:br>
              <a:rPr lang="en-US" dirty="0" smtClean="0"/>
            </a:br>
            <a:r>
              <a:rPr lang="en-US" dirty="0" smtClean="0"/>
              <a:t>    ...</a:t>
            </a:r>
            <a:br>
              <a:rPr lang="en-US" dirty="0" smtClean="0"/>
            </a:br>
            <a:r>
              <a:rPr lang="en-US" dirty="0" smtClean="0"/>
              <a:t>&lt;/intent-filter&gt;</a:t>
            </a:r>
          </a:p>
          <a:p>
            <a:endParaRPr lang="en-US" altLang="zh-CN" dirty="0" smtClean="0"/>
          </a:p>
          <a:p>
            <a:r>
              <a:rPr lang="en-US" dirty="0" smtClean="0"/>
              <a:t>Each </a:t>
            </a:r>
            <a:r>
              <a:rPr lang="en-US" dirty="0" smtClean="0">
                <a:hlinkClick r:id="rId2"/>
              </a:rPr>
              <a:t>&lt;data&gt;</a:t>
            </a:r>
            <a:r>
              <a:rPr lang="en-US" dirty="0" smtClean="0"/>
              <a:t> element can specify a URI structure and a data type (MIME media type). There are separate attributes — scheme, host, port, and path — for each part of the URI: </a:t>
            </a:r>
          </a:p>
          <a:p>
            <a:r>
              <a:rPr lang="en-US" dirty="0" smtClean="0"/>
              <a:t>&lt;scheme&gt;://&lt;host&gt;:&lt;port&gt;/&lt;path&gt;</a:t>
            </a:r>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更多的系统</a:t>
            </a:r>
            <a:r>
              <a:rPr lang="en-US" altLang="zh-CN" dirty="0" smtClean="0"/>
              <a:t>Action</a:t>
            </a:r>
            <a:r>
              <a:rPr lang="zh-CN" altLang="en-US" dirty="0" smtClean="0"/>
              <a:t>的例子</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83568" y="1340768"/>
            <a:ext cx="2808312"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Using intent matching</a:t>
            </a:r>
            <a:endParaRPr lang="zh-CN" altLang="en-US" dirty="0"/>
          </a:p>
        </p:txBody>
      </p:sp>
      <p:sp>
        <p:nvSpPr>
          <p:cNvPr id="3" name="内容占位符 2"/>
          <p:cNvSpPr>
            <a:spLocks noGrp="1"/>
          </p:cNvSpPr>
          <p:nvPr>
            <p:ph sz="quarter" idx="1"/>
          </p:nvPr>
        </p:nvSpPr>
        <p:spPr/>
        <p:txBody>
          <a:bodyPr/>
          <a:lstStyle/>
          <a:p>
            <a:r>
              <a:rPr lang="zh-CN" altLang="en-US" dirty="0" smtClean="0"/>
              <a:t>可以用</a:t>
            </a:r>
            <a:r>
              <a:rPr lang="en-US" altLang="zh-CN" dirty="0" smtClean="0"/>
              <a:t>intent</a:t>
            </a:r>
            <a:r>
              <a:rPr lang="zh-CN" altLang="en-US" dirty="0" smtClean="0"/>
              <a:t>匹配规则搜寻全部的目标</a:t>
            </a:r>
            <a:r>
              <a:rPr lang="en-US" altLang="zh-CN" dirty="0" smtClean="0"/>
              <a:t>intent</a:t>
            </a:r>
            <a:r>
              <a:rPr lang="zh-CN" altLang="en-US" dirty="0" smtClean="0"/>
              <a:t>，用</a:t>
            </a:r>
            <a:r>
              <a:rPr lang="en-US" altLang="zh-CN" dirty="0" err="1" smtClean="0"/>
              <a:t>PackageManager</a:t>
            </a:r>
            <a:r>
              <a:rPr lang="zh-CN" altLang="en-US" dirty="0" smtClean="0"/>
              <a:t>列出来</a:t>
            </a:r>
            <a:endParaRPr lang="en-US" altLang="zh-CN" b="1" dirty="0" smtClean="0"/>
          </a:p>
          <a:p>
            <a:pPr lvl="1"/>
            <a:r>
              <a:rPr lang="en-US" altLang="zh-CN" b="1" dirty="0" smtClean="0"/>
              <a:t>public abstract </a:t>
            </a:r>
            <a:r>
              <a:rPr lang="en-US" altLang="zh-CN" b="1" dirty="0" smtClean="0">
                <a:hlinkClick r:id="rId2"/>
              </a:rPr>
              <a:t>List</a:t>
            </a:r>
            <a:r>
              <a:rPr lang="en-US" altLang="zh-CN" b="1" dirty="0" smtClean="0"/>
              <a:t>&lt;</a:t>
            </a:r>
            <a:r>
              <a:rPr lang="en-US" altLang="zh-CN" b="1" dirty="0" err="1" smtClean="0">
                <a:hlinkClick r:id="rId3"/>
              </a:rPr>
              <a:t>ResolveInfo</a:t>
            </a:r>
            <a:r>
              <a:rPr lang="en-US" altLang="zh-CN" b="1" dirty="0" smtClean="0"/>
              <a:t>&gt; </a:t>
            </a:r>
            <a:r>
              <a:rPr lang="en-US" altLang="zh-CN" b="1" dirty="0" err="1" smtClean="0"/>
              <a:t>queryIntentActivities</a:t>
            </a:r>
            <a:r>
              <a:rPr lang="en-US" altLang="zh-CN" b="1" dirty="0" smtClean="0"/>
              <a:t> (</a:t>
            </a:r>
            <a:r>
              <a:rPr lang="en-US" altLang="zh-CN" b="1" dirty="0" smtClean="0">
                <a:hlinkClick r:id="rId4"/>
              </a:rPr>
              <a:t>Intent</a:t>
            </a:r>
            <a:r>
              <a:rPr lang="en-US" altLang="zh-CN" b="1" dirty="0" smtClean="0"/>
              <a:t> </a:t>
            </a:r>
            <a:r>
              <a:rPr lang="en-US" altLang="zh-CN" b="1" dirty="0" err="1" smtClean="0"/>
              <a:t>intent</a:t>
            </a:r>
            <a:r>
              <a:rPr lang="en-US" altLang="zh-CN" b="1" dirty="0" smtClean="0"/>
              <a:t>, </a:t>
            </a:r>
            <a:r>
              <a:rPr lang="en-US" altLang="zh-CN" b="1" dirty="0" err="1" smtClean="0"/>
              <a:t>int</a:t>
            </a:r>
            <a:r>
              <a:rPr lang="en-US" altLang="zh-CN" b="1" dirty="0" smtClean="0"/>
              <a:t> flags) </a:t>
            </a:r>
          </a:p>
          <a:p>
            <a:pPr lvl="2"/>
            <a:r>
              <a:rPr lang="en-US" altLang="zh-CN" dirty="0" smtClean="0"/>
              <a:t>Retrieve all activities that can be performed for the given intent.</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a:t>
            </a:r>
            <a:r>
              <a:rPr lang="zh-CN" altLang="en-US" dirty="0" smtClean="0"/>
              <a:t>的生命周期</a:t>
            </a:r>
            <a:r>
              <a:rPr lang="en-US" altLang="zh-CN" dirty="0" smtClean="0"/>
              <a:t>1/2</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t>通过</a:t>
            </a:r>
            <a:r>
              <a:rPr lang="en-US" altLang="zh-CN" b="1" dirty="0" err="1" smtClean="0"/>
              <a:t>startService</a:t>
            </a:r>
            <a:r>
              <a:rPr lang="en-US" altLang="zh-CN" b="1" dirty="0" smtClean="0"/>
              <a:t> </a:t>
            </a:r>
            <a:endParaRPr lang="en-US" altLang="zh-CN" dirty="0" smtClean="0"/>
          </a:p>
          <a:p>
            <a:pPr lvl="1"/>
            <a:r>
              <a:rPr lang="en-US" altLang="zh-CN" dirty="0" smtClean="0"/>
              <a:t>    Service</a:t>
            </a:r>
            <a:r>
              <a:rPr lang="zh-CN" altLang="en-US" dirty="0" smtClean="0"/>
              <a:t>会经历 </a:t>
            </a:r>
            <a:r>
              <a:rPr lang="en-US" altLang="zh-CN" dirty="0" err="1" smtClean="0"/>
              <a:t>onCreate</a:t>
            </a:r>
            <a:r>
              <a:rPr lang="en-US" altLang="zh-CN" dirty="0" smtClean="0"/>
              <a:t> -&gt; </a:t>
            </a:r>
            <a:r>
              <a:rPr lang="en-US" altLang="zh-CN" dirty="0" err="1" smtClean="0"/>
              <a:t>onStartCommand</a:t>
            </a:r>
            <a:r>
              <a:rPr lang="en-US" altLang="zh-CN" dirty="0" smtClean="0"/>
              <a:t/>
            </a:r>
            <a:br>
              <a:rPr lang="en-US" altLang="zh-CN" dirty="0" smtClean="0"/>
            </a:br>
            <a:r>
              <a:rPr lang="en-US" altLang="zh-CN" dirty="0" smtClean="0"/>
              <a:t>   </a:t>
            </a:r>
            <a:r>
              <a:rPr lang="en-US" altLang="zh-CN" dirty="0" err="1" smtClean="0"/>
              <a:t>stopService</a:t>
            </a:r>
            <a:r>
              <a:rPr lang="zh-CN" altLang="en-US" dirty="0" smtClean="0"/>
              <a:t>的时候直接</a:t>
            </a:r>
            <a:r>
              <a:rPr lang="en-US" altLang="zh-CN" dirty="0" err="1" smtClean="0"/>
              <a:t>onDestroy</a:t>
            </a:r>
            <a:endParaRPr lang="en-US" altLang="zh-CN" dirty="0" smtClean="0"/>
          </a:p>
          <a:p>
            <a:pPr lvl="1"/>
            <a:r>
              <a:rPr lang="en-US" altLang="zh-CN" dirty="0" smtClean="0"/>
              <a:t>   </a:t>
            </a:r>
            <a:r>
              <a:rPr lang="zh-CN" altLang="en-US" dirty="0" smtClean="0"/>
              <a:t>如果是调用者</a:t>
            </a:r>
            <a:r>
              <a:rPr lang="en-US" altLang="zh-CN" dirty="0" smtClean="0"/>
              <a:t>(</a:t>
            </a:r>
            <a:r>
              <a:rPr lang="en-US" altLang="zh-CN" dirty="0" err="1" smtClean="0"/>
              <a:t>TestServiceHolder</a:t>
            </a:r>
            <a:r>
              <a:rPr lang="en-US" altLang="zh-CN" dirty="0" smtClean="0"/>
              <a:t>)</a:t>
            </a:r>
            <a:r>
              <a:rPr lang="zh-CN" altLang="en-US" dirty="0" smtClean="0"/>
              <a:t>自己直接退出而没有调用</a:t>
            </a:r>
            <a:r>
              <a:rPr lang="en-US" altLang="zh-CN" dirty="0" err="1" smtClean="0"/>
              <a:t>stopService</a:t>
            </a:r>
            <a:r>
              <a:rPr lang="zh-CN" altLang="en-US" dirty="0" smtClean="0"/>
              <a:t>的话，</a:t>
            </a:r>
            <a:r>
              <a:rPr lang="en-US" altLang="zh-CN" dirty="0" smtClean="0"/>
              <a:t>Service</a:t>
            </a:r>
            <a:r>
              <a:rPr lang="zh-CN" altLang="en-US" dirty="0" smtClean="0"/>
              <a:t>会一直在后台运行。下次</a:t>
            </a:r>
            <a:r>
              <a:rPr lang="en-US" altLang="zh-CN" dirty="0" err="1" smtClean="0"/>
              <a:t>TestServiceHolder</a:t>
            </a:r>
            <a:r>
              <a:rPr lang="zh-CN" altLang="en-US" dirty="0" smtClean="0"/>
              <a:t>再起来可以</a:t>
            </a:r>
            <a:r>
              <a:rPr lang="en-US" altLang="zh-CN" dirty="0" err="1" smtClean="0"/>
              <a:t>stopService</a:t>
            </a:r>
            <a:r>
              <a:rPr lang="zh-CN" altLang="en-US" dirty="0" smtClean="0"/>
              <a:t>。 </a:t>
            </a:r>
          </a:p>
          <a:p>
            <a:endParaRPr lang="zh-CN" altLang="en-US" dirty="0"/>
          </a:p>
        </p:txBody>
      </p:sp>
      <p:sp>
        <p:nvSpPr>
          <p:cNvPr id="5" name="矩形 4"/>
          <p:cNvSpPr/>
          <p:nvPr/>
        </p:nvSpPr>
        <p:spPr>
          <a:xfrm>
            <a:off x="395536" y="5373216"/>
            <a:ext cx="6552728" cy="646331"/>
          </a:xfrm>
          <a:prstGeom prst="rect">
            <a:avLst/>
          </a:prstGeom>
        </p:spPr>
        <p:txBody>
          <a:bodyPr wrap="square">
            <a:spAutoFit/>
          </a:bodyPr>
          <a:lstStyle/>
          <a:p>
            <a:r>
              <a:rPr lang="en-US" altLang="zh-CN" b="1" dirty="0" err="1" smtClean="0"/>
              <a:t>context.startService</a:t>
            </a:r>
            <a:r>
              <a:rPr lang="en-US" altLang="zh-CN" b="1" dirty="0" smtClean="0"/>
              <a:t>()  -&gt;</a:t>
            </a:r>
            <a:r>
              <a:rPr lang="en-US" altLang="zh-CN" b="1" dirty="0" err="1" smtClean="0"/>
              <a:t>onCreate</a:t>
            </a:r>
            <a:r>
              <a:rPr lang="en-US" altLang="zh-CN" b="1" dirty="0" smtClean="0"/>
              <a:t>()- &gt;</a:t>
            </a:r>
            <a:r>
              <a:rPr lang="en-US" altLang="zh-CN" b="1" dirty="0" err="1" smtClean="0"/>
              <a:t>onStartCommand</a:t>
            </a:r>
            <a:r>
              <a:rPr lang="en-US" altLang="zh-CN" b="1" dirty="0" smtClean="0"/>
              <a:t>()-&gt;Service running</a:t>
            </a:r>
            <a:endParaRPr lang="zh-CN" altLang="en-US" dirty="0"/>
          </a:p>
        </p:txBody>
      </p:sp>
      <p:sp>
        <p:nvSpPr>
          <p:cNvPr id="6" name="矩形 5"/>
          <p:cNvSpPr/>
          <p:nvPr/>
        </p:nvSpPr>
        <p:spPr>
          <a:xfrm>
            <a:off x="395536" y="5877272"/>
            <a:ext cx="6264696" cy="369332"/>
          </a:xfrm>
          <a:prstGeom prst="rect">
            <a:avLst/>
          </a:prstGeom>
        </p:spPr>
        <p:txBody>
          <a:bodyPr wrap="square">
            <a:spAutoFit/>
          </a:bodyPr>
          <a:lstStyle/>
          <a:p>
            <a:r>
              <a:rPr lang="en-US" altLang="zh-CN" b="1" dirty="0" err="1" smtClean="0"/>
              <a:t>context.stopService</a:t>
            </a:r>
            <a:r>
              <a:rPr lang="en-US" altLang="zh-CN" b="1" dirty="0" smtClean="0"/>
              <a:t>() | -&gt;</a:t>
            </a:r>
            <a:r>
              <a:rPr lang="en-US" altLang="zh-CN" b="1" dirty="0" err="1" smtClean="0"/>
              <a:t>onDestroy</a:t>
            </a:r>
            <a:r>
              <a:rPr lang="en-US" altLang="zh-CN" b="1" dirty="0" smtClean="0"/>
              <a:t>() -&gt;Service stop</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a:t>
            </a:r>
            <a:r>
              <a:rPr lang="zh-CN" altLang="en-US" dirty="0" smtClean="0"/>
              <a:t>的生命周期</a:t>
            </a:r>
            <a:r>
              <a:rPr lang="en-US" altLang="zh-CN" dirty="0" smtClean="0"/>
              <a:t>2/2</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t>通过</a:t>
            </a:r>
            <a:r>
              <a:rPr lang="en-US" altLang="zh-CN" b="1" dirty="0" err="1" smtClean="0"/>
              <a:t>bindService</a:t>
            </a:r>
            <a:r>
              <a:rPr lang="en-US" altLang="zh-CN" b="1" dirty="0" smtClean="0"/>
              <a:t>    </a:t>
            </a:r>
            <a:endParaRPr lang="en-US" altLang="zh-CN" dirty="0" smtClean="0"/>
          </a:p>
          <a:p>
            <a:pPr lvl="1"/>
            <a:r>
              <a:rPr lang="en-US" altLang="zh-CN" dirty="0" smtClean="0"/>
              <a:t>  Service</a:t>
            </a:r>
            <a:r>
              <a:rPr lang="zh-CN" altLang="en-US" dirty="0" smtClean="0"/>
              <a:t>只会运行</a:t>
            </a:r>
            <a:r>
              <a:rPr lang="en-US" altLang="zh-CN" dirty="0" err="1" smtClean="0"/>
              <a:t>onCreate</a:t>
            </a:r>
            <a:r>
              <a:rPr lang="zh-CN" altLang="en-US" dirty="0" smtClean="0"/>
              <a:t>， 这个时候 </a:t>
            </a:r>
            <a:r>
              <a:rPr lang="en-US" altLang="zh-CN" dirty="0" err="1" smtClean="0"/>
              <a:t>TestServiceHolder</a:t>
            </a:r>
            <a:r>
              <a:rPr lang="en-US" altLang="zh-CN" dirty="0" smtClean="0"/>
              <a:t> </a:t>
            </a:r>
            <a:r>
              <a:rPr lang="zh-CN" altLang="en-US" dirty="0" smtClean="0"/>
              <a:t>和</a:t>
            </a:r>
            <a:r>
              <a:rPr lang="en-US" altLang="zh-CN" dirty="0" err="1" smtClean="0"/>
              <a:t>TestService</a:t>
            </a:r>
            <a:r>
              <a:rPr lang="zh-CN" altLang="en-US" dirty="0" smtClean="0"/>
              <a:t>绑定在一起</a:t>
            </a:r>
            <a:r>
              <a:rPr lang="en-US" altLang="zh-CN" dirty="0" smtClean="0"/>
              <a:t>,</a:t>
            </a:r>
            <a:r>
              <a:rPr lang="zh-CN" altLang="en-US" dirty="0" smtClean="0"/>
              <a:t>   </a:t>
            </a:r>
            <a:r>
              <a:rPr lang="en-US" altLang="zh-CN" dirty="0" err="1" smtClean="0"/>
              <a:t>TestServiceHolder</a:t>
            </a:r>
            <a:r>
              <a:rPr lang="en-US" altLang="zh-CN" dirty="0" smtClean="0"/>
              <a:t> </a:t>
            </a:r>
            <a:r>
              <a:rPr lang="zh-CN" altLang="en-US" dirty="0" smtClean="0"/>
              <a:t>退出了，</a:t>
            </a:r>
            <a:r>
              <a:rPr lang="en-US" altLang="zh-CN" dirty="0" err="1" smtClean="0"/>
              <a:t>Srevice</a:t>
            </a:r>
            <a:r>
              <a:rPr lang="zh-CN" altLang="en-US" dirty="0" smtClean="0"/>
              <a:t>就会调用</a:t>
            </a:r>
            <a:r>
              <a:rPr lang="en-US" altLang="zh-CN" dirty="0" err="1" smtClean="0"/>
              <a:t>onUnbind</a:t>
            </a:r>
            <a:r>
              <a:rPr lang="en-US" altLang="zh-CN" dirty="0" smtClean="0"/>
              <a:t>-&gt;</a:t>
            </a:r>
            <a:r>
              <a:rPr lang="en-US" altLang="zh-CN" dirty="0" err="1" smtClean="0"/>
              <a:t>onDestroyed</a:t>
            </a:r>
            <a:r>
              <a:rPr lang="en-US" altLang="zh-CN" dirty="0" smtClean="0"/>
              <a:t>,   </a:t>
            </a:r>
            <a:r>
              <a:rPr lang="zh-CN" altLang="en-US" dirty="0" smtClean="0"/>
              <a:t>所谓绑定在一起就共存亡了。</a:t>
            </a:r>
          </a:p>
          <a:p>
            <a:endParaRPr lang="zh-CN" altLang="en-US" dirty="0"/>
          </a:p>
        </p:txBody>
      </p:sp>
      <p:sp>
        <p:nvSpPr>
          <p:cNvPr id="5" name="矩形 4"/>
          <p:cNvSpPr/>
          <p:nvPr/>
        </p:nvSpPr>
        <p:spPr>
          <a:xfrm>
            <a:off x="395536" y="5373216"/>
            <a:ext cx="6552728" cy="369332"/>
          </a:xfrm>
          <a:prstGeom prst="rect">
            <a:avLst/>
          </a:prstGeom>
        </p:spPr>
        <p:txBody>
          <a:bodyPr wrap="square">
            <a:spAutoFit/>
          </a:bodyPr>
          <a:lstStyle/>
          <a:p>
            <a:r>
              <a:rPr lang="en-US" altLang="zh-CN" b="1" dirty="0" err="1" smtClean="0"/>
              <a:t>context.bindervice</a:t>
            </a:r>
            <a:r>
              <a:rPr lang="en-US" altLang="zh-CN" b="1" dirty="0" smtClean="0"/>
              <a:t>()  -&gt;</a:t>
            </a:r>
            <a:r>
              <a:rPr lang="en-US" altLang="zh-CN" b="1" dirty="0" err="1" smtClean="0"/>
              <a:t>onCreate</a:t>
            </a:r>
            <a:r>
              <a:rPr lang="en-US" altLang="zh-CN" b="1" dirty="0" smtClean="0"/>
              <a:t>()- &gt;</a:t>
            </a:r>
            <a:r>
              <a:rPr lang="en-US" altLang="zh-CN" b="1" dirty="0" err="1" smtClean="0"/>
              <a:t>onBind</a:t>
            </a:r>
            <a:r>
              <a:rPr lang="en-US" altLang="zh-CN" b="1" dirty="0" smtClean="0"/>
              <a:t>()-&gt;Service running</a:t>
            </a:r>
            <a:endParaRPr lang="zh-CN" altLang="en-US" dirty="0"/>
          </a:p>
        </p:txBody>
      </p:sp>
      <p:sp>
        <p:nvSpPr>
          <p:cNvPr id="6" name="矩形 5"/>
          <p:cNvSpPr/>
          <p:nvPr/>
        </p:nvSpPr>
        <p:spPr>
          <a:xfrm>
            <a:off x="395536" y="5877272"/>
            <a:ext cx="7128792" cy="369332"/>
          </a:xfrm>
          <a:prstGeom prst="rect">
            <a:avLst/>
          </a:prstGeom>
        </p:spPr>
        <p:txBody>
          <a:bodyPr wrap="square">
            <a:spAutoFit/>
          </a:bodyPr>
          <a:lstStyle/>
          <a:p>
            <a:r>
              <a:rPr lang="en-US" altLang="zh-CN" b="1" dirty="0" smtClean="0"/>
              <a:t>context. </a:t>
            </a:r>
            <a:r>
              <a:rPr lang="en-US" altLang="zh-CN" b="1" dirty="0" err="1" smtClean="0"/>
              <a:t>unbindService</a:t>
            </a:r>
            <a:r>
              <a:rPr lang="en-US" altLang="zh-CN" b="1" dirty="0" smtClean="0"/>
              <a:t>() | -&gt;</a:t>
            </a:r>
            <a:r>
              <a:rPr lang="en-US" altLang="zh-CN" b="1" dirty="0" err="1" smtClean="0"/>
              <a:t>onUnbind</a:t>
            </a:r>
            <a:r>
              <a:rPr lang="en-US" altLang="zh-CN" b="1" dirty="0" smtClean="0"/>
              <a:t>()-&gt;</a:t>
            </a:r>
            <a:r>
              <a:rPr lang="en-US" altLang="zh-CN" b="1" dirty="0" err="1" smtClean="0"/>
              <a:t>onDestroy</a:t>
            </a:r>
            <a:r>
              <a:rPr lang="en-US" altLang="zh-CN" b="1" dirty="0" smtClean="0"/>
              <a:t>() -&gt;Service stop</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259632" y="0"/>
            <a:ext cx="5472608" cy="6600067"/>
          </a:xfrm>
          <a:prstGeom prst="rect">
            <a:avLst/>
          </a:prstGeom>
          <a:noFill/>
          <a:ln w="9525">
            <a:noFill/>
            <a:miter lim="800000"/>
            <a:headEnd/>
            <a:tailEnd/>
          </a:ln>
        </p:spPr>
      </p:pic>
      <p:sp>
        <p:nvSpPr>
          <p:cNvPr id="5" name="矩形 4"/>
          <p:cNvSpPr/>
          <p:nvPr/>
        </p:nvSpPr>
        <p:spPr>
          <a:xfrm>
            <a:off x="6660233" y="3356992"/>
            <a:ext cx="2483768" cy="1200329"/>
          </a:xfrm>
          <a:prstGeom prst="rect">
            <a:avLst/>
          </a:prstGeom>
        </p:spPr>
        <p:txBody>
          <a:bodyPr wrap="square">
            <a:spAutoFit/>
          </a:bodyPr>
          <a:lstStyle/>
          <a:p>
            <a:r>
              <a:rPr lang="zh-CN" altLang="en-US" dirty="0" smtClean="0"/>
              <a:t>注：</a:t>
            </a:r>
            <a:r>
              <a:rPr lang="en-US" altLang="zh-CN" dirty="0" err="1" smtClean="0"/>
              <a:t>onStart</a:t>
            </a:r>
            <a:r>
              <a:rPr lang="en-US" altLang="zh-CN" dirty="0" smtClean="0"/>
              <a:t>()</a:t>
            </a:r>
            <a:r>
              <a:rPr lang="zh-CN" altLang="en-US" dirty="0" smtClean="0"/>
              <a:t>被标注为</a:t>
            </a:r>
            <a:endParaRPr lang="en-US" altLang="zh-CN" dirty="0" smtClean="0"/>
          </a:p>
          <a:p>
            <a:r>
              <a:rPr lang="en-US" altLang="zh-CN" dirty="0" smtClean="0"/>
              <a:t>Deprecated</a:t>
            </a:r>
            <a:r>
              <a:rPr lang="zh-CN" altLang="en-US" dirty="0" smtClean="0"/>
              <a:t>，应该用</a:t>
            </a:r>
            <a:endParaRPr lang="en-US" altLang="zh-CN" dirty="0" smtClean="0"/>
          </a:p>
          <a:p>
            <a:r>
              <a:rPr lang="en-US" altLang="zh-CN" dirty="0" err="1" smtClean="0"/>
              <a:t>onStartCommand</a:t>
            </a:r>
            <a:r>
              <a:rPr lang="zh-CN" altLang="en-US" dirty="0" smtClean="0"/>
              <a:t>（）替代</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Service</a:t>
            </a:r>
            <a:r>
              <a:rPr lang="zh-CN" altLang="en-US" dirty="0" smtClean="0"/>
              <a:t>应用</a:t>
            </a:r>
            <a:r>
              <a:rPr lang="zh-CN" altLang="en-US" dirty="0" smtClean="0"/>
              <a:t>举例</a:t>
            </a:r>
            <a:endParaRPr lang="zh-CN" altLang="en-US" dirty="0"/>
          </a:p>
        </p:txBody>
      </p:sp>
      <p:sp>
        <p:nvSpPr>
          <p:cNvPr id="3" name="内容占位符 2"/>
          <p:cNvSpPr>
            <a:spLocks noGrp="1"/>
          </p:cNvSpPr>
          <p:nvPr>
            <p:ph sz="quarter" idx="1"/>
          </p:nvPr>
        </p:nvSpPr>
        <p:spPr/>
        <p:txBody>
          <a:bodyPr/>
          <a:lstStyle/>
          <a:p>
            <a:r>
              <a:rPr lang="en-US" altLang="zh-CN" b="1" dirty="0" smtClean="0"/>
              <a:t>public abstract </a:t>
            </a:r>
            <a:r>
              <a:rPr lang="en-US" altLang="zh-CN" b="1" dirty="0" smtClean="0">
                <a:hlinkClick r:id="rId2"/>
              </a:rPr>
              <a:t>Object</a:t>
            </a:r>
            <a:r>
              <a:rPr lang="en-US" altLang="zh-CN" b="1" dirty="0" smtClean="0"/>
              <a:t> </a:t>
            </a:r>
            <a:r>
              <a:rPr lang="en-US" altLang="zh-CN" b="1" dirty="0" err="1" smtClean="0"/>
              <a:t>getSystemService</a:t>
            </a:r>
            <a:r>
              <a:rPr lang="en-US" altLang="zh-CN" b="1" dirty="0" smtClean="0"/>
              <a:t> (</a:t>
            </a:r>
            <a:r>
              <a:rPr lang="en-US" altLang="zh-CN" b="1" dirty="0" smtClean="0">
                <a:hlinkClick r:id="rId3"/>
              </a:rPr>
              <a:t>String</a:t>
            </a:r>
            <a:r>
              <a:rPr lang="en-US" altLang="zh-CN" b="1" dirty="0" smtClean="0"/>
              <a:t> name)</a:t>
            </a:r>
          </a:p>
          <a:p>
            <a:endParaRPr lang="zh-CN" altLang="en-US" dirty="0"/>
          </a:p>
        </p:txBody>
      </p:sp>
      <p:pic>
        <p:nvPicPr>
          <p:cNvPr id="10242" name="Picture 2"/>
          <p:cNvPicPr>
            <a:picLocks noChangeAspect="1" noChangeArrowheads="1"/>
          </p:cNvPicPr>
          <p:nvPr/>
        </p:nvPicPr>
        <p:blipFill>
          <a:blip r:embed="rId4" cstate="print"/>
          <a:srcRect/>
          <a:stretch>
            <a:fillRect/>
          </a:stretch>
        </p:blipFill>
        <p:spPr bwMode="auto">
          <a:xfrm>
            <a:off x="395536" y="2636912"/>
            <a:ext cx="6423742" cy="3312368"/>
          </a:xfrm>
          <a:prstGeom prst="rect">
            <a:avLst/>
          </a:prstGeom>
          <a:noFill/>
          <a:ln w="9525">
            <a:noFill/>
            <a:miter lim="800000"/>
            <a:headEnd/>
            <a:tailEnd/>
          </a:ln>
        </p:spPr>
      </p:pic>
      <p:pic>
        <p:nvPicPr>
          <p:cNvPr id="10243" name="Picture 3"/>
          <p:cNvPicPr>
            <a:picLocks noChangeAspect="1" noChangeArrowheads="1"/>
          </p:cNvPicPr>
          <p:nvPr/>
        </p:nvPicPr>
        <p:blipFill>
          <a:blip r:embed="rId5" cstate="print"/>
          <a:srcRect/>
          <a:stretch>
            <a:fillRect/>
          </a:stretch>
        </p:blipFill>
        <p:spPr bwMode="auto">
          <a:xfrm>
            <a:off x="4181475" y="2420888"/>
            <a:ext cx="4962525"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 Service</a:t>
            </a:r>
            <a:endParaRPr lang="zh-CN" altLang="en-US" dirty="0"/>
          </a:p>
        </p:txBody>
      </p:sp>
      <p:sp>
        <p:nvSpPr>
          <p:cNvPr id="3" name="内容占位符 2"/>
          <p:cNvSpPr>
            <a:spLocks noGrp="1"/>
          </p:cNvSpPr>
          <p:nvPr>
            <p:ph sz="quarter" idx="1"/>
          </p:nvPr>
        </p:nvSpPr>
        <p:spPr/>
        <p:txBody>
          <a:bodyPr/>
          <a:lstStyle/>
          <a:p>
            <a:r>
              <a:rPr lang="en-US" altLang="zh-CN" dirty="0" smtClean="0"/>
              <a:t>Extending the Binder Class</a:t>
            </a:r>
          </a:p>
          <a:p>
            <a:pPr lvl="1"/>
            <a:r>
              <a:rPr lang="zh-CN" altLang="en-US" dirty="0" smtClean="0"/>
              <a:t>用于</a:t>
            </a:r>
            <a:r>
              <a:rPr lang="zh-CN" altLang="en-US" dirty="0" smtClean="0"/>
              <a:t>与</a:t>
            </a:r>
            <a:r>
              <a:rPr lang="zh-CN" altLang="en-US" dirty="0" smtClean="0"/>
              <a:t>当前</a:t>
            </a:r>
            <a:r>
              <a:rPr lang="en-US" altLang="zh-CN" dirty="0" smtClean="0"/>
              <a:t>application</a:t>
            </a:r>
            <a:r>
              <a:rPr lang="zh-CN" altLang="en-US" dirty="0" smtClean="0"/>
              <a:t>内部中的</a:t>
            </a:r>
            <a:r>
              <a:rPr lang="en-US" altLang="zh-CN" dirty="0" err="1" smtClean="0"/>
              <a:t>sevicer</a:t>
            </a:r>
            <a:r>
              <a:rPr lang="zh-CN" altLang="en-US" dirty="0" smtClean="0"/>
              <a:t>通信。</a:t>
            </a:r>
            <a:endParaRPr lang="en-US" altLang="zh-CN" dirty="0" smtClean="0"/>
          </a:p>
          <a:p>
            <a:r>
              <a:rPr lang="en-US" altLang="zh-CN" dirty="0" smtClean="0"/>
              <a:t>Using a </a:t>
            </a:r>
            <a:r>
              <a:rPr lang="en-US" altLang="zh-CN" dirty="0" err="1" smtClean="0"/>
              <a:t>Messager</a:t>
            </a:r>
            <a:endParaRPr lang="en-US" altLang="zh-CN" dirty="0" smtClean="0"/>
          </a:p>
          <a:p>
            <a:pPr lvl="1"/>
            <a:r>
              <a:rPr lang="zh-CN" altLang="en-US" dirty="0" smtClean="0"/>
              <a:t>跨</a:t>
            </a:r>
            <a:r>
              <a:rPr lang="en-US" altLang="zh-CN" dirty="0" smtClean="0"/>
              <a:t>app</a:t>
            </a:r>
            <a:r>
              <a:rPr lang="zh-CN" altLang="en-US" dirty="0" smtClean="0"/>
              <a:t>与</a:t>
            </a:r>
            <a:r>
              <a:rPr lang="en-US" altLang="zh-CN" dirty="0" smtClean="0"/>
              <a:t>servicer</a:t>
            </a:r>
            <a:r>
              <a:rPr lang="zh-CN" altLang="en-US" dirty="0" smtClean="0"/>
              <a:t>通信，适合</a:t>
            </a:r>
            <a:r>
              <a:rPr lang="en-US" altLang="zh-CN" dirty="0" smtClean="0"/>
              <a:t>servicer</a:t>
            </a:r>
            <a:r>
              <a:rPr lang="zh-CN" altLang="en-US" dirty="0" smtClean="0"/>
              <a:t>单线程执行请求</a:t>
            </a:r>
            <a:endParaRPr lang="en-US" altLang="zh-CN" dirty="0" smtClean="0"/>
          </a:p>
          <a:p>
            <a:r>
              <a:rPr lang="en-US" altLang="zh-CN" dirty="0" smtClean="0"/>
              <a:t>Using AIDL</a:t>
            </a:r>
          </a:p>
          <a:p>
            <a:pPr lvl="1"/>
            <a:r>
              <a:rPr lang="zh-CN" altLang="en-US" dirty="0" smtClean="0"/>
              <a:t>跨</a:t>
            </a:r>
            <a:r>
              <a:rPr lang="en-US" altLang="zh-CN" dirty="0" smtClean="0"/>
              <a:t>app</a:t>
            </a:r>
            <a:r>
              <a:rPr lang="zh-CN" altLang="en-US" dirty="0" smtClean="0"/>
              <a:t>与</a:t>
            </a:r>
            <a:r>
              <a:rPr lang="en-US" altLang="zh-CN" dirty="0" smtClean="0"/>
              <a:t>servicer</a:t>
            </a:r>
            <a:r>
              <a:rPr lang="zh-CN" altLang="en-US" dirty="0" smtClean="0"/>
              <a:t>通信，适合</a:t>
            </a:r>
            <a:r>
              <a:rPr lang="en-US" altLang="zh-CN" dirty="0" smtClean="0"/>
              <a:t>servicer</a:t>
            </a:r>
            <a:r>
              <a:rPr lang="zh-CN" altLang="en-US" dirty="0" smtClean="0"/>
              <a:t>多线程执行请求</a:t>
            </a:r>
            <a:endParaRPr lang="en-US" altLang="zh-CN" dirty="0" smtClean="0"/>
          </a:p>
          <a:p>
            <a:pPr lvl="1"/>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4901</TotalTime>
  <Words>2435</Words>
  <Application>Microsoft Office PowerPoint</Application>
  <PresentationFormat>全屏显示(4:3)</PresentationFormat>
  <Paragraphs>308</Paragraphs>
  <Slides>47</Slides>
  <Notes>1</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平衡</vt:lpstr>
      <vt:lpstr>Intent规则、Service和Broadcast Receiver</vt:lpstr>
      <vt:lpstr>本讲内容</vt:lpstr>
      <vt:lpstr>Service简介</vt:lpstr>
      <vt:lpstr>IntentService</vt:lpstr>
      <vt:lpstr>Service的生命周期1/2</vt:lpstr>
      <vt:lpstr>Service的生命周期2/2</vt:lpstr>
      <vt:lpstr>幻灯片 7</vt:lpstr>
      <vt:lpstr>Service应用举例</vt:lpstr>
      <vt:lpstr>Bind Service</vt:lpstr>
      <vt:lpstr>Extending the Binder Class </vt:lpstr>
      <vt:lpstr>Using a Messager</vt:lpstr>
      <vt:lpstr>幻灯片 12</vt:lpstr>
      <vt:lpstr>和绑定的Service交互</vt:lpstr>
      <vt:lpstr>1. Create the .aidl file</vt:lpstr>
      <vt:lpstr>2. Implement the interface</vt:lpstr>
      <vt:lpstr>3. Expose the interface to clients</vt:lpstr>
      <vt:lpstr>bind通信</vt:lpstr>
      <vt:lpstr>Android中的进程</vt:lpstr>
      <vt:lpstr>进程的生命周期</vt:lpstr>
      <vt:lpstr>注意事项</vt:lpstr>
      <vt:lpstr>Broadcast Receiver构件</vt:lpstr>
      <vt:lpstr>幻灯片 22</vt:lpstr>
      <vt:lpstr>接收自定义和系统广播的例子</vt:lpstr>
      <vt:lpstr>注意事项</vt:lpstr>
      <vt:lpstr>Receiver中启动activity</vt:lpstr>
      <vt:lpstr>Notification的设计</vt:lpstr>
      <vt:lpstr>two visual styles</vt:lpstr>
      <vt:lpstr>Normal view  </vt:lpstr>
      <vt:lpstr>Big view</vt:lpstr>
      <vt:lpstr>Notification的设计</vt:lpstr>
      <vt:lpstr>PendingIntent </vt:lpstr>
      <vt:lpstr>Service中发出notfication</vt:lpstr>
      <vt:lpstr>Intent的作用</vt:lpstr>
      <vt:lpstr>幻灯片 34</vt:lpstr>
      <vt:lpstr>Intent类的构造函数</vt:lpstr>
      <vt:lpstr>Intent属性详解1/5</vt:lpstr>
      <vt:lpstr>幻灯片 37</vt:lpstr>
      <vt:lpstr>Intent属性详解2/5 </vt:lpstr>
      <vt:lpstr>Intent属性详解3/5 </vt:lpstr>
      <vt:lpstr>Intent属性详解4/5 </vt:lpstr>
      <vt:lpstr>Intent属性详解5/5</vt:lpstr>
      <vt:lpstr>Intent的匹配规则</vt:lpstr>
      <vt:lpstr>Action test</vt:lpstr>
      <vt:lpstr>Category test </vt:lpstr>
      <vt:lpstr>Data test </vt:lpstr>
      <vt:lpstr>更多的系统Action的例子</vt:lpstr>
      <vt:lpstr>Using intent matching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Intent和Broadcast Receiver</dc:title>
  <dc:creator>Administrator</dc:creator>
  <cp:lastModifiedBy>上海大学</cp:lastModifiedBy>
  <cp:revision>166</cp:revision>
  <dcterms:created xsi:type="dcterms:W3CDTF">2011-12-13T01:53:48Z</dcterms:created>
  <dcterms:modified xsi:type="dcterms:W3CDTF">2016-01-04T06:05:32Z</dcterms:modified>
</cp:coreProperties>
</file>