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256" r:id="rId2"/>
    <p:sldId id="260" r:id="rId3"/>
    <p:sldId id="277" r:id="rId4"/>
    <p:sldId id="292" r:id="rId5"/>
    <p:sldId id="278" r:id="rId6"/>
    <p:sldId id="279" r:id="rId7"/>
    <p:sldId id="281" r:id="rId8"/>
    <p:sldId id="282" r:id="rId9"/>
    <p:sldId id="263" r:id="rId10"/>
    <p:sldId id="283" r:id="rId11"/>
    <p:sldId id="285" r:id="rId12"/>
    <p:sldId id="284" r:id="rId13"/>
    <p:sldId id="287" r:id="rId14"/>
    <p:sldId id="268" r:id="rId15"/>
    <p:sldId id="288" r:id="rId16"/>
    <p:sldId id="289" r:id="rId17"/>
    <p:sldId id="272" r:id="rId18"/>
    <p:sldId id="290" r:id="rId19"/>
    <p:sldId id="29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2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6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7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7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52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2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F94ABC-7E5D-42B5-A11D-4944D0C7E56B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57AD9DC-9671-4D20-B245-9377701E2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8D61E-263C-4716-8CA2-1A5B6A00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Reconhecimento Facial Utilizando Redes Neurais </a:t>
            </a:r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Convolucionais</a:t>
            </a:r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 Para Auxiliar na Automatização de Processos no Campus Santo Antônio de Jesus do IFBA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0650E4-BC7B-4F68-A275-AB908BEC7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Aluno: Daniel Almeida Caitano</a:t>
            </a:r>
          </a:p>
        </p:txBody>
      </p:sp>
    </p:spTree>
    <p:extLst>
      <p:ext uri="{BB962C8B-B14F-4D97-AF65-F5344CB8AC3E}">
        <p14:creationId xmlns:p14="http://schemas.microsoft.com/office/powerpoint/2010/main" val="19766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C8E95D-C40F-4FA7-A338-B05035429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681" y="1847851"/>
            <a:ext cx="4814369" cy="443864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2C88A87-BDDC-4725-9CFB-C0C0ACC3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</a:t>
            </a:r>
          </a:p>
        </p:txBody>
      </p:sp>
      <p:pic>
        <p:nvPicPr>
          <p:cNvPr id="2" name="Espaço Reservado para Conteúdo 4">
            <a:extLst>
              <a:ext uri="{FF2B5EF4-FFF2-40B4-BE49-F238E27FC236}">
                <a16:creationId xmlns:a16="http://schemas.microsoft.com/office/drawing/2014/main" id="{203A5494-9315-AA22-0E0F-9D4C7A823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741" y="1847851"/>
            <a:ext cx="4438649" cy="44386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767B66-91EF-BFA7-1B16-22A212B42CAE}"/>
              </a:ext>
            </a:extLst>
          </p:cNvPr>
          <p:cNvSpPr txBox="1"/>
          <p:nvPr/>
        </p:nvSpPr>
        <p:spPr>
          <a:xfrm>
            <a:off x="919681" y="6286500"/>
            <a:ext cx="4814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Cantora norte-americana Rihanna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269BA3-5F45-CEA1-9F59-257DD996CE88}"/>
              </a:ext>
            </a:extLst>
          </p:cNvPr>
          <p:cNvSpPr txBox="1"/>
          <p:nvPr/>
        </p:nvSpPr>
        <p:spPr>
          <a:xfrm>
            <a:off x="6096000" y="6286500"/>
            <a:ext cx="5333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Política alemã </a:t>
            </a:r>
            <a:r>
              <a:rPr lang="pt-BR" sz="2000" dirty="0" err="1"/>
              <a:t>Angela</a:t>
            </a:r>
            <a:r>
              <a:rPr lang="pt-BR" sz="2000" dirty="0"/>
              <a:t> Merkel </a:t>
            </a:r>
          </a:p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4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Desenvolvimento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A arquitetura do sistema segue a estrutura típica de um processamento digital de imagens com sistema de reconhecimento de padrões utilizando o ml5.js e consiste em cinco etapas:  </a:t>
            </a:r>
          </a:p>
        </p:txBody>
      </p:sp>
    </p:spTree>
    <p:extLst>
      <p:ext uri="{BB962C8B-B14F-4D97-AF65-F5344CB8AC3E}">
        <p14:creationId xmlns:p14="http://schemas.microsoft.com/office/powerpoint/2010/main" val="8681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Desenvolvimento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/>
              <a:t>Etapa 1: Carregar dados ou criar alguns dados (data </a:t>
            </a:r>
            <a:r>
              <a:rPr lang="pt-BR" sz="3000" b="1" dirty="0" err="1"/>
              <a:t>augmentation</a:t>
            </a:r>
            <a:r>
              <a:rPr lang="pt-BR" sz="3000" b="1" dirty="0"/>
              <a:t>):</a:t>
            </a:r>
          </a:p>
          <a:p>
            <a:pPr marL="0" indent="0">
              <a:buNone/>
            </a:pPr>
            <a:r>
              <a:rPr lang="pt-BR" sz="3000" dirty="0"/>
              <a:t>25 imagens de cada pessoa foram carregadas com ajuda do p5.js com o método de carregar imagem(</a:t>
            </a:r>
            <a:r>
              <a:rPr lang="pt-BR" sz="3000" dirty="0" err="1"/>
              <a:t>loadImage</a:t>
            </a:r>
            <a:r>
              <a:rPr lang="pt-BR" sz="3000" dirty="0"/>
              <a:t>) que permite que as fotos sejam carregadas de um caminho e se crie um objeto </a:t>
            </a:r>
            <a:r>
              <a:rPr lang="pt-BR" sz="3000" dirty="0" err="1"/>
              <a:t>Image</a:t>
            </a:r>
            <a:r>
              <a:rPr lang="pt-BR" sz="3000" dirty="0"/>
              <a:t> a partir dela. </a:t>
            </a:r>
          </a:p>
          <a:p>
            <a:pPr marL="0" indent="0">
              <a:buNone/>
            </a:pPr>
            <a:r>
              <a:rPr lang="pt-BR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762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Desenvolvimento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/>
              <a:t>Etapa 2: Definir as opções de rede neural e inicializá-la</a:t>
            </a:r>
          </a:p>
          <a:p>
            <a:pPr marL="0" indent="0">
              <a:buNone/>
            </a:pPr>
            <a:r>
              <a:rPr lang="pt-BR" sz="3000" dirty="0"/>
              <a:t>A rede foi inicializada utilizando o método de rede neural do ml5.js (</a:t>
            </a:r>
            <a:r>
              <a:rPr lang="pt-BR" sz="3000" dirty="0" err="1"/>
              <a:t>neuralNetwork</a:t>
            </a:r>
            <a:r>
              <a:rPr lang="pt-BR" sz="3000" dirty="0"/>
              <a:t>). Alguns parâmetros precisaram ser passados: </a:t>
            </a:r>
          </a:p>
          <a:p>
            <a:pPr marL="0" indent="0">
              <a:buNone/>
            </a:pPr>
            <a:r>
              <a:rPr lang="pt-BR" sz="3000" dirty="0"/>
              <a:t>Classificação de imagem (</a:t>
            </a:r>
            <a:r>
              <a:rPr lang="pt-BR" sz="3000" dirty="0" err="1"/>
              <a:t>imageClassification</a:t>
            </a:r>
            <a:r>
              <a:rPr lang="pt-BR" sz="3000" dirty="0"/>
              <a:t>);</a:t>
            </a:r>
          </a:p>
          <a:p>
            <a:pPr marL="0" indent="0">
              <a:buNone/>
            </a:pPr>
            <a:r>
              <a:rPr lang="pt-BR" sz="3000" dirty="0"/>
              <a:t>Input no qual especificamos a largura(</a:t>
            </a:r>
            <a:r>
              <a:rPr lang="pt-BR" sz="3000" dirty="0" err="1"/>
              <a:t>width</a:t>
            </a:r>
            <a:r>
              <a:rPr lang="pt-BR" sz="3000" dirty="0"/>
              <a:t>) e altura(</a:t>
            </a:r>
            <a:r>
              <a:rPr lang="pt-BR" sz="3000" dirty="0" err="1"/>
              <a:t>height</a:t>
            </a:r>
            <a:r>
              <a:rPr lang="pt-BR" sz="3000" dirty="0"/>
              <a:t>) das imagens e seus canais (</a:t>
            </a:r>
            <a:r>
              <a:rPr lang="pt-BR" sz="3000" dirty="0" err="1"/>
              <a:t>channels</a:t>
            </a:r>
            <a:r>
              <a:rPr lang="pt-BR" sz="3000" dirty="0"/>
              <a:t>). As imagens foram redimensionadas com o método do p5.js (</a:t>
            </a:r>
            <a:r>
              <a:rPr lang="pt-BR" sz="3000" dirty="0" err="1"/>
              <a:t>resize</a:t>
            </a:r>
            <a:r>
              <a:rPr lang="pt-BR" sz="3000" dirty="0"/>
              <a:t>);</a:t>
            </a:r>
          </a:p>
          <a:p>
            <a:pPr marL="0" indent="0">
              <a:buNone/>
            </a:pPr>
            <a:r>
              <a:rPr lang="pt-BR" sz="3000" dirty="0"/>
              <a:t>A rede foi configurada com base na arquitetura </a:t>
            </a:r>
            <a:r>
              <a:rPr lang="pt-BR" sz="3000" dirty="0" err="1"/>
              <a:t>resnet</a:t>
            </a:r>
            <a:r>
              <a:rPr lang="pt-BR" sz="3000" dirty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16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67683A-47A6-2F8F-DFEE-A17A637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52C01C2-4FF2-C9C9-3A72-D9275741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688762"/>
            <a:ext cx="4738169" cy="4448771"/>
          </a:xfrm>
          <a:prstGeom prst="rect">
            <a:avLst/>
          </a:prstGeom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57D11E35-73A5-8971-2149-429658E8F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031" y="1688761"/>
            <a:ext cx="4738169" cy="444877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5C41E2F-2429-B680-BA00-BF5743130785}"/>
              </a:ext>
            </a:extLst>
          </p:cNvPr>
          <p:cNvSpPr txBox="1"/>
          <p:nvPr/>
        </p:nvSpPr>
        <p:spPr>
          <a:xfrm>
            <a:off x="1394163" y="6294696"/>
            <a:ext cx="9403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Resumo do modelo gerado pelo ml5.js</a:t>
            </a:r>
          </a:p>
        </p:txBody>
      </p:sp>
    </p:spTree>
    <p:extLst>
      <p:ext uri="{BB962C8B-B14F-4D97-AF65-F5344CB8AC3E}">
        <p14:creationId xmlns:p14="http://schemas.microsoft.com/office/powerpoint/2010/main" val="174831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Desenvolvimento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/>
              <a:t>Etapa 3: Normalizar dados à rede neural</a:t>
            </a:r>
          </a:p>
          <a:p>
            <a:pPr marL="0" indent="0">
              <a:buNone/>
            </a:pPr>
            <a:r>
              <a:rPr lang="pt-BR" sz="3000" dirty="0"/>
              <a:t>Nesta etapa adicionamos os dados para a rede neural e foi utilizado o método de adicionar dados (</a:t>
            </a:r>
            <a:r>
              <a:rPr lang="pt-BR" sz="3000" dirty="0" err="1"/>
              <a:t>addData</a:t>
            </a:r>
            <a:r>
              <a:rPr lang="pt-BR" sz="3000" dirty="0"/>
              <a:t>) do ml5.js. </a:t>
            </a:r>
          </a:p>
          <a:p>
            <a:pPr marL="0" indent="0">
              <a:buNone/>
            </a:pPr>
            <a:r>
              <a:rPr lang="pt-BR" sz="3000" dirty="0"/>
              <a:t>Após isso, os dados precisaram ser normalizados. Para fazer isto foi utilizado o método </a:t>
            </a:r>
            <a:r>
              <a:rPr lang="pt-BR" sz="3000" dirty="0" err="1"/>
              <a:t>normalizeData</a:t>
            </a:r>
            <a:r>
              <a:rPr lang="pt-BR" sz="3000" dirty="0"/>
              <a:t> do ml5.js, assim os pixels das imagens foram convertidos para valores entre 0 e 1. </a:t>
            </a:r>
          </a:p>
          <a:p>
            <a:pPr marL="0" indent="0">
              <a:buNone/>
            </a:pPr>
            <a:r>
              <a:rPr lang="pt-BR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9605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Desenvolvimento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/>
              <a:t>Etapa 4: Treinar a rede neural</a:t>
            </a:r>
          </a:p>
          <a:p>
            <a:pPr marL="0" indent="0">
              <a:buNone/>
            </a:pPr>
            <a:r>
              <a:rPr lang="pt-BR" sz="3000" dirty="0"/>
              <a:t>A rede neural </a:t>
            </a:r>
            <a:r>
              <a:rPr lang="pt-BR" sz="3000" dirty="0" err="1"/>
              <a:t>convolucional</a:t>
            </a:r>
            <a:r>
              <a:rPr lang="pt-BR" sz="3000" dirty="0"/>
              <a:t> teve seu treinamento utilizando o método </a:t>
            </a:r>
            <a:r>
              <a:rPr lang="pt-BR" sz="3000" dirty="0" err="1"/>
              <a:t>train</a:t>
            </a:r>
            <a:r>
              <a:rPr lang="pt-BR" sz="3000" dirty="0"/>
              <a:t> do ml5.js. </a:t>
            </a:r>
          </a:p>
          <a:p>
            <a:pPr marL="0" indent="0">
              <a:buNone/>
            </a:pPr>
            <a:r>
              <a:rPr lang="pt-BR" sz="3000" dirty="0"/>
              <a:t>O parâmetro </a:t>
            </a:r>
            <a:r>
              <a:rPr lang="pt-BR" sz="3000" dirty="0" err="1"/>
              <a:t>epochs</a:t>
            </a:r>
            <a:r>
              <a:rPr lang="pt-BR" sz="3000" dirty="0"/>
              <a:t> teve de ser usado para saber o número de épocas de treinamento, o número de 400 épocas foi escolhido.</a:t>
            </a:r>
          </a:p>
          <a:p>
            <a:pPr marL="0" indent="0">
              <a:buNone/>
            </a:pPr>
            <a:r>
              <a:rPr lang="pt-BR" sz="3000" dirty="0"/>
              <a:t>o tamanho do batch (batch </a:t>
            </a:r>
            <a:r>
              <a:rPr lang="pt-BR" sz="3000" dirty="0" err="1"/>
              <a:t>size</a:t>
            </a:r>
            <a:r>
              <a:rPr lang="pt-BR" sz="3000" dirty="0"/>
              <a:t>) foi utilizado o número 75.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186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67683A-47A6-2F8F-DFEE-A17A6379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52C01C2-4FF2-C9C9-3A72-D9275741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364" y="1496509"/>
            <a:ext cx="6092792" cy="46808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5C41E2F-2429-B680-BA00-BF5743130785}"/>
              </a:ext>
            </a:extLst>
          </p:cNvPr>
          <p:cNvSpPr txBox="1"/>
          <p:nvPr/>
        </p:nvSpPr>
        <p:spPr>
          <a:xfrm>
            <a:off x="1394163" y="6294696"/>
            <a:ext cx="9403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Performance do treinamento gerado pelo ml5.js</a:t>
            </a:r>
          </a:p>
        </p:txBody>
      </p:sp>
    </p:spTree>
    <p:extLst>
      <p:ext uri="{BB962C8B-B14F-4D97-AF65-F5344CB8AC3E}">
        <p14:creationId xmlns:p14="http://schemas.microsoft.com/office/powerpoint/2010/main" val="13782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Resultados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/>
              <a:t>Etapa 5: Usar o modelo treinado para fazer uma classificação.</a:t>
            </a:r>
          </a:p>
          <a:p>
            <a:pPr marL="0" indent="0">
              <a:buNone/>
            </a:pPr>
            <a:r>
              <a:rPr lang="pt-BR" sz="3000" dirty="0"/>
              <a:t>As imagens que foram usadas para treinar a rede foram usadas como input para verificar como a rede as classificava. Após os testes a rede retornou uma média de confiança de aproximadamente 99%. </a:t>
            </a:r>
          </a:p>
          <a:p>
            <a:pPr marL="0" indent="0">
              <a:buNone/>
            </a:pPr>
            <a:r>
              <a:rPr lang="pt-BR" sz="3000" dirty="0"/>
              <a:t>Em seguida foram usadas 8 imagens, que não foram usadas para fazer o treinamento da rede neural, de cada pessoa para avaliar a classificação da rede, desta vez a rede retornou uma média de confiança de 72,37%. </a:t>
            </a:r>
          </a:p>
          <a:p>
            <a:pPr marL="0" indent="0">
              <a:buNone/>
            </a:pPr>
            <a:r>
              <a:rPr lang="pt-BR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628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Conclusão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Graças a média de confiança de 72,37%, é possível dizer que o projeto já apresenta grau inicial de desenvolvimento que permite a realização de testes com estudantes. </a:t>
            </a:r>
          </a:p>
          <a:p>
            <a:pPr marL="0" indent="0">
              <a:buNone/>
            </a:pPr>
            <a:r>
              <a:rPr lang="pt-BR" sz="3000" dirty="0"/>
              <a:t>Com o resultado, espera-se que a rede possa ser aprimorada e utilizada para automatizar algumas tarefas no IFBA, a fim de melhorar e, facilitar as atividades no campus.  </a:t>
            </a:r>
          </a:p>
          <a:p>
            <a:pPr marL="0" indent="0">
              <a:buNone/>
            </a:pPr>
            <a:r>
              <a:rPr lang="pt-BR" sz="3000"/>
              <a:t>Com ela, seria possível obter identificação dos alunos para conceder acessos e/ou permissões, controle de entrada e saída no campus entre outras utilidades. 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835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O que é Inteligência Artificial?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A Inteligência Artificial (IA) é a simulação de processos de inteligência humana por máquinas, especialmente sistemas de computador. </a:t>
            </a:r>
          </a:p>
          <a:p>
            <a:pPr marL="0" indent="0">
              <a:buNone/>
            </a:pPr>
            <a:r>
              <a:rPr lang="pt-BR" sz="3000" b="1" dirty="0"/>
              <a:t>O Aprendizado de Máquina (</a:t>
            </a:r>
            <a:r>
              <a:rPr lang="pt-BR" sz="3000" b="1" dirty="0" err="1"/>
              <a:t>machine</a:t>
            </a:r>
            <a:r>
              <a:rPr lang="pt-BR" sz="3000" b="1" dirty="0"/>
              <a:t> </a:t>
            </a:r>
            <a:r>
              <a:rPr lang="pt-BR" sz="3000" b="1" dirty="0" err="1"/>
              <a:t>learning</a:t>
            </a:r>
            <a:r>
              <a:rPr lang="pt-BR" sz="3000" b="1" dirty="0"/>
              <a:t>): </a:t>
            </a:r>
            <a:r>
              <a:rPr lang="pt-BR" sz="3000" dirty="0"/>
              <a:t>máquinas executam seus trabalhos por conta própria. </a:t>
            </a:r>
          </a:p>
          <a:p>
            <a:pPr marL="0" indent="0">
              <a:buNone/>
            </a:pPr>
            <a:r>
              <a:rPr lang="pt-BR" sz="3000" b="1" dirty="0"/>
              <a:t>A Aprendizagem Profunda (</a:t>
            </a:r>
            <a:r>
              <a:rPr lang="pt-BR" sz="3000" b="1" dirty="0" err="1"/>
              <a:t>Deep</a:t>
            </a:r>
            <a:r>
              <a:rPr lang="pt-BR" sz="3000" b="1" dirty="0"/>
              <a:t> Learning): </a:t>
            </a:r>
            <a:r>
              <a:rPr lang="pt-BR" sz="3000" dirty="0"/>
              <a:t>Permite que computadores, através de uma rede neural, resolvam problemas como reconhecimento de fala e imagem.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9964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6C00F-53E6-4509-9890-0049204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A31B8-8752-4870-B944-AB268DD1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93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BURNS, Ed et al. </a:t>
            </a:r>
            <a:r>
              <a:rPr lang="pt-BR" sz="2000" dirty="0" err="1"/>
              <a:t>What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artificial </a:t>
            </a:r>
            <a:r>
              <a:rPr lang="pt-BR" sz="2000" dirty="0" err="1"/>
              <a:t>intelligence</a:t>
            </a:r>
            <a:r>
              <a:rPr lang="pt-BR" sz="2000" dirty="0"/>
              <a:t> (AI)? Massachusetts: </a:t>
            </a:r>
            <a:r>
              <a:rPr lang="pt-BR" sz="2000" dirty="0" err="1"/>
              <a:t>TechTarget</a:t>
            </a:r>
            <a:r>
              <a:rPr lang="pt-BR" sz="2000" dirty="0"/>
              <a:t> Business Technology, 2022.  </a:t>
            </a:r>
          </a:p>
          <a:p>
            <a:pPr marL="0" indent="0">
              <a:buNone/>
            </a:pPr>
            <a:r>
              <a:rPr lang="pt-BR" sz="2000" dirty="0"/>
              <a:t>RUSK, Nicole. METHODS TO WATCH | SPECIAL FEATURE. vol. 13, no.1. </a:t>
            </a:r>
            <a:r>
              <a:rPr lang="pt-BR" sz="2000" dirty="0" err="1"/>
              <a:t>Nature</a:t>
            </a:r>
            <a:r>
              <a:rPr lang="pt-BR" sz="2000" dirty="0"/>
              <a:t> </a:t>
            </a:r>
            <a:r>
              <a:rPr lang="pt-BR" sz="2000" dirty="0" err="1"/>
              <a:t>America</a:t>
            </a:r>
            <a:r>
              <a:rPr lang="pt-BR" sz="2000" dirty="0"/>
              <a:t>, Inc., 2016.</a:t>
            </a:r>
          </a:p>
          <a:p>
            <a:pPr marL="0" indent="0">
              <a:buNone/>
            </a:pPr>
            <a:r>
              <a:rPr lang="pt-BR" sz="2000" dirty="0"/>
              <a:t>SILVA FILHO, Darlan de Castro. Reconhecimento de Caracteres Utilizando Redes Neurais </a:t>
            </a:r>
            <a:r>
              <a:rPr lang="pt-BR" sz="2000" dirty="0" err="1"/>
              <a:t>Convolucionais</a:t>
            </a:r>
            <a:r>
              <a:rPr lang="pt-BR" sz="2000" dirty="0"/>
              <a:t> para Auxiliar nas Correções do Sistema </a:t>
            </a:r>
            <a:r>
              <a:rPr lang="pt-BR" sz="2000" dirty="0" err="1"/>
              <a:t>Multiprova</a:t>
            </a:r>
            <a:r>
              <a:rPr lang="pt-BR" sz="2000" dirty="0"/>
              <a:t>. Natal: </a:t>
            </a:r>
            <a:r>
              <a:rPr lang="pt-BR" sz="2000" dirty="0" err="1"/>
              <a:t>Epidemiol</a:t>
            </a:r>
            <a:r>
              <a:rPr lang="pt-BR" sz="2000" dirty="0"/>
              <a:t>. </a:t>
            </a:r>
            <a:r>
              <a:rPr lang="pt-BR" sz="2000" dirty="0" err="1"/>
              <a:t>Uni-versidade</a:t>
            </a:r>
            <a:r>
              <a:rPr lang="pt-BR" sz="2000" dirty="0"/>
              <a:t> Federal do Rio Grande do Norte, 2022.</a:t>
            </a:r>
          </a:p>
          <a:p>
            <a:pPr marL="0" indent="0">
              <a:buNone/>
            </a:pPr>
            <a:r>
              <a:rPr lang="pt-BR" sz="2000" dirty="0"/>
              <a:t>FERREIRA, Michael Henrique Souza. Reconhecimento Facial Para Detecção De Emoções Utilizando Redes Neurais </a:t>
            </a:r>
            <a:r>
              <a:rPr lang="pt-BR" sz="2000" dirty="0" err="1"/>
              <a:t>Convolucionais</a:t>
            </a:r>
            <a:r>
              <a:rPr lang="pt-BR" sz="2000" dirty="0"/>
              <a:t> Com </a:t>
            </a:r>
            <a:r>
              <a:rPr lang="pt-BR" sz="2000" dirty="0" err="1"/>
              <a:t>Tensorflow</a:t>
            </a:r>
            <a:r>
              <a:rPr lang="pt-BR" sz="2000" dirty="0"/>
              <a:t>. Goiânia: Universidade Católica de Goiás, 2021. </a:t>
            </a:r>
          </a:p>
          <a:p>
            <a:pPr marL="0" indent="0">
              <a:buNone/>
            </a:pPr>
            <a:r>
              <a:rPr lang="pt-BR" sz="2000" dirty="0"/>
              <a:t>DAMIÃO, Pedro Henrique Ferreira da Costa et al. RECOGSYS - Sistema de </a:t>
            </a:r>
            <a:r>
              <a:rPr lang="pt-BR" sz="2000" dirty="0" err="1"/>
              <a:t>Contro-le</a:t>
            </a:r>
            <a:r>
              <a:rPr lang="pt-BR" sz="2000" dirty="0"/>
              <a:t> de Acesso Utilizando Reconhecimento Facial. Juiz de Fora: IF Sudeste MG, 2021.</a:t>
            </a:r>
          </a:p>
          <a:p>
            <a:pPr marL="0" indent="0">
              <a:buNone/>
            </a:pPr>
            <a:r>
              <a:rPr lang="pt-BR" sz="2000" dirty="0"/>
              <a:t>COSTA, Lucas Z. et al. Reconhecimento de Pessoas com e sem Máscara Usando Redes Neurais </a:t>
            </a:r>
            <a:r>
              <a:rPr lang="pt-BR" sz="2000" dirty="0" err="1"/>
              <a:t>Convolucionais</a:t>
            </a:r>
            <a:r>
              <a:rPr lang="pt-BR" sz="2000" dirty="0"/>
              <a:t>. Lages Instituto Federal de Santa Catarina, 2022.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23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Aplicações da Inteligência Artificial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Inteligência artificial no reconhecimento facial no </a:t>
            </a:r>
            <a:r>
              <a:rPr lang="pt-BR" sz="3000" dirty="0" err="1"/>
              <a:t>facebook</a:t>
            </a:r>
            <a:r>
              <a:rPr lang="pt-BR" sz="3000" dirty="0"/>
              <a:t>; </a:t>
            </a:r>
          </a:p>
          <a:p>
            <a:pPr marL="0" indent="0">
              <a:buNone/>
            </a:pPr>
            <a:r>
              <a:rPr lang="pt-BR" sz="3000" dirty="0"/>
              <a:t>Indicação de produtos e conteúdos através de inteligência artificial; </a:t>
            </a:r>
          </a:p>
          <a:p>
            <a:pPr marL="0" indent="0">
              <a:buNone/>
            </a:pPr>
            <a:r>
              <a:rPr lang="pt-BR" sz="3000" dirty="0" err="1"/>
              <a:t>Chatbots</a:t>
            </a:r>
            <a:r>
              <a:rPr lang="pt-BR" sz="3000" dirty="0"/>
              <a:t> de contato com o cliente através de inteligência artificial;</a:t>
            </a:r>
          </a:p>
          <a:p>
            <a:pPr marL="0" indent="0">
              <a:buNone/>
            </a:pPr>
            <a:r>
              <a:rPr lang="pt-BR" sz="3000" dirty="0"/>
              <a:t>Assistentes por voz de inteligência artificial;</a:t>
            </a:r>
          </a:p>
          <a:p>
            <a:pPr marL="0" indent="0">
              <a:buNone/>
            </a:pPr>
            <a:r>
              <a:rPr lang="pt-BR" sz="3000" dirty="0"/>
              <a:t>Sistema de pesquisa do google.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8659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Motivação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Auxiliar o desenvolvimento de futuros processos envolvendo IA, no Instituto Federal da Bahia (IFBA) campus Santo Antônio de Jesus, e com isso automatizar processos na universidade.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48261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Problema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Quais as contribuições que a aplicação de redes neurais </a:t>
            </a:r>
            <a:r>
              <a:rPr lang="pt-BR" sz="3000" dirty="0" err="1"/>
              <a:t>convolucionais</a:t>
            </a:r>
            <a:r>
              <a:rPr lang="pt-BR" sz="3000" dirty="0"/>
              <a:t> poderia trazer para o campus Santo Antônio de Jesus do IFBA?</a:t>
            </a:r>
          </a:p>
          <a:p>
            <a:pPr marL="0" indent="0">
              <a:buNone/>
            </a:pPr>
            <a:r>
              <a:rPr lang="pt-BR" sz="3000" dirty="0"/>
              <a:t>Graças a evolução tecnológica, com ajuda das redes neurais </a:t>
            </a:r>
            <a:r>
              <a:rPr lang="pt-BR" sz="3000" dirty="0" err="1"/>
              <a:t>convolucionais</a:t>
            </a:r>
            <a:r>
              <a:rPr lang="pt-BR" sz="3000" dirty="0"/>
              <a:t>, pode ser criado um sistema de reconhecimento facial que automatizaria e facilitaria tarefas no campus. </a:t>
            </a:r>
          </a:p>
          <a:p>
            <a:pPr marL="0" indent="0">
              <a:buNone/>
            </a:pPr>
            <a:r>
              <a:rPr lang="pt-BR" sz="3000" dirty="0"/>
              <a:t>Controle de entrada e saída no campus;</a:t>
            </a:r>
          </a:p>
          <a:p>
            <a:pPr marL="0" indent="0">
              <a:buNone/>
            </a:pPr>
            <a:r>
              <a:rPr lang="pt-BR" sz="3000" dirty="0"/>
              <a:t>Sistema de presença automática; </a:t>
            </a:r>
          </a:p>
          <a:p>
            <a:pPr marL="0" indent="0">
              <a:buNone/>
            </a:pPr>
            <a:r>
              <a:rPr lang="pt-BR" sz="3000" dirty="0"/>
              <a:t>Identificação dos alunos para conceder acessos e/ou permissões.</a:t>
            </a:r>
          </a:p>
          <a:p>
            <a:pPr marL="0" indent="0">
              <a:buNone/>
            </a:pPr>
            <a:endParaRPr lang="pt-BR" sz="30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2677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Metodologia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/>
              <a:t>Este trabalho utilizou uma abordagem de processamento de imagens e reconhecimento de padrões para detectar e conseguir fazer a classificação das imagens. </a:t>
            </a:r>
          </a:p>
          <a:p>
            <a:pPr marL="0" indent="0">
              <a:buNone/>
            </a:pPr>
            <a:r>
              <a:rPr lang="pt-BR" sz="3000" dirty="0"/>
              <a:t>Algumas linguagens, através das suas bibliotecas, podem ser utilizadas para o desenvolvimento da rede neural como: </a:t>
            </a:r>
            <a:r>
              <a:rPr lang="pt-BR" sz="3000" dirty="0" err="1"/>
              <a:t>python</a:t>
            </a:r>
            <a:r>
              <a:rPr lang="pt-BR" sz="3000" dirty="0"/>
              <a:t>, </a:t>
            </a:r>
            <a:r>
              <a:rPr lang="pt-BR" sz="3000" dirty="0" err="1"/>
              <a:t>java</a:t>
            </a:r>
            <a:r>
              <a:rPr lang="pt-BR" sz="3000" dirty="0"/>
              <a:t>, Javascript, Swift. </a:t>
            </a:r>
          </a:p>
          <a:p>
            <a:pPr marL="0" indent="0">
              <a:buNone/>
            </a:pPr>
            <a:r>
              <a:rPr lang="pt-BR" sz="3000" dirty="0"/>
              <a:t>Alguns modelos de rede populares são: </a:t>
            </a:r>
            <a:r>
              <a:rPr lang="pt-BR" sz="3000" dirty="0" err="1"/>
              <a:t>ImageNet</a:t>
            </a:r>
            <a:r>
              <a:rPr lang="pt-BR" sz="3000" dirty="0"/>
              <a:t> </a:t>
            </a:r>
            <a:r>
              <a:rPr lang="pt-BR" sz="3000" dirty="0" err="1"/>
              <a:t>Competition</a:t>
            </a:r>
            <a:r>
              <a:rPr lang="pt-BR" sz="3000" dirty="0"/>
              <a:t>, </a:t>
            </a:r>
            <a:r>
              <a:rPr lang="pt-BR" sz="3000" dirty="0" err="1"/>
              <a:t>AlexNet</a:t>
            </a:r>
            <a:r>
              <a:rPr lang="pt-BR" sz="3000" dirty="0"/>
              <a:t>, VGG, </a:t>
            </a:r>
            <a:r>
              <a:rPr lang="pt-BR" sz="3000" dirty="0" err="1"/>
              <a:t>Inception</a:t>
            </a:r>
            <a:r>
              <a:rPr lang="pt-BR" sz="3000" dirty="0"/>
              <a:t>/</a:t>
            </a:r>
            <a:r>
              <a:rPr lang="pt-BR" sz="3000" dirty="0" err="1"/>
              <a:t>GoogleNet</a:t>
            </a:r>
            <a:r>
              <a:rPr lang="pt-BR" sz="3000" dirty="0"/>
              <a:t>, </a:t>
            </a:r>
            <a:r>
              <a:rPr lang="pt-BR" sz="3000" dirty="0" err="1"/>
              <a:t>Resnet</a:t>
            </a:r>
            <a:r>
              <a:rPr lang="pt-BR" sz="3000" dirty="0"/>
              <a:t>.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192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Metodologia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/>
              <a:t>Ml5.js: </a:t>
            </a:r>
            <a:r>
              <a:rPr lang="pt-BR" sz="3000" dirty="0"/>
              <a:t>Construído em cima do tensorFlow.js que possibilita o uso </a:t>
            </a:r>
            <a:r>
              <a:rPr lang="pt-BR" sz="3000" dirty="0" err="1"/>
              <a:t>Machine</a:t>
            </a:r>
            <a:r>
              <a:rPr lang="pt-BR" sz="3000" dirty="0"/>
              <a:t> Learning na web com o processamento de dados através da GPU. </a:t>
            </a:r>
          </a:p>
          <a:p>
            <a:pPr marL="0" indent="0">
              <a:buNone/>
            </a:pPr>
            <a:r>
              <a:rPr lang="pt-BR" sz="3000" b="1" dirty="0"/>
              <a:t>Tensorflow.js: </a:t>
            </a:r>
            <a:r>
              <a:rPr lang="pt-BR" sz="3000" dirty="0"/>
              <a:t>É uma biblioteca criada pelo Google para trabalhar </a:t>
            </a:r>
            <a:r>
              <a:rPr lang="pt-BR" sz="3000" dirty="0" err="1"/>
              <a:t>Machine</a:t>
            </a:r>
            <a:r>
              <a:rPr lang="pt-BR" sz="3000" dirty="0"/>
              <a:t> Learning no </a:t>
            </a:r>
            <a:r>
              <a:rPr lang="pt-BR" sz="3000" dirty="0" err="1"/>
              <a:t>JavaScript</a:t>
            </a:r>
            <a:r>
              <a:rPr lang="pt-BR" sz="3000" dirty="0"/>
              <a:t>, foi construído baseado no </a:t>
            </a:r>
            <a:r>
              <a:rPr lang="pt-BR" sz="3000" dirty="0" err="1"/>
              <a:t>TensorFlow</a:t>
            </a:r>
            <a:r>
              <a:rPr lang="pt-BR" sz="3000" dirty="0"/>
              <a:t> biblioteca escrita em Python. </a:t>
            </a:r>
          </a:p>
          <a:p>
            <a:pPr marL="0" indent="0">
              <a:buNone/>
            </a:pPr>
            <a:r>
              <a:rPr lang="pt-BR" sz="3000" b="1" dirty="0"/>
              <a:t>P5.js: </a:t>
            </a:r>
            <a:r>
              <a:rPr lang="pt-BR" sz="3000" dirty="0"/>
              <a:t>Possui um conjunto de funcionalidades para trabalhar com objetos HTML5 para texto, vídeo, imagem, webcam e som, além de desenhos com o </a:t>
            </a:r>
            <a:r>
              <a:rPr lang="pt-BR" sz="3000" dirty="0" err="1"/>
              <a:t>canvas</a:t>
            </a:r>
            <a:r>
              <a:rPr lang="pt-BR" sz="3000" dirty="0"/>
              <a:t>.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9480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653A-327E-4A62-9E9D-598B0B63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pt-BR" dirty="0"/>
              <a:t>Desenvolvimento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37250-1199-4D85-A3F0-19B848C0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 err="1"/>
              <a:t>Dataset</a:t>
            </a:r>
            <a:r>
              <a:rPr lang="pt-BR" sz="3000" b="1" dirty="0"/>
              <a:t>: </a:t>
            </a:r>
            <a:r>
              <a:rPr lang="pt-BR" sz="3000" dirty="0"/>
              <a:t>foi construído com conjuntos de dados de pessoas famosas do site </a:t>
            </a:r>
            <a:r>
              <a:rPr lang="pt-BR" sz="3000" dirty="0" err="1"/>
              <a:t>Kaggle</a:t>
            </a:r>
            <a:r>
              <a:rPr lang="pt-BR" sz="3000" dirty="0"/>
              <a:t>. Para este estudo foi usado imagens de 30 pessoas e cada pessoa contém cerca de 33 imagens. </a:t>
            </a:r>
          </a:p>
        </p:txBody>
      </p:sp>
    </p:spTree>
    <p:extLst>
      <p:ext uri="{BB962C8B-B14F-4D97-AF65-F5344CB8AC3E}">
        <p14:creationId xmlns:p14="http://schemas.microsoft.com/office/powerpoint/2010/main" val="25790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3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C8E95D-C40F-4FA7-A338-B05035429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681" y="1847851"/>
            <a:ext cx="4814369" cy="443864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2C88A87-BDDC-4725-9CFB-C0C0ACC3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</a:t>
            </a:r>
          </a:p>
        </p:txBody>
      </p:sp>
      <p:pic>
        <p:nvPicPr>
          <p:cNvPr id="2" name="Espaço Reservado para Conteúdo 4">
            <a:extLst>
              <a:ext uri="{FF2B5EF4-FFF2-40B4-BE49-F238E27FC236}">
                <a16:creationId xmlns:a16="http://schemas.microsoft.com/office/drawing/2014/main" id="{203A5494-9315-AA22-0E0F-9D4C7A823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511" y="1847851"/>
            <a:ext cx="4687109" cy="44386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767B66-91EF-BFA7-1B16-22A212B42CAE}"/>
              </a:ext>
            </a:extLst>
          </p:cNvPr>
          <p:cNvSpPr txBox="1"/>
          <p:nvPr/>
        </p:nvSpPr>
        <p:spPr>
          <a:xfrm>
            <a:off x="919681" y="6286500"/>
            <a:ext cx="4814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Ator norte-americano Chris Evans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269BA3-5F45-CEA1-9F59-257DD996CE88}"/>
              </a:ext>
            </a:extLst>
          </p:cNvPr>
          <p:cNvSpPr txBox="1"/>
          <p:nvPr/>
        </p:nvSpPr>
        <p:spPr>
          <a:xfrm>
            <a:off x="6096000" y="6286500"/>
            <a:ext cx="5333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Apresentadora norte-americana Oprah Winfrey </a:t>
            </a:r>
          </a:p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84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1140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 Light</vt:lpstr>
      <vt:lpstr>Metropolitano</vt:lpstr>
      <vt:lpstr>Reconhecimento Facial Utilizando Redes Neurais Convolucionais Para Auxiliar na Automatização de Processos no Campus Santo Antônio de Jesus do IFBA </vt:lpstr>
      <vt:lpstr>O que é Inteligência Artificial?  </vt:lpstr>
      <vt:lpstr>Aplicações da Inteligência Artificial   </vt:lpstr>
      <vt:lpstr>Motivação   </vt:lpstr>
      <vt:lpstr>Problema   </vt:lpstr>
      <vt:lpstr>Metodologia   </vt:lpstr>
      <vt:lpstr>Metodologia   </vt:lpstr>
      <vt:lpstr>Desenvolvimento   </vt:lpstr>
      <vt:lpstr>Desenvolvimento </vt:lpstr>
      <vt:lpstr>Desenvolvimento </vt:lpstr>
      <vt:lpstr>Desenvolvimento   </vt:lpstr>
      <vt:lpstr>Desenvolvimento   </vt:lpstr>
      <vt:lpstr>Desenvolvimento   </vt:lpstr>
      <vt:lpstr>Desenvolvimento</vt:lpstr>
      <vt:lpstr>Desenvolvimento   </vt:lpstr>
      <vt:lpstr>Desenvolvimento   </vt:lpstr>
      <vt:lpstr>Desenvolvimento</vt:lpstr>
      <vt:lpstr>Resultados   </vt:lpstr>
      <vt:lpstr>Conclusão  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Caitano</dc:creator>
  <cp:lastModifiedBy>Daniel Caitano</cp:lastModifiedBy>
  <cp:revision>84</cp:revision>
  <dcterms:created xsi:type="dcterms:W3CDTF">2021-11-07T23:32:49Z</dcterms:created>
  <dcterms:modified xsi:type="dcterms:W3CDTF">2023-03-02T14:27:06Z</dcterms:modified>
</cp:coreProperties>
</file>