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64" r:id="rId1"/>
  </p:sldMasterIdLst>
  <p:notesMasterIdLst>
    <p:notesMasterId r:id="rId49"/>
  </p:notesMasterIdLst>
  <p:sldIdLst>
    <p:sldId id="256" r:id="rId2"/>
    <p:sldId id="257" r:id="rId3"/>
    <p:sldId id="258" r:id="rId4"/>
    <p:sldId id="260" r:id="rId5"/>
    <p:sldId id="261" r:id="rId6"/>
    <p:sldId id="262" r:id="rId7"/>
    <p:sldId id="263" r:id="rId8"/>
    <p:sldId id="295" r:id="rId9"/>
    <p:sldId id="267" r:id="rId10"/>
    <p:sldId id="292" r:id="rId11"/>
    <p:sldId id="293" r:id="rId12"/>
    <p:sldId id="289" r:id="rId13"/>
    <p:sldId id="290" r:id="rId14"/>
    <p:sldId id="291" r:id="rId15"/>
    <p:sldId id="294" r:id="rId16"/>
    <p:sldId id="265" r:id="rId17"/>
    <p:sldId id="270" r:id="rId18"/>
    <p:sldId id="296" r:id="rId19"/>
    <p:sldId id="297" r:id="rId20"/>
    <p:sldId id="268" r:id="rId21"/>
    <p:sldId id="311" r:id="rId22"/>
    <p:sldId id="269" r:id="rId23"/>
    <p:sldId id="272" r:id="rId24"/>
    <p:sldId id="274" r:id="rId25"/>
    <p:sldId id="275" r:id="rId26"/>
    <p:sldId id="276" r:id="rId27"/>
    <p:sldId id="300" r:id="rId28"/>
    <p:sldId id="298" r:id="rId29"/>
    <p:sldId id="299" r:id="rId30"/>
    <p:sldId id="277" r:id="rId31"/>
    <p:sldId id="278" r:id="rId32"/>
    <p:sldId id="279" r:id="rId33"/>
    <p:sldId id="280" r:id="rId34"/>
    <p:sldId id="281" r:id="rId35"/>
    <p:sldId id="282" r:id="rId36"/>
    <p:sldId id="301" r:id="rId37"/>
    <p:sldId id="303" r:id="rId38"/>
    <p:sldId id="283" r:id="rId39"/>
    <p:sldId id="284" r:id="rId40"/>
    <p:sldId id="285" r:id="rId41"/>
    <p:sldId id="304" r:id="rId42"/>
    <p:sldId id="305" r:id="rId43"/>
    <p:sldId id="306" r:id="rId44"/>
    <p:sldId id="308" r:id="rId45"/>
    <p:sldId id="309" r:id="rId46"/>
    <p:sldId id="310"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66244" autoAdjust="0"/>
  </p:normalViewPr>
  <p:slideViewPr>
    <p:cSldViewPr snapToGrid="0">
      <p:cViewPr varScale="1">
        <p:scale>
          <a:sx n="64" d="100"/>
          <a:sy n="64" d="100"/>
        </p:scale>
        <p:origin x="332" y="51"/>
      </p:cViewPr>
      <p:guideLst/>
    </p:cSldViewPr>
  </p:slideViewPr>
  <p:outlineViewPr>
    <p:cViewPr>
      <p:scale>
        <a:sx n="25" d="100"/>
        <a:sy n="25" d="100"/>
      </p:scale>
      <p:origin x="0" y="-40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38E8A-6255-4F63-99C7-C290A885029A}" type="datetimeFigureOut">
              <a:rPr lang="en-US" smtClean="0"/>
              <a:t>4/22/2013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9D1D3-D56C-4795-97E3-2197DA1CD096}" type="slidenum">
              <a:rPr lang="en-US" smtClean="0"/>
              <a:t>‹#›</a:t>
            </a:fld>
            <a:endParaRPr lang="en-US"/>
          </a:p>
        </p:txBody>
      </p:sp>
    </p:spTree>
    <p:extLst>
      <p:ext uri="{BB962C8B-B14F-4D97-AF65-F5344CB8AC3E}">
        <p14:creationId xmlns:p14="http://schemas.microsoft.com/office/powerpoint/2010/main" val="218522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 joined 343 in 2010</a:t>
            </a:r>
            <a:r>
              <a:rPr lang="en-US" baseline="0" dirty="0" smtClean="0"/>
              <a:t> as a Web Services Engineer working on “projects &amp; experiences” aka Halo 4.</a:t>
            </a:r>
          </a:p>
          <a:p>
            <a:pPr marL="0" indent="0">
              <a:buNone/>
            </a:pPr>
            <a:endParaRPr lang="en-US" baseline="0" dirty="0" smtClean="0"/>
          </a:p>
          <a:p>
            <a:pPr marL="0" indent="0">
              <a:buNone/>
            </a:pPr>
            <a:r>
              <a:rPr lang="en-US" baseline="0" dirty="0" smtClean="0"/>
              <a:t>We inherited the Halo Services Stack (IIS &amp; SQL)</a:t>
            </a:r>
          </a:p>
          <a:p>
            <a:pPr marL="0" indent="0">
              <a:buNone/>
            </a:pPr>
            <a:r>
              <a:rPr lang="en-US" baseline="0" dirty="0" smtClean="0"/>
              <a:t>For Halo 4 we decided to build our Game Services in Azure</a:t>
            </a:r>
          </a:p>
          <a:p>
            <a:pPr marL="0" indent="0">
              <a:buNone/>
            </a:pPr>
            <a:endParaRPr lang="en-US" baseline="0" dirty="0" smtClean="0"/>
          </a:p>
          <a:p>
            <a:pPr marL="0" indent="0">
              <a:buNone/>
            </a:pPr>
            <a:r>
              <a:rPr lang="en-US" baseline="0" dirty="0" smtClean="0"/>
              <a:t>We moved from a totally relational one database world to the cloud and its non-relational storage.  </a:t>
            </a:r>
          </a:p>
        </p:txBody>
      </p:sp>
      <p:sp>
        <p:nvSpPr>
          <p:cNvPr id="4" name="Slide Number Placeholder 3"/>
          <p:cNvSpPr>
            <a:spLocks noGrp="1"/>
          </p:cNvSpPr>
          <p:nvPr>
            <p:ph type="sldNum" sz="quarter" idx="10"/>
          </p:nvPr>
        </p:nvSpPr>
        <p:spPr/>
        <p:txBody>
          <a:bodyPr/>
          <a:lstStyle/>
          <a:p>
            <a:fld id="{8549D1D3-D56C-4795-97E3-2197DA1CD096}" type="slidenum">
              <a:rPr lang="en-US" smtClean="0"/>
              <a:t>3</a:t>
            </a:fld>
            <a:endParaRPr lang="en-US"/>
          </a:p>
        </p:txBody>
      </p:sp>
    </p:spTree>
    <p:extLst>
      <p:ext uri="{BB962C8B-B14F-4D97-AF65-F5344CB8AC3E}">
        <p14:creationId xmlns:p14="http://schemas.microsoft.com/office/powerpoint/2010/main" val="306127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fix the</a:t>
            </a:r>
            <a:r>
              <a:rPr lang="en-US" baseline="0" dirty="0" smtClean="0"/>
              <a:t> Scale problem Goldilocks then put every entity in her Table in its own Partition, but then she had no Transaction Support!</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13</a:t>
            </a:fld>
            <a:endParaRPr lang="en-US"/>
          </a:p>
        </p:txBody>
      </p:sp>
    </p:spTree>
    <p:extLst>
      <p:ext uri="{BB962C8B-B14F-4D97-AF65-F5344CB8AC3E}">
        <p14:creationId xmlns:p14="http://schemas.microsoft.com/office/powerpoint/2010/main" val="417150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Goldilocks</a:t>
            </a:r>
            <a:r>
              <a:rPr lang="en-US" baseline="0" dirty="0" smtClean="0"/>
              <a:t> sat down and thought about her application and data needs, and came up with a way to partition her data so she got the transaction support she needed, and the scale she desired.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14</a:t>
            </a:fld>
            <a:endParaRPr lang="en-US"/>
          </a:p>
        </p:txBody>
      </p:sp>
    </p:spTree>
    <p:extLst>
      <p:ext uri="{BB962C8B-B14F-4D97-AF65-F5344CB8AC3E}">
        <p14:creationId xmlns:p14="http://schemas.microsoft.com/office/powerpoint/2010/main" val="273441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Players interact with your game potentially from multiple devices</a:t>
            </a:r>
          </a:p>
          <a:p>
            <a:r>
              <a:rPr lang="en-US" dirty="0" smtClean="0"/>
              <a:t>Players have a unique Identity</a:t>
            </a:r>
          </a:p>
          <a:p>
            <a:r>
              <a:rPr lang="en-US" dirty="0" smtClean="0"/>
              <a:t>Want to keep statistic totals for players in your game</a:t>
            </a:r>
          </a:p>
          <a:p>
            <a:r>
              <a:rPr lang="en-US" dirty="0" smtClean="0"/>
              <a:t>Also want players to be able to see stats for individual games.</a:t>
            </a:r>
          </a:p>
          <a:p>
            <a:r>
              <a:rPr lang="en-US" dirty="0" smtClean="0"/>
              <a:t>Statistics are uploaded at game end</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16</a:t>
            </a:fld>
            <a:endParaRPr lang="en-US"/>
          </a:p>
        </p:txBody>
      </p:sp>
    </p:spTree>
    <p:extLst>
      <p:ext uri="{BB962C8B-B14F-4D97-AF65-F5344CB8AC3E}">
        <p14:creationId xmlns:p14="http://schemas.microsoft.com/office/powerpoint/2010/main" val="23665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21</a:t>
            </a:fld>
            <a:endParaRPr lang="en-US"/>
          </a:p>
        </p:txBody>
      </p:sp>
    </p:spTree>
    <p:extLst>
      <p:ext uri="{BB962C8B-B14F-4D97-AF65-F5344CB8AC3E}">
        <p14:creationId xmlns:p14="http://schemas.microsoft.com/office/powerpoint/2010/main" val="4089224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Choose a Partition Key</a:t>
            </a:r>
          </a:p>
          <a:p>
            <a:pPr marL="274320" lvl="1" indent="0">
              <a:buNone/>
            </a:pPr>
            <a:r>
              <a:rPr lang="en-US" dirty="0" smtClean="0"/>
              <a:t>Games or Player</a:t>
            </a:r>
          </a:p>
          <a:p>
            <a:pPr marL="0" indent="0">
              <a:buNone/>
            </a:pPr>
            <a:r>
              <a:rPr lang="en-US" dirty="0" smtClean="0"/>
              <a:t>What Transactions do we want</a:t>
            </a:r>
          </a:p>
          <a:p>
            <a:pPr marL="274320" lvl="1" indent="0">
              <a:buNone/>
            </a:pPr>
            <a:r>
              <a:rPr lang="en-US" dirty="0" smtClean="0"/>
              <a:t>On game end, update player totals &amp; ensure game data is written</a:t>
            </a:r>
          </a:p>
          <a:p>
            <a:pPr marL="0" indent="0">
              <a:buNone/>
            </a:pPr>
            <a:r>
              <a:rPr lang="en-US" dirty="0" smtClean="0"/>
              <a:t>Queries </a:t>
            </a:r>
          </a:p>
          <a:p>
            <a:pPr marL="274320" lvl="1" indent="0">
              <a:buNone/>
            </a:pPr>
            <a:r>
              <a:rPr lang="en-US" dirty="0" smtClean="0"/>
              <a:t>Show Player Statistics</a:t>
            </a:r>
          </a:p>
          <a:p>
            <a:pPr marL="274320" lvl="1" indent="0">
              <a:buNone/>
            </a:pPr>
            <a:r>
              <a:rPr lang="en-US" dirty="0" smtClean="0"/>
              <a:t>Show me all the games I’ve played</a:t>
            </a:r>
          </a:p>
          <a:p>
            <a:pPr marL="274320" lvl="1" indent="0">
              <a:buNone/>
            </a:pPr>
            <a:r>
              <a:rPr lang="en-US" dirty="0" smtClean="0"/>
              <a:t>Show me statistics for a single game.   </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22</a:t>
            </a:fld>
            <a:endParaRPr lang="en-US"/>
          </a:p>
        </p:txBody>
      </p:sp>
    </p:spTree>
    <p:extLst>
      <p:ext uri="{BB962C8B-B14F-4D97-AF65-F5344CB8AC3E}">
        <p14:creationId xmlns:p14="http://schemas.microsoft.com/office/powerpoint/2010/main" val="154131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 Retrieve the storage account from the connection string.</a:t>
            </a:r>
          </a:p>
          <a:p>
            <a:pPr marL="0" indent="0">
              <a:buNone/>
            </a:pPr>
            <a:r>
              <a:rPr lang="en-US" dirty="0" smtClean="0"/>
              <a:t> </a:t>
            </a:r>
            <a:r>
              <a:rPr lang="en-US" dirty="0" err="1" smtClean="0"/>
              <a:t>StorageAccount</a:t>
            </a:r>
            <a:r>
              <a:rPr lang="en-US" dirty="0" smtClean="0"/>
              <a:t> = </a:t>
            </a:r>
            <a:r>
              <a:rPr lang="en-US" dirty="0" err="1" smtClean="0"/>
              <a:t>CloudStorageAccount.Parse</a:t>
            </a:r>
            <a:r>
              <a:rPr lang="en-US" dirty="0" smtClean="0"/>
              <a:t>(</a:t>
            </a:r>
            <a:r>
              <a:rPr lang="en-US" dirty="0" err="1" smtClean="0"/>
              <a:t>StorageAccountString</a:t>
            </a:r>
            <a:r>
              <a:rPr lang="en-US" dirty="0" smtClean="0"/>
              <a:t>);</a:t>
            </a:r>
          </a:p>
          <a:p>
            <a:pPr marL="0" indent="0">
              <a:buNone/>
            </a:pPr>
            <a:endParaRPr lang="en-US" dirty="0" smtClean="0"/>
          </a:p>
          <a:p>
            <a:pPr marL="0" indent="0">
              <a:buNone/>
            </a:pPr>
            <a:r>
              <a:rPr lang="en-US" dirty="0" smtClean="0"/>
              <a:t>// Create the table client.</a:t>
            </a:r>
          </a:p>
          <a:p>
            <a:pPr marL="0" indent="0">
              <a:buNone/>
            </a:pPr>
            <a:r>
              <a:rPr lang="en-US" dirty="0" err="1" smtClean="0"/>
              <a:t>TableClient</a:t>
            </a:r>
            <a:r>
              <a:rPr lang="en-US" dirty="0" smtClean="0"/>
              <a:t> = </a:t>
            </a:r>
            <a:r>
              <a:rPr lang="en-US" dirty="0" err="1" smtClean="0"/>
              <a:t>StorageAccount.CreateCloudTableClient</a:t>
            </a:r>
            <a:r>
              <a:rPr lang="en-US" dirty="0" smtClean="0"/>
              <a:t>();</a:t>
            </a:r>
          </a:p>
          <a:p>
            <a:pPr marL="0" indent="0">
              <a:buNone/>
            </a:pPr>
            <a:endParaRPr lang="en-US" dirty="0" smtClean="0"/>
          </a:p>
          <a:p>
            <a:pPr marL="0" indent="0">
              <a:buNone/>
            </a:pPr>
            <a:r>
              <a:rPr lang="en-US" dirty="0" smtClean="0"/>
              <a:t>// Create the table if it doesn't exist.</a:t>
            </a:r>
          </a:p>
          <a:p>
            <a:pPr marL="0" indent="0">
              <a:buNone/>
            </a:pPr>
            <a:r>
              <a:rPr lang="en-US" dirty="0" err="1" smtClean="0"/>
              <a:t>PlayersTable</a:t>
            </a:r>
            <a:r>
              <a:rPr lang="en-US" dirty="0" smtClean="0"/>
              <a:t> = </a:t>
            </a:r>
            <a:r>
              <a:rPr lang="en-US" dirty="0" err="1" smtClean="0"/>
              <a:t>TableClient.GetTableReference</a:t>
            </a:r>
            <a:r>
              <a:rPr lang="en-US" dirty="0" smtClean="0"/>
              <a:t>("Players");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23</a:t>
            </a:fld>
            <a:endParaRPr lang="en-US"/>
          </a:p>
        </p:txBody>
      </p:sp>
    </p:spTree>
    <p:extLst>
      <p:ext uri="{BB962C8B-B14F-4D97-AF65-F5344CB8AC3E}">
        <p14:creationId xmlns:p14="http://schemas.microsoft.com/office/powerpoint/2010/main" val="38258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24</a:t>
            </a:fld>
            <a:endParaRPr lang="en-US"/>
          </a:p>
        </p:txBody>
      </p:sp>
    </p:spTree>
    <p:extLst>
      <p:ext uri="{BB962C8B-B14F-4D97-AF65-F5344CB8AC3E}">
        <p14:creationId xmlns:p14="http://schemas.microsoft.com/office/powerpoint/2010/main" val="373652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25</a:t>
            </a:fld>
            <a:endParaRPr lang="en-US"/>
          </a:p>
        </p:txBody>
      </p:sp>
    </p:spTree>
    <p:extLst>
      <p:ext uri="{BB962C8B-B14F-4D97-AF65-F5344CB8AC3E}">
        <p14:creationId xmlns:p14="http://schemas.microsoft.com/office/powerpoint/2010/main" val="1922265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Break</a:t>
            </a:r>
          </a:p>
          <a:p>
            <a:r>
              <a:rPr lang="en-US" dirty="0" smtClean="0"/>
              <a:t>Databases CRUD (Create, Read, Update, Delete)</a:t>
            </a:r>
          </a:p>
          <a:p>
            <a:r>
              <a:rPr lang="en-US" dirty="0" smtClean="0"/>
              <a:t>Immutable Data No: Update &amp; Delete</a:t>
            </a:r>
          </a:p>
          <a:p>
            <a:endParaRPr lang="en-US" dirty="0" smtClean="0"/>
          </a:p>
          <a:p>
            <a:r>
              <a:rPr lang="en-US" dirty="0" smtClean="0"/>
              <a:t>Why?</a:t>
            </a:r>
          </a:p>
          <a:p>
            <a:pPr lvl="1"/>
            <a:r>
              <a:rPr lang="en-US" dirty="0" smtClean="0"/>
              <a:t>Code has bugs</a:t>
            </a:r>
          </a:p>
          <a:p>
            <a:pPr lvl="1"/>
            <a:r>
              <a:rPr lang="en-US" dirty="0" smtClean="0"/>
              <a:t>People make mistakes</a:t>
            </a:r>
          </a:p>
          <a:p>
            <a:pPr lvl="1"/>
            <a:r>
              <a:rPr lang="en-US" dirty="0" smtClean="0"/>
              <a:t>Having an Immutable Data Source means can always replay events </a:t>
            </a:r>
          </a:p>
          <a:p>
            <a:pPr lvl="1"/>
            <a:r>
              <a:rPr lang="en-US" dirty="0" smtClean="0"/>
              <a:t>Also gives you audit logging. (How did we get to the state we are 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26</a:t>
            </a:fld>
            <a:endParaRPr lang="en-US"/>
          </a:p>
        </p:txBody>
      </p:sp>
    </p:spTree>
    <p:extLst>
      <p:ext uri="{BB962C8B-B14F-4D97-AF65-F5344CB8AC3E}">
        <p14:creationId xmlns:p14="http://schemas.microsoft.com/office/powerpoint/2010/main" val="379325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Purely Immutable data stores aren’t practical </a:t>
            </a:r>
          </a:p>
          <a:p>
            <a:r>
              <a:rPr lang="en-US" dirty="0" smtClean="0"/>
              <a:t>Immutable Data Rows &amp; View Rows</a:t>
            </a:r>
          </a:p>
          <a:p>
            <a:endParaRPr lang="en-US" dirty="0" smtClean="0"/>
          </a:p>
          <a:p>
            <a:r>
              <a:rPr lang="en-US" dirty="0" smtClean="0"/>
              <a:t>View Rows</a:t>
            </a:r>
          </a:p>
          <a:p>
            <a:pPr lvl="1"/>
            <a:r>
              <a:rPr lang="en-US" dirty="0" smtClean="0"/>
              <a:t>Can be updated &amp; deleted</a:t>
            </a:r>
          </a:p>
          <a:p>
            <a:pPr lvl="1"/>
            <a:r>
              <a:rPr lang="en-US" dirty="0" smtClean="0"/>
              <a:t>Can always be reconstructed from the Immutable data rows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30</a:t>
            </a:fld>
            <a:endParaRPr lang="en-US"/>
          </a:p>
        </p:txBody>
      </p:sp>
    </p:spTree>
    <p:extLst>
      <p:ext uri="{BB962C8B-B14F-4D97-AF65-F5344CB8AC3E}">
        <p14:creationId xmlns:p14="http://schemas.microsoft.com/office/powerpoint/2010/main" val="18476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consists</a:t>
            </a:r>
            <a:r>
              <a:rPr lang="en-US" baseline="0" dirty="0" smtClean="0"/>
              <a:t> of 3 storage options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a:t>
            </a:fld>
            <a:endParaRPr lang="en-US"/>
          </a:p>
        </p:txBody>
      </p:sp>
    </p:spTree>
    <p:extLst>
      <p:ext uri="{BB962C8B-B14F-4D97-AF65-F5344CB8AC3E}">
        <p14:creationId xmlns:p14="http://schemas.microsoft.com/office/powerpoint/2010/main" val="1457985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31</a:t>
            </a:fld>
            <a:endParaRPr lang="en-US"/>
          </a:p>
        </p:txBody>
      </p:sp>
    </p:spTree>
    <p:extLst>
      <p:ext uri="{BB962C8B-B14F-4D97-AF65-F5344CB8AC3E}">
        <p14:creationId xmlns:p14="http://schemas.microsoft.com/office/powerpoint/2010/main" val="2158395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32</a:t>
            </a:fld>
            <a:endParaRPr lang="en-US"/>
          </a:p>
        </p:txBody>
      </p:sp>
    </p:spTree>
    <p:extLst>
      <p:ext uri="{BB962C8B-B14F-4D97-AF65-F5344CB8AC3E}">
        <p14:creationId xmlns:p14="http://schemas.microsoft.com/office/powerpoint/2010/main" val="2170290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a:t>
            </a:r>
            <a:r>
              <a:rPr lang="en-US" baseline="0" dirty="0" smtClean="0"/>
              <a:t> multiplayer games.  I need to ensure all the stats write for all the players.  But I can only get transactions in one Partition.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34</a:t>
            </a:fld>
            <a:endParaRPr lang="en-US"/>
          </a:p>
        </p:txBody>
      </p:sp>
    </p:spTree>
    <p:extLst>
      <p:ext uri="{BB962C8B-B14F-4D97-AF65-F5344CB8AC3E}">
        <p14:creationId xmlns:p14="http://schemas.microsoft.com/office/powerpoint/2010/main" val="292526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35</a:t>
            </a:fld>
            <a:endParaRPr lang="en-US"/>
          </a:p>
        </p:txBody>
      </p:sp>
    </p:spTree>
    <p:extLst>
      <p:ext uri="{BB962C8B-B14F-4D97-AF65-F5344CB8AC3E}">
        <p14:creationId xmlns:p14="http://schemas.microsoft.com/office/powerpoint/2010/main" val="375874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“GPS reference-source vulnerabilities include antenna and receiver failures, local radio interference, correlated failures (e.g., design faults such as incorrect </a:t>
            </a:r>
            <a:r>
              <a:rPr lang="en-US" sz="1200" kern="1200" dirty="0" err="1" smtClean="0">
                <a:solidFill>
                  <a:schemeClr val="tx1"/>
                </a:solidFill>
                <a:latin typeface="+mn-lt"/>
                <a:ea typeface="+mn-ea"/>
                <a:cs typeface="+mn-cs"/>
              </a:rPr>
              <a:t>leapsecond</a:t>
            </a:r>
            <a:r>
              <a:rPr lang="en-US" sz="1200" kern="1200" dirty="0" smtClean="0">
                <a:solidFill>
                  <a:schemeClr val="tx1"/>
                </a:solidFill>
                <a:latin typeface="+mn-lt"/>
                <a:ea typeface="+mn-ea"/>
                <a:cs typeface="+mn-cs"/>
              </a:rPr>
              <a:t> handling and spooﬁng), and GPS system outages.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Atomic clocks can fail in ways uncorrelated to GPS and each other, and over long periods of time can drift significantly due to frequency error.”“</a:t>
            </a:r>
            <a:r>
              <a:rPr lang="en-US" sz="1200" kern="1200" dirty="0" err="1" smtClean="0">
                <a:solidFill>
                  <a:schemeClr val="tx1"/>
                </a:solidFill>
                <a:latin typeface="+mn-lt"/>
                <a:ea typeface="+mn-ea"/>
                <a:cs typeface="+mn-cs"/>
              </a:rPr>
              <a:t>TrueTime</a:t>
            </a:r>
            <a:r>
              <a:rPr lang="en-US" sz="1200" kern="1200" dirty="0" smtClean="0">
                <a:solidFill>
                  <a:schemeClr val="tx1"/>
                </a:solidFill>
                <a:latin typeface="+mn-lt"/>
                <a:ea typeface="+mn-ea"/>
                <a:cs typeface="+mn-cs"/>
              </a:rPr>
              <a:t> is implemented by a set of time master machines per datacenter and a </a:t>
            </a:r>
            <a:r>
              <a:rPr lang="en-US" sz="1200" kern="1200" dirty="0" err="1" smtClean="0">
                <a:solidFill>
                  <a:schemeClr val="tx1"/>
                </a:solidFill>
                <a:latin typeface="+mn-lt"/>
                <a:ea typeface="+mn-ea"/>
                <a:cs typeface="+mn-cs"/>
              </a:rPr>
              <a:t>timeslave</a:t>
            </a:r>
            <a:r>
              <a:rPr lang="en-US" sz="1200" kern="1200" dirty="0" smtClean="0">
                <a:solidFill>
                  <a:schemeClr val="tx1"/>
                </a:solidFill>
                <a:latin typeface="+mn-lt"/>
                <a:ea typeface="+mn-ea"/>
                <a:cs typeface="+mn-cs"/>
              </a:rPr>
              <a:t> daemon per machine. The majority of masters have GPS receivers with dedicated antennas;”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36</a:t>
            </a:fld>
            <a:endParaRPr lang="en-US"/>
          </a:p>
        </p:txBody>
      </p:sp>
    </p:spTree>
    <p:extLst>
      <p:ext uri="{BB962C8B-B14F-4D97-AF65-F5344CB8AC3E}">
        <p14:creationId xmlns:p14="http://schemas.microsoft.com/office/powerpoint/2010/main" val="2182073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“GPS reference-source vulnerabilities include antenna and receiver failures, local radio interference, correlated failures (e.g., design faults such as incorrect </a:t>
            </a:r>
            <a:r>
              <a:rPr lang="en-US" sz="1200" kern="1200" dirty="0" err="1" smtClean="0">
                <a:solidFill>
                  <a:schemeClr val="tx1"/>
                </a:solidFill>
                <a:latin typeface="+mn-lt"/>
                <a:ea typeface="+mn-ea"/>
                <a:cs typeface="+mn-cs"/>
              </a:rPr>
              <a:t>leapsecond</a:t>
            </a:r>
            <a:r>
              <a:rPr lang="en-US" sz="1200" kern="1200" dirty="0" smtClean="0">
                <a:solidFill>
                  <a:schemeClr val="tx1"/>
                </a:solidFill>
                <a:latin typeface="+mn-lt"/>
                <a:ea typeface="+mn-ea"/>
                <a:cs typeface="+mn-cs"/>
              </a:rPr>
              <a:t> handling and spooﬁng), and GPS system outages.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Atomic clocks can fail in ways uncorrelated to GPS and each other, and over long periods of time can drift significantly due to frequency error.”“</a:t>
            </a:r>
            <a:r>
              <a:rPr lang="en-US" sz="1200" kern="1200" dirty="0" err="1" smtClean="0">
                <a:solidFill>
                  <a:schemeClr val="tx1"/>
                </a:solidFill>
                <a:latin typeface="+mn-lt"/>
                <a:ea typeface="+mn-ea"/>
                <a:cs typeface="+mn-cs"/>
              </a:rPr>
              <a:t>TrueTime</a:t>
            </a:r>
            <a:r>
              <a:rPr lang="en-US" sz="1200" kern="1200" dirty="0" smtClean="0">
                <a:solidFill>
                  <a:schemeClr val="tx1"/>
                </a:solidFill>
                <a:latin typeface="+mn-lt"/>
                <a:ea typeface="+mn-ea"/>
                <a:cs typeface="+mn-cs"/>
              </a:rPr>
              <a:t> is implemented by a set of time master machines per datacenter and a </a:t>
            </a:r>
            <a:r>
              <a:rPr lang="en-US" sz="1200" kern="1200" dirty="0" err="1" smtClean="0">
                <a:solidFill>
                  <a:schemeClr val="tx1"/>
                </a:solidFill>
                <a:latin typeface="+mn-lt"/>
                <a:ea typeface="+mn-ea"/>
                <a:cs typeface="+mn-cs"/>
              </a:rPr>
              <a:t>timeslave</a:t>
            </a:r>
            <a:r>
              <a:rPr lang="en-US" sz="1200" kern="1200" dirty="0" smtClean="0">
                <a:solidFill>
                  <a:schemeClr val="tx1"/>
                </a:solidFill>
                <a:latin typeface="+mn-lt"/>
                <a:ea typeface="+mn-ea"/>
                <a:cs typeface="+mn-cs"/>
              </a:rPr>
              <a:t> daemon per machine. The majority of masters have GPS receivers with dedicated antennas;”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37</a:t>
            </a:fld>
            <a:endParaRPr lang="en-US"/>
          </a:p>
        </p:txBody>
      </p:sp>
    </p:spTree>
    <p:extLst>
      <p:ext uri="{BB962C8B-B14F-4D97-AF65-F5344CB8AC3E}">
        <p14:creationId xmlns:p14="http://schemas.microsoft.com/office/powerpoint/2010/main" val="1615780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Model for Long Lived Activities or Distributed Transactions.</a:t>
            </a:r>
          </a:p>
          <a:p>
            <a:r>
              <a:rPr lang="en-US" dirty="0" smtClean="0"/>
              <a:t>Good For Long-Lived Transactions or Distributed Transactions where ACID and 2 phase commit can’t be used.</a:t>
            </a:r>
          </a:p>
          <a:p>
            <a:r>
              <a:rPr lang="en-US" dirty="0" smtClean="0"/>
              <a:t>No Centralized Coordination, No Centralized State</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38</a:t>
            </a:fld>
            <a:endParaRPr lang="en-US"/>
          </a:p>
        </p:txBody>
      </p:sp>
    </p:spTree>
    <p:extLst>
      <p:ext uri="{BB962C8B-B14F-4D97-AF65-F5344CB8AC3E}">
        <p14:creationId xmlns:p14="http://schemas.microsoft.com/office/powerpoint/2010/main" val="14668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is split into component Transactions</a:t>
            </a:r>
          </a:p>
          <a:p>
            <a:r>
              <a:rPr lang="en-US" dirty="0" smtClean="0"/>
              <a:t>Each component transaction has a compensating transaction</a:t>
            </a:r>
          </a:p>
          <a:p>
            <a:r>
              <a:rPr lang="en-US" dirty="0" smtClean="0"/>
              <a:t>On failure compensation transaction is executed</a:t>
            </a:r>
          </a:p>
          <a:p>
            <a:r>
              <a:rPr lang="en-US" dirty="0" smtClean="0"/>
              <a:t>Compensation Transaction does not necessarily restore DB to previous state, but from a semantic point of view it has been rolled back</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39</a:t>
            </a:fld>
            <a:endParaRPr lang="en-US"/>
          </a:p>
        </p:txBody>
      </p:sp>
    </p:spTree>
    <p:extLst>
      <p:ext uri="{BB962C8B-B14F-4D97-AF65-F5344CB8AC3E}">
        <p14:creationId xmlns:p14="http://schemas.microsoft.com/office/powerpoint/2010/main" val="1021649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Player Partitions can be distributed across multiple nodes.</a:t>
            </a:r>
          </a:p>
          <a:p>
            <a:r>
              <a:rPr lang="en-US" dirty="0" smtClean="0"/>
              <a:t>We can guarantee Transaction behavior for saving a single players stats</a:t>
            </a:r>
          </a:p>
          <a:p>
            <a:r>
              <a:rPr lang="en-US" dirty="0" smtClean="0"/>
              <a:t>Never want to count stats twice.</a:t>
            </a:r>
          </a:p>
          <a:p>
            <a:r>
              <a:rPr lang="en-US" dirty="0" smtClean="0"/>
              <a:t>If one Player fails to save replay stats across whole system, until everyone returns success.</a:t>
            </a:r>
          </a:p>
          <a:p>
            <a:r>
              <a:rPr lang="en-US" dirty="0" smtClean="0"/>
              <a:t>Because our writes are Idempotent we can do this.</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40</a:t>
            </a:fld>
            <a:endParaRPr lang="en-US"/>
          </a:p>
        </p:txBody>
      </p:sp>
    </p:spTree>
    <p:extLst>
      <p:ext uri="{BB962C8B-B14F-4D97-AF65-F5344CB8AC3E}">
        <p14:creationId xmlns:p14="http://schemas.microsoft.com/office/powerpoint/2010/main" val="7152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one or more players fail to write their stats </a:t>
            </a:r>
            <a:r>
              <a:rPr lang="en-US" baseline="0" dirty="0" err="1" smtClean="0"/>
              <a:t>bc</a:t>
            </a:r>
            <a:r>
              <a:rPr lang="en-US" baseline="0" dirty="0" smtClean="0"/>
              <a:t> storage goes down etc.. Then we have an inconsistent state.  Player 1, 2 &amp; 4 have the stats data but player 3 does not</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41</a:t>
            </a:fld>
            <a:endParaRPr lang="en-US"/>
          </a:p>
        </p:txBody>
      </p:sp>
    </p:spTree>
    <p:extLst>
      <p:ext uri="{BB962C8B-B14F-4D97-AF65-F5344CB8AC3E}">
        <p14:creationId xmlns:p14="http://schemas.microsoft.com/office/powerpoint/2010/main" val="405907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Non-relational</a:t>
            </a:r>
            <a:r>
              <a:rPr lang="en-US" baseline="0" dirty="0" smtClean="0"/>
              <a:t> = </a:t>
            </a:r>
            <a:r>
              <a:rPr lang="en-US" dirty="0" err="1" smtClean="0"/>
              <a:t>NoSQL</a:t>
            </a:r>
            <a:endParaRPr lang="en-US" dirty="0" smtClean="0"/>
          </a:p>
          <a:p>
            <a:r>
              <a:rPr lang="en-US" dirty="0" smtClean="0"/>
              <a:t>Data is replicated 3 times</a:t>
            </a:r>
          </a:p>
          <a:p>
            <a:r>
              <a:rPr lang="en-US" dirty="0" smtClean="0"/>
              <a:t>Automatically Scales Out</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5</a:t>
            </a:fld>
            <a:endParaRPr lang="en-US"/>
          </a:p>
        </p:txBody>
      </p:sp>
    </p:spTree>
    <p:extLst>
      <p:ext uri="{BB962C8B-B14F-4D97-AF65-F5344CB8AC3E}">
        <p14:creationId xmlns:p14="http://schemas.microsoft.com/office/powerpoint/2010/main" val="298535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Notify the other players that</a:t>
            </a:r>
            <a:r>
              <a:rPr lang="en-US" baseline="0" dirty="0" smtClean="0"/>
              <a:t> you failed to write.  They should take a compensating transaction to fix this.</a:t>
            </a:r>
          </a:p>
          <a:p>
            <a:endParaRPr lang="en-US" baseline="0" dirty="0" smtClean="0"/>
          </a:p>
          <a:p>
            <a:r>
              <a:rPr lang="en-US" baseline="0" dirty="0" smtClean="0"/>
              <a:t>In Simple Stats our compensating transaction could be to do nothing.  If we can re-try the processing of the Game Stats</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42</a:t>
            </a:fld>
            <a:endParaRPr lang="en-US"/>
          </a:p>
        </p:txBody>
      </p:sp>
    </p:spTree>
    <p:extLst>
      <p:ext uri="{BB962C8B-B14F-4D97-AF65-F5344CB8AC3E}">
        <p14:creationId xmlns:p14="http://schemas.microsoft.com/office/powerpoint/2010/main" val="4092589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 have Idempotent writes we can just replay the data.  3</a:t>
            </a:r>
            <a:r>
              <a:rPr lang="en-US" baseline="0" dirty="0" smtClean="0"/>
              <a:t> of the writes will fail, but they will fail with an exception that tells us that this data has already been stored.  Player Three will succeed to write, and therefore the world is now in a consistent state.</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43</a:t>
            </a:fld>
            <a:endParaRPr lang="en-US"/>
          </a:p>
        </p:txBody>
      </p:sp>
    </p:spTree>
    <p:extLst>
      <p:ext uri="{BB962C8B-B14F-4D97-AF65-F5344CB8AC3E}">
        <p14:creationId xmlns:p14="http://schemas.microsoft.com/office/powerpoint/2010/main" val="3632322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44</a:t>
            </a:fld>
            <a:endParaRPr lang="en-US"/>
          </a:p>
        </p:txBody>
      </p:sp>
    </p:spTree>
    <p:extLst>
      <p:ext uri="{BB962C8B-B14F-4D97-AF65-F5344CB8AC3E}">
        <p14:creationId xmlns:p14="http://schemas.microsoft.com/office/powerpoint/2010/main" val="3126672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45</a:t>
            </a:fld>
            <a:endParaRPr lang="en-US"/>
          </a:p>
        </p:txBody>
      </p:sp>
    </p:spTree>
    <p:extLst>
      <p:ext uri="{BB962C8B-B14F-4D97-AF65-F5344CB8AC3E}">
        <p14:creationId xmlns:p14="http://schemas.microsoft.com/office/powerpoint/2010/main" val="2979829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46</a:t>
            </a:fld>
            <a:endParaRPr lang="en-US"/>
          </a:p>
        </p:txBody>
      </p:sp>
    </p:spTree>
    <p:extLst>
      <p:ext uri="{BB962C8B-B14F-4D97-AF65-F5344CB8AC3E}">
        <p14:creationId xmlns:p14="http://schemas.microsoft.com/office/powerpoint/2010/main" val="2303008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47</a:t>
            </a:fld>
            <a:endParaRPr lang="en-US"/>
          </a:p>
        </p:txBody>
      </p:sp>
    </p:spTree>
    <p:extLst>
      <p:ext uri="{BB962C8B-B14F-4D97-AF65-F5344CB8AC3E}">
        <p14:creationId xmlns:p14="http://schemas.microsoft.com/office/powerpoint/2010/main" val="427756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Tables – collection of entities, no schema on entities</a:t>
            </a:r>
          </a:p>
          <a:p>
            <a:r>
              <a:rPr lang="en-US" dirty="0" smtClean="0"/>
              <a:t>Entities – Set of Properties Similar to database row, Identified Uniquely by </a:t>
            </a:r>
            <a:r>
              <a:rPr lang="en-US" dirty="0" err="1" smtClean="0"/>
              <a:t>PartitionKey</a:t>
            </a:r>
            <a:r>
              <a:rPr lang="en-US" dirty="0" smtClean="0"/>
              <a:t> and </a:t>
            </a:r>
            <a:r>
              <a:rPr lang="en-US" dirty="0" err="1" smtClean="0"/>
              <a:t>RowKey</a:t>
            </a:r>
            <a:endParaRPr lang="en-US" dirty="0" smtClean="0"/>
          </a:p>
          <a:p>
            <a:r>
              <a:rPr lang="en-US" dirty="0" smtClean="0"/>
              <a:t>Properties – Name Value Pair</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6</a:t>
            </a:fld>
            <a:endParaRPr lang="en-US"/>
          </a:p>
        </p:txBody>
      </p:sp>
    </p:spTree>
    <p:extLst>
      <p:ext uri="{BB962C8B-B14F-4D97-AF65-F5344CB8AC3E}">
        <p14:creationId xmlns:p14="http://schemas.microsoft.com/office/powerpoint/2010/main" val="127718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Parition</a:t>
            </a:r>
            <a:r>
              <a:rPr lang="en-US" dirty="0" smtClean="0"/>
              <a:t> Key – string that identifies which partition an entity belongs to</a:t>
            </a:r>
          </a:p>
          <a:p>
            <a:r>
              <a:rPr lang="en-US" dirty="0" smtClean="0"/>
              <a:t>Row Key – string that uniquely identifies an entity in a partition</a:t>
            </a:r>
          </a:p>
          <a:p>
            <a:r>
              <a:rPr lang="en-US" dirty="0" smtClean="0"/>
              <a:t>Timestamp – </a:t>
            </a:r>
            <a:r>
              <a:rPr lang="en-US" dirty="0" err="1" smtClean="0"/>
              <a:t>DateTime</a:t>
            </a:r>
            <a:r>
              <a:rPr lang="en-US" dirty="0" smtClean="0"/>
              <a:t> Last time entity was modified</a:t>
            </a:r>
          </a:p>
          <a:p>
            <a:pPr marL="0" indent="0">
              <a:buNone/>
            </a:pPr>
            <a:endParaRPr lang="en-US" dirty="0" smtClean="0"/>
          </a:p>
          <a:p>
            <a:r>
              <a:rPr lang="en-US" dirty="0" smtClean="0"/>
              <a:t>Partition Key + Row Key = Unique Identifier (single clustered index in table)</a:t>
            </a:r>
          </a:p>
          <a:p>
            <a:endParaRPr lang="en-US" dirty="0" smtClean="0"/>
          </a:p>
          <a:p>
            <a:r>
              <a:rPr lang="en-US" dirty="0" smtClean="0"/>
              <a:t>Sorted by partition key in ascending order &amp; then row key in ascending order</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7</a:t>
            </a:fld>
            <a:endParaRPr lang="en-US"/>
          </a:p>
        </p:txBody>
      </p:sp>
    </p:spTree>
    <p:extLst>
      <p:ext uri="{BB962C8B-B14F-4D97-AF65-F5344CB8AC3E}">
        <p14:creationId xmlns:p14="http://schemas.microsoft.com/office/powerpoint/2010/main" val="58172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9</a:t>
            </a:fld>
            <a:endParaRPr lang="en-US"/>
          </a:p>
        </p:txBody>
      </p:sp>
    </p:spTree>
    <p:extLst>
      <p:ext uri="{BB962C8B-B14F-4D97-AF65-F5344CB8AC3E}">
        <p14:creationId xmlns:p14="http://schemas.microsoft.com/office/powerpoint/2010/main" val="402618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Group Transaction</a:t>
            </a:r>
          </a:p>
          <a:p>
            <a:r>
              <a:rPr lang="en-US" dirty="0" smtClean="0"/>
              <a:t>Each</a:t>
            </a:r>
            <a:r>
              <a:rPr lang="en-US" baseline="0" dirty="0" smtClean="0"/>
              <a:t> Entity Appears once</a:t>
            </a:r>
          </a:p>
          <a:p>
            <a:r>
              <a:rPr lang="en-US" baseline="0" dirty="0" smtClean="0"/>
              <a:t>Up to 100 Entities etc…</a:t>
            </a:r>
            <a:endParaRPr lang="en-US" dirty="0" smtClean="0"/>
          </a:p>
          <a:p>
            <a:r>
              <a:rPr lang="en-US" dirty="0" smtClean="0"/>
              <a:t>Putting</a:t>
            </a:r>
            <a:r>
              <a:rPr lang="en-US" baseline="0" dirty="0" smtClean="0"/>
              <a:t> entities in the same partition allows you to perform Transactions and get ACID support.  </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10</a:t>
            </a:fld>
            <a:endParaRPr lang="en-US"/>
          </a:p>
        </p:txBody>
      </p:sp>
    </p:spTree>
    <p:extLst>
      <p:ext uri="{BB962C8B-B14F-4D97-AF65-F5344CB8AC3E}">
        <p14:creationId xmlns:p14="http://schemas.microsoft.com/office/powerpoint/2010/main" val="338576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catch,</a:t>
            </a:r>
            <a:r>
              <a:rPr lang="en-US" baseline="0" dirty="0" smtClean="0"/>
              <a:t> entities in the same partition are all served from the same machine.  </a:t>
            </a:r>
          </a:p>
          <a:p>
            <a:endParaRPr lang="en-US" baseline="0" dirty="0" smtClean="0"/>
          </a:p>
          <a:p>
            <a:r>
              <a:rPr lang="en-US" baseline="0" dirty="0" smtClean="0"/>
              <a:t>Transaction Support and Scale are in direct conflict in Azure Table</a:t>
            </a:r>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11</a:t>
            </a:fld>
            <a:endParaRPr lang="en-US"/>
          </a:p>
        </p:txBody>
      </p:sp>
    </p:spTree>
    <p:extLst>
      <p:ext uri="{BB962C8B-B14F-4D97-AF65-F5344CB8AC3E}">
        <p14:creationId xmlns:p14="http://schemas.microsoft.com/office/powerpoint/2010/main" val="512054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a:t>
            </a:r>
            <a:r>
              <a:rPr lang="en-US" baseline="0" dirty="0" smtClean="0"/>
              <a:t>s in a </a:t>
            </a:r>
            <a:r>
              <a:rPr lang="en-US" baseline="0" dirty="0" err="1" smtClean="0"/>
              <a:t>NoSQL</a:t>
            </a:r>
            <a:r>
              <a:rPr lang="en-US" baseline="0" dirty="0" smtClean="0"/>
              <a:t> Database hooray!</a:t>
            </a:r>
          </a:p>
          <a:p>
            <a:r>
              <a:rPr lang="en-US" baseline="0" dirty="0" smtClean="0"/>
              <a:t>I’ll put all my data in one Table Partition.  </a:t>
            </a:r>
          </a:p>
          <a:p>
            <a:endParaRPr lang="en-US" baseline="0" dirty="0" smtClean="0"/>
          </a:p>
          <a:p>
            <a:r>
              <a:rPr lang="en-US" baseline="0" dirty="0" smtClean="0"/>
              <a:t>But then it didn’t scale</a:t>
            </a:r>
          </a:p>
          <a:p>
            <a:endParaRPr lang="en-US" dirty="0"/>
          </a:p>
        </p:txBody>
      </p:sp>
      <p:sp>
        <p:nvSpPr>
          <p:cNvPr id="4" name="Slide Number Placeholder 3"/>
          <p:cNvSpPr>
            <a:spLocks noGrp="1"/>
          </p:cNvSpPr>
          <p:nvPr>
            <p:ph type="sldNum" sz="quarter" idx="10"/>
          </p:nvPr>
        </p:nvSpPr>
        <p:spPr/>
        <p:txBody>
          <a:bodyPr/>
          <a:lstStyle/>
          <a:p>
            <a:fld id="{8549D1D3-D56C-4795-97E3-2197DA1CD096}" type="slidenum">
              <a:rPr lang="en-US" smtClean="0"/>
              <a:t>12</a:t>
            </a:fld>
            <a:endParaRPr lang="en-US"/>
          </a:p>
        </p:txBody>
      </p:sp>
    </p:spTree>
    <p:extLst>
      <p:ext uri="{BB962C8B-B14F-4D97-AF65-F5344CB8AC3E}">
        <p14:creationId xmlns:p14="http://schemas.microsoft.com/office/powerpoint/2010/main" val="26730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1774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4893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08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002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657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4022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83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63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2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8871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98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4/22/2013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335044"/>
      </p:ext>
    </p:extLst>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Patterns &amp; Best Practices For Moving From RDBMS to Azure Storage</a:t>
            </a:r>
            <a:endParaRPr lang="en-US" dirty="0"/>
          </a:p>
        </p:txBody>
      </p:sp>
      <p:sp>
        <p:nvSpPr>
          <p:cNvPr id="3" name="Subtitle 2"/>
          <p:cNvSpPr>
            <a:spLocks noGrp="1"/>
          </p:cNvSpPr>
          <p:nvPr>
            <p:ph type="subTitle" idx="1"/>
          </p:nvPr>
        </p:nvSpPr>
        <p:spPr/>
        <p:txBody>
          <a:bodyPr/>
          <a:lstStyle/>
          <a:p>
            <a:r>
              <a:rPr lang="en-US" b="1" dirty="0" err="1" smtClean="0">
                <a:solidFill>
                  <a:schemeClr val="accent2"/>
                </a:solidFill>
              </a:rPr>
              <a:t>DotNetConf</a:t>
            </a:r>
            <a:r>
              <a:rPr lang="en-US" b="1" dirty="0" smtClean="0">
                <a:solidFill>
                  <a:schemeClr val="accent2"/>
                </a:solidFill>
              </a:rPr>
              <a:t> 2013</a:t>
            </a:r>
            <a:endParaRPr lang="en-US" b="1" dirty="0">
              <a:solidFill>
                <a:schemeClr val="accent2"/>
              </a:solidFill>
            </a:endParaRPr>
          </a:p>
        </p:txBody>
      </p:sp>
    </p:spTree>
    <p:extLst>
      <p:ext uri="{BB962C8B-B14F-4D97-AF65-F5344CB8AC3E}">
        <p14:creationId xmlns:p14="http://schemas.microsoft.com/office/powerpoint/2010/main" val="375595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6278" y="197672"/>
            <a:ext cx="9692640" cy="1325562"/>
          </a:xfrm>
        </p:spPr>
        <p:txBody>
          <a:bodyPr>
            <a:normAutofit/>
          </a:bodyPr>
          <a:lstStyle/>
          <a:p>
            <a:r>
              <a:rPr lang="en-US" sz="6000" b="1" dirty="0" smtClean="0">
                <a:solidFill>
                  <a:schemeClr val="accent2">
                    <a:lumMod val="20000"/>
                    <a:lumOff val="80000"/>
                  </a:schemeClr>
                </a:solidFill>
              </a:rPr>
              <a:t>Table Partitions</a:t>
            </a:r>
            <a:endParaRPr lang="en-US" sz="6000" b="1" dirty="0">
              <a:solidFill>
                <a:schemeClr val="accent2">
                  <a:lumMod val="20000"/>
                  <a:lumOff val="80000"/>
                </a:schemeClr>
              </a:solidFill>
            </a:endParaRPr>
          </a:p>
        </p:txBody>
      </p:sp>
      <p:sp>
        <p:nvSpPr>
          <p:cNvPr id="3" name="Content Placeholder 2"/>
          <p:cNvSpPr>
            <a:spLocks noGrp="1"/>
          </p:cNvSpPr>
          <p:nvPr>
            <p:ph idx="1"/>
          </p:nvPr>
        </p:nvSpPr>
        <p:spPr>
          <a:xfrm>
            <a:off x="1584601" y="3052743"/>
            <a:ext cx="8595360" cy="1425388"/>
          </a:xfrm>
        </p:spPr>
        <p:txBody>
          <a:bodyPr>
            <a:noAutofit/>
          </a:bodyPr>
          <a:lstStyle/>
          <a:p>
            <a:r>
              <a:rPr lang="en-US" sz="3600" dirty="0" smtClean="0">
                <a:solidFill>
                  <a:schemeClr val="accent2">
                    <a:lumMod val="20000"/>
                    <a:lumOff val="80000"/>
                  </a:schemeClr>
                </a:solidFill>
                <a:latin typeface="Cooper Black" panose="0208090404030B020404" pitchFamily="18" charset="0"/>
              </a:rPr>
              <a:t>Azure </a:t>
            </a:r>
            <a:r>
              <a:rPr lang="en-US" sz="3600" dirty="0">
                <a:solidFill>
                  <a:schemeClr val="accent2">
                    <a:lumMod val="20000"/>
                    <a:lumOff val="80000"/>
                  </a:schemeClr>
                </a:solidFill>
                <a:latin typeface="Cooper Black" panose="0208090404030B020404" pitchFamily="18" charset="0"/>
              </a:rPr>
              <a:t>Table service supports </a:t>
            </a:r>
            <a:r>
              <a:rPr lang="en-US" sz="3600" dirty="0" smtClean="0">
                <a:solidFill>
                  <a:schemeClr val="accent2"/>
                </a:solidFill>
                <a:latin typeface="Cooper Black" panose="0208090404030B020404" pitchFamily="18" charset="0"/>
              </a:rPr>
              <a:t>Batch </a:t>
            </a:r>
            <a:r>
              <a:rPr lang="en-US" sz="3600" dirty="0">
                <a:solidFill>
                  <a:schemeClr val="accent2"/>
                </a:solidFill>
                <a:latin typeface="Cooper Black" panose="0208090404030B020404" pitchFamily="18" charset="0"/>
              </a:rPr>
              <a:t>T</a:t>
            </a:r>
            <a:r>
              <a:rPr lang="en-US" sz="3600" dirty="0" smtClean="0">
                <a:solidFill>
                  <a:schemeClr val="accent2"/>
                </a:solidFill>
                <a:latin typeface="Cooper Black" panose="0208090404030B020404" pitchFamily="18" charset="0"/>
              </a:rPr>
              <a:t>ransactions </a:t>
            </a:r>
            <a:r>
              <a:rPr lang="en-US" sz="3600" dirty="0">
                <a:solidFill>
                  <a:schemeClr val="accent2">
                    <a:lumMod val="20000"/>
                    <a:lumOff val="80000"/>
                  </a:schemeClr>
                </a:solidFill>
                <a:latin typeface="Cooper Black" panose="0208090404030B020404" pitchFamily="18" charset="0"/>
              </a:rPr>
              <a:t>on entities that are in the same </a:t>
            </a:r>
            <a:r>
              <a:rPr lang="en-US" sz="3600" dirty="0" smtClean="0">
                <a:solidFill>
                  <a:schemeClr val="accent2">
                    <a:lumMod val="20000"/>
                    <a:lumOff val="80000"/>
                  </a:schemeClr>
                </a:solidFill>
                <a:latin typeface="Cooper Black" panose="0208090404030B020404" pitchFamily="18" charset="0"/>
              </a:rPr>
              <a:t>Table </a:t>
            </a:r>
            <a:r>
              <a:rPr lang="en-US" sz="3600" dirty="0">
                <a:solidFill>
                  <a:schemeClr val="accent2">
                    <a:lumMod val="20000"/>
                    <a:lumOff val="80000"/>
                  </a:schemeClr>
                </a:solidFill>
                <a:latin typeface="Cooper Black" panose="0208090404030B020404" pitchFamily="18" charset="0"/>
              </a:rPr>
              <a:t>and belong to the same </a:t>
            </a:r>
            <a:r>
              <a:rPr lang="en-US" sz="3600" dirty="0" smtClean="0">
                <a:solidFill>
                  <a:schemeClr val="accent2">
                    <a:lumMod val="20000"/>
                    <a:lumOff val="80000"/>
                  </a:schemeClr>
                </a:solidFill>
                <a:latin typeface="Cooper Black" panose="0208090404030B020404" pitchFamily="18" charset="0"/>
              </a:rPr>
              <a:t>Partition.</a:t>
            </a:r>
            <a:endParaRPr lang="en-US" sz="3600" dirty="0">
              <a:solidFill>
                <a:schemeClr val="accent2">
                  <a:lumMod val="20000"/>
                  <a:lumOff val="80000"/>
                </a:schemeClr>
              </a:solidFill>
              <a:latin typeface="Cooper Black" panose="0208090404030B020404" pitchFamily="18" charset="0"/>
            </a:endParaRPr>
          </a:p>
        </p:txBody>
      </p:sp>
      <p:sp>
        <p:nvSpPr>
          <p:cNvPr id="5" name="TextBox 4"/>
          <p:cNvSpPr txBox="1"/>
          <p:nvPr/>
        </p:nvSpPr>
        <p:spPr>
          <a:xfrm>
            <a:off x="273791" y="1459296"/>
            <a:ext cx="10596282" cy="523220"/>
          </a:xfrm>
          <a:prstGeom prst="rect">
            <a:avLst/>
          </a:prstGeom>
          <a:noFill/>
        </p:spPr>
        <p:txBody>
          <a:bodyPr wrap="square" rtlCol="0">
            <a:spAutoFit/>
          </a:bodyPr>
          <a:lstStyle/>
          <a:p>
            <a:r>
              <a:rPr lang="en-US" sz="2800" dirty="0" smtClean="0">
                <a:solidFill>
                  <a:schemeClr val="accent2">
                    <a:lumMod val="20000"/>
                    <a:lumOff val="80000"/>
                  </a:schemeClr>
                </a:solidFill>
              </a:rPr>
              <a:t>Entities with the Same Partition Key </a:t>
            </a:r>
          </a:p>
        </p:txBody>
      </p:sp>
    </p:spTree>
    <p:extLst>
      <p:ext uri="{BB962C8B-B14F-4D97-AF65-F5344CB8AC3E}">
        <p14:creationId xmlns:p14="http://schemas.microsoft.com/office/powerpoint/2010/main" val="1411529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31" y="130436"/>
            <a:ext cx="9692640" cy="1325562"/>
          </a:xfrm>
        </p:spPr>
        <p:txBody>
          <a:bodyPr>
            <a:normAutofit/>
          </a:bodyPr>
          <a:lstStyle/>
          <a:p>
            <a:r>
              <a:rPr lang="en-US" sz="6000" b="1" dirty="0" smtClean="0">
                <a:solidFill>
                  <a:schemeClr val="accent2">
                    <a:lumMod val="20000"/>
                    <a:lumOff val="80000"/>
                  </a:schemeClr>
                </a:solidFill>
              </a:rPr>
              <a:t>Table Partitions</a:t>
            </a:r>
            <a:endParaRPr lang="en-US" sz="6000" b="1" dirty="0">
              <a:solidFill>
                <a:schemeClr val="accent2">
                  <a:lumMod val="20000"/>
                  <a:lumOff val="80000"/>
                </a:schemeClr>
              </a:solidFill>
            </a:endParaRPr>
          </a:p>
        </p:txBody>
      </p:sp>
      <p:sp>
        <p:nvSpPr>
          <p:cNvPr id="3" name="Content Placeholder 2"/>
          <p:cNvSpPr>
            <a:spLocks noGrp="1"/>
          </p:cNvSpPr>
          <p:nvPr>
            <p:ph idx="1"/>
          </p:nvPr>
        </p:nvSpPr>
        <p:spPr>
          <a:xfrm>
            <a:off x="1078243" y="2290079"/>
            <a:ext cx="9040118" cy="3840898"/>
          </a:xfrm>
        </p:spPr>
        <p:txBody>
          <a:bodyPr>
            <a:normAutofit fontScale="92500"/>
          </a:bodyPr>
          <a:lstStyle/>
          <a:p>
            <a:pPr algn="ctr"/>
            <a:r>
              <a:rPr lang="en-US" sz="8600" dirty="0" smtClean="0">
                <a:solidFill>
                  <a:schemeClr val="accent5"/>
                </a:solidFill>
                <a:latin typeface="Cooper Black" panose="0208090404030B020404" pitchFamily="18" charset="0"/>
              </a:rPr>
              <a:t>Single Server </a:t>
            </a:r>
            <a:r>
              <a:rPr lang="en-US" sz="5200" dirty="0" smtClean="0">
                <a:solidFill>
                  <a:schemeClr val="accent2">
                    <a:lumMod val="20000"/>
                    <a:lumOff val="80000"/>
                  </a:schemeClr>
                </a:solidFill>
                <a:latin typeface="Cooper Black" panose="0208090404030B020404" pitchFamily="18" charset="0"/>
              </a:rPr>
              <a:t>handles </a:t>
            </a:r>
            <a:r>
              <a:rPr lang="en-US" sz="5200" dirty="0">
                <a:solidFill>
                  <a:schemeClr val="accent2">
                    <a:lumMod val="20000"/>
                    <a:lumOff val="80000"/>
                  </a:schemeClr>
                </a:solidFill>
                <a:latin typeface="Cooper Black" panose="0208090404030B020404" pitchFamily="18" charset="0"/>
              </a:rPr>
              <a:t>all </a:t>
            </a:r>
            <a:r>
              <a:rPr lang="en-US" sz="5200" dirty="0" smtClean="0">
                <a:solidFill>
                  <a:schemeClr val="accent2">
                    <a:lumMod val="20000"/>
                    <a:lumOff val="80000"/>
                  </a:schemeClr>
                </a:solidFill>
                <a:latin typeface="Cooper Black" panose="0208090404030B020404" pitchFamily="18" charset="0"/>
              </a:rPr>
              <a:t>requests for a </a:t>
            </a:r>
            <a:r>
              <a:rPr lang="en-US" sz="8600" dirty="0" smtClean="0">
                <a:solidFill>
                  <a:schemeClr val="accent5"/>
                </a:solidFill>
                <a:latin typeface="Cooper Black" panose="0208090404030B020404" pitchFamily="18" charset="0"/>
              </a:rPr>
              <a:t>Single </a:t>
            </a:r>
            <a:r>
              <a:rPr lang="en-US" sz="8600" dirty="0" smtClean="0">
                <a:solidFill>
                  <a:schemeClr val="accent5"/>
                </a:solidFill>
                <a:latin typeface="Cooper Black" panose="0208090404030B020404" pitchFamily="18" charset="0"/>
              </a:rPr>
              <a:t>Partition</a:t>
            </a:r>
            <a:endParaRPr lang="en-US" sz="8600" dirty="0">
              <a:solidFill>
                <a:schemeClr val="accent5"/>
              </a:solidFill>
              <a:latin typeface="Cooper Black" panose="0208090404030B020404" pitchFamily="18" charset="0"/>
            </a:endParaRPr>
          </a:p>
          <a:p>
            <a:endParaRPr lang="en-US" sz="4400" dirty="0">
              <a:latin typeface="Cooper Black" panose="0208090404030B020404" pitchFamily="18" charset="0"/>
            </a:endParaRPr>
          </a:p>
        </p:txBody>
      </p:sp>
    </p:spTree>
    <p:extLst>
      <p:ext uri="{BB962C8B-B14F-4D97-AF65-F5344CB8AC3E}">
        <p14:creationId xmlns:p14="http://schemas.microsoft.com/office/powerpoint/2010/main" val="2535159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7514" y="2904565"/>
            <a:ext cx="5508722" cy="1210235"/>
          </a:xfrm>
        </p:spPr>
        <p:txBody>
          <a:bodyPr/>
          <a:lstStyle/>
          <a:p>
            <a:pPr marL="0" indent="0">
              <a:buNone/>
            </a:pPr>
            <a:r>
              <a:rPr lang="en-US" sz="3200" dirty="0" smtClean="0">
                <a:solidFill>
                  <a:schemeClr val="accent2">
                    <a:lumMod val="20000"/>
                    <a:lumOff val="80000"/>
                  </a:schemeClr>
                </a:solidFill>
                <a:latin typeface="Cooper Black" panose="0208090404030B020404" pitchFamily="18" charset="0"/>
              </a:rPr>
              <a:t>“This Partition Size is Too Big.  It Won’t Scale!”</a:t>
            </a:r>
          </a:p>
          <a:p>
            <a:pPr marL="0" indent="0">
              <a:buNone/>
            </a:pPr>
            <a:endParaRPr lang="en-US" dirty="0"/>
          </a:p>
        </p:txBody>
      </p:sp>
      <p:pic>
        <p:nvPicPr>
          <p:cNvPr id="4" name="Picture 3"/>
          <p:cNvPicPr>
            <a:picLocks noChangeAspect="1"/>
          </p:cNvPicPr>
          <p:nvPr/>
        </p:nvPicPr>
        <p:blipFill>
          <a:blip r:embed="rId3"/>
          <a:stretch>
            <a:fillRect/>
          </a:stretch>
        </p:blipFill>
        <p:spPr>
          <a:xfrm>
            <a:off x="6863749" y="365760"/>
            <a:ext cx="4149393" cy="6072282"/>
          </a:xfrm>
          <a:prstGeom prst="rect">
            <a:avLst/>
          </a:prstGeom>
        </p:spPr>
      </p:pic>
      <p:sp>
        <p:nvSpPr>
          <p:cNvPr id="7"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Tree>
    <p:extLst>
      <p:ext uri="{BB962C8B-B14F-4D97-AF65-F5344CB8AC3E}">
        <p14:creationId xmlns:p14="http://schemas.microsoft.com/office/powerpoint/2010/main" val="1180249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826994" y="2702859"/>
            <a:ext cx="5553635" cy="198344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3200" dirty="0" smtClean="0">
                <a:solidFill>
                  <a:schemeClr val="accent2">
                    <a:lumMod val="20000"/>
                    <a:lumOff val="80000"/>
                  </a:schemeClr>
                </a:solidFill>
                <a:latin typeface="Cooper Black" panose="0208090404030B020404" pitchFamily="18" charset="0"/>
              </a:rPr>
              <a:t>“This Partition Size is Too Small.  Not Enough Transaction Support!”</a:t>
            </a:r>
          </a:p>
          <a:p>
            <a:pPr marL="0" indent="0">
              <a:buFont typeface="Arial" pitchFamily="34" charset="0"/>
              <a:buNone/>
            </a:pPr>
            <a:endParaRPr lang="en-US" sz="3200" dirty="0"/>
          </a:p>
        </p:txBody>
      </p:sp>
      <p:pic>
        <p:nvPicPr>
          <p:cNvPr id="7" name="Picture 6"/>
          <p:cNvPicPr>
            <a:picLocks noChangeAspect="1"/>
          </p:cNvPicPr>
          <p:nvPr/>
        </p:nvPicPr>
        <p:blipFill>
          <a:blip r:embed="rId3"/>
          <a:stretch>
            <a:fillRect/>
          </a:stretch>
        </p:blipFill>
        <p:spPr>
          <a:xfrm>
            <a:off x="6863749" y="365760"/>
            <a:ext cx="4149393" cy="6072282"/>
          </a:xfrm>
          <a:prstGeom prst="rect">
            <a:avLst/>
          </a:prstGeom>
        </p:spPr>
      </p:pic>
      <p:sp>
        <p:nvSpPr>
          <p:cNvPr id="8"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Tree>
    <p:extLst>
      <p:ext uri="{BB962C8B-B14F-4D97-AF65-F5344CB8AC3E}">
        <p14:creationId xmlns:p14="http://schemas.microsoft.com/office/powerpoint/2010/main" val="4215694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32546" y="434499"/>
            <a:ext cx="6369334" cy="13255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dirty="0" smtClean="0">
                <a:solidFill>
                  <a:schemeClr val="accent3">
                    <a:lumMod val="75000"/>
                  </a:schemeClr>
                </a:solidFill>
                <a:latin typeface="Cooper Black" panose="0208090404030B020404" pitchFamily="18" charset="0"/>
              </a:rPr>
              <a:t>Goldilocks </a:t>
            </a:r>
            <a:br>
              <a:rPr lang="en-US" sz="5400" dirty="0" smtClean="0">
                <a:solidFill>
                  <a:schemeClr val="accent3">
                    <a:lumMod val="75000"/>
                  </a:schemeClr>
                </a:solidFill>
                <a:latin typeface="Cooper Black" panose="0208090404030B020404" pitchFamily="18" charset="0"/>
              </a:rPr>
            </a:br>
            <a:r>
              <a:rPr lang="en-US" sz="5400" dirty="0" smtClean="0">
                <a:solidFill>
                  <a:schemeClr val="accent3">
                    <a:lumMod val="75000"/>
                  </a:schemeClr>
                </a:solidFill>
                <a:latin typeface="Cooper Black" panose="0208090404030B020404" pitchFamily="18" charset="0"/>
              </a:rPr>
              <a:t>&amp; Azure Storage</a:t>
            </a:r>
            <a:endParaRPr lang="en-US" sz="5400" dirty="0">
              <a:solidFill>
                <a:schemeClr val="accent3">
                  <a:lumMod val="75000"/>
                </a:schemeClr>
              </a:solidFill>
              <a:latin typeface="Cooper Black" panose="0208090404030B020404" pitchFamily="18" charset="0"/>
            </a:endParaRPr>
          </a:p>
        </p:txBody>
      </p:sp>
      <p:sp>
        <p:nvSpPr>
          <p:cNvPr id="6" name="Content Placeholder 2"/>
          <p:cNvSpPr txBox="1">
            <a:spLocks/>
          </p:cNvSpPr>
          <p:nvPr/>
        </p:nvSpPr>
        <p:spPr>
          <a:xfrm>
            <a:off x="652182" y="2528355"/>
            <a:ext cx="6094393" cy="19562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3200" dirty="0" smtClean="0">
                <a:solidFill>
                  <a:schemeClr val="accent2">
                    <a:lumMod val="20000"/>
                    <a:lumOff val="80000"/>
                  </a:schemeClr>
                </a:solidFill>
                <a:latin typeface="Cooper Black" panose="0208090404030B020404" pitchFamily="18" charset="0"/>
              </a:rPr>
              <a:t>“This Partition Size is Just Right!  Scale &amp; Just Enough Transaction Support”</a:t>
            </a:r>
          </a:p>
          <a:p>
            <a:pPr marL="0" indent="0">
              <a:buFont typeface="Arial" pitchFamily="34" charset="0"/>
              <a:buNone/>
            </a:pPr>
            <a:endParaRPr lang="en-US" dirty="0"/>
          </a:p>
        </p:txBody>
      </p:sp>
      <p:pic>
        <p:nvPicPr>
          <p:cNvPr id="7" name="Picture 6"/>
          <p:cNvPicPr>
            <a:picLocks noChangeAspect="1"/>
          </p:cNvPicPr>
          <p:nvPr/>
        </p:nvPicPr>
        <p:blipFill>
          <a:blip r:embed="rId3"/>
          <a:stretch>
            <a:fillRect/>
          </a:stretch>
        </p:blipFill>
        <p:spPr>
          <a:xfrm>
            <a:off x="6863749" y="365760"/>
            <a:ext cx="4149393" cy="6072282"/>
          </a:xfrm>
          <a:prstGeom prst="rect">
            <a:avLst/>
          </a:prstGeom>
        </p:spPr>
      </p:pic>
    </p:spTree>
    <p:extLst>
      <p:ext uri="{BB962C8B-B14F-4D97-AF65-F5344CB8AC3E}">
        <p14:creationId xmlns:p14="http://schemas.microsoft.com/office/powerpoint/2010/main" val="3920585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184224"/>
            <a:ext cx="9692640" cy="1325562"/>
          </a:xfrm>
        </p:spPr>
        <p:txBody>
          <a:bodyPr>
            <a:normAutofit/>
          </a:bodyPr>
          <a:lstStyle/>
          <a:p>
            <a:r>
              <a:rPr lang="en-US" sz="7200" b="1" dirty="0" smtClean="0">
                <a:solidFill>
                  <a:schemeClr val="accent2">
                    <a:lumMod val="20000"/>
                    <a:lumOff val="80000"/>
                  </a:schemeClr>
                </a:solidFill>
              </a:rPr>
              <a:t>Moral of the Story:</a:t>
            </a:r>
            <a:endParaRPr lang="en-US" sz="7200" b="1" dirty="0">
              <a:solidFill>
                <a:schemeClr val="accent2">
                  <a:lumMod val="20000"/>
                  <a:lumOff val="80000"/>
                </a:schemeClr>
              </a:solidFill>
            </a:endParaRPr>
          </a:p>
        </p:txBody>
      </p:sp>
      <p:sp>
        <p:nvSpPr>
          <p:cNvPr id="3" name="Content Placeholder 2"/>
          <p:cNvSpPr>
            <a:spLocks noGrp="1"/>
          </p:cNvSpPr>
          <p:nvPr>
            <p:ph idx="1"/>
          </p:nvPr>
        </p:nvSpPr>
        <p:spPr>
          <a:xfrm>
            <a:off x="1261872" y="2053653"/>
            <a:ext cx="8595360" cy="4099810"/>
          </a:xfrm>
        </p:spPr>
        <p:txBody>
          <a:bodyPr>
            <a:normAutofit/>
          </a:bodyPr>
          <a:lstStyle/>
          <a:p>
            <a:pPr marL="0" indent="0" algn="ctr">
              <a:buNone/>
            </a:pPr>
            <a:r>
              <a:rPr lang="en-US" sz="3500" dirty="0" smtClean="0">
                <a:solidFill>
                  <a:schemeClr val="accent3"/>
                </a:solidFill>
                <a:latin typeface="Cooper Black" panose="0208090404030B020404" pitchFamily="18" charset="0"/>
              </a:rPr>
              <a:t>Structure Dat</a:t>
            </a:r>
            <a:r>
              <a:rPr lang="en-US" sz="3500" dirty="0" smtClean="0">
                <a:solidFill>
                  <a:schemeClr val="accent3"/>
                </a:solidFill>
                <a:latin typeface="Cooper Black" panose="0208090404030B020404" pitchFamily="18" charset="0"/>
              </a:rPr>
              <a:t>a </a:t>
            </a:r>
            <a:r>
              <a:rPr lang="en-US" sz="3500" dirty="0" smtClean="0">
                <a:solidFill>
                  <a:schemeClr val="accent3"/>
                </a:solidFill>
                <a:latin typeface="Cooper Black" panose="0208090404030B020404" pitchFamily="18" charset="0"/>
              </a:rPr>
              <a:t>for</a:t>
            </a:r>
          </a:p>
          <a:p>
            <a:pPr marL="0" indent="0" algn="ctr">
              <a:buNone/>
            </a:pPr>
            <a:r>
              <a:rPr lang="en-US" sz="7200" dirty="0" smtClean="0">
                <a:solidFill>
                  <a:schemeClr val="bg1"/>
                </a:solidFill>
                <a:latin typeface="Cooper Black" panose="0208090404030B020404" pitchFamily="18" charset="0"/>
              </a:rPr>
              <a:t>SCALE</a:t>
            </a:r>
            <a:r>
              <a:rPr lang="en-US" sz="6600" dirty="0" smtClean="0">
                <a:solidFill>
                  <a:schemeClr val="accent3">
                    <a:lumMod val="75000"/>
                  </a:schemeClr>
                </a:solidFill>
                <a:latin typeface="Cooper Black" panose="0208090404030B020404" pitchFamily="18" charset="0"/>
              </a:rPr>
              <a:t> </a:t>
            </a:r>
            <a:r>
              <a:rPr lang="en-US" sz="6600" dirty="0" smtClean="0">
                <a:solidFill>
                  <a:schemeClr val="accent3"/>
                </a:solidFill>
                <a:latin typeface="Cooper Black" panose="0208090404030B020404" pitchFamily="18" charset="0"/>
              </a:rPr>
              <a:t>&amp;</a:t>
            </a:r>
            <a:endParaRPr lang="en-US" sz="5000" dirty="0" smtClean="0">
              <a:solidFill>
                <a:schemeClr val="accent3"/>
              </a:solidFill>
              <a:latin typeface="Cooper Black" panose="0208090404030B020404" pitchFamily="18" charset="0"/>
            </a:endParaRPr>
          </a:p>
          <a:p>
            <a:pPr marL="0" indent="0" algn="ctr">
              <a:buNone/>
            </a:pPr>
            <a:r>
              <a:rPr lang="en-US" sz="7200" dirty="0" smtClean="0">
                <a:solidFill>
                  <a:schemeClr val="bg1"/>
                </a:solidFill>
                <a:latin typeface="Cooper Black" panose="0208090404030B020404" pitchFamily="18" charset="0"/>
              </a:rPr>
              <a:t>CONSISTENCY</a:t>
            </a:r>
            <a:endParaRPr lang="en-US" sz="7200" dirty="0" smtClean="0">
              <a:solidFill>
                <a:schemeClr val="bg1"/>
              </a:solidFill>
              <a:latin typeface="Cooper Black" panose="0208090404030B020404" pitchFamily="18" charset="0"/>
            </a:endParaRPr>
          </a:p>
          <a:p>
            <a:pPr marL="0" indent="0">
              <a:buNone/>
            </a:pPr>
            <a:endParaRPr lang="en-US" sz="3600" dirty="0">
              <a:latin typeface="Cooper Black" panose="0208090404030B020404" pitchFamily="18" charset="0"/>
            </a:endParaRPr>
          </a:p>
        </p:txBody>
      </p:sp>
    </p:spTree>
    <p:extLst>
      <p:ext uri="{BB962C8B-B14F-4D97-AF65-F5344CB8AC3E}">
        <p14:creationId xmlns:p14="http://schemas.microsoft.com/office/powerpoint/2010/main" val="411998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22485"/>
            <a:ext cx="12192000" cy="7620000"/>
          </a:xfrm>
          <a:prstGeom prst="rect">
            <a:avLst/>
          </a:prstGeom>
        </p:spPr>
      </p:pic>
      <p:sp>
        <p:nvSpPr>
          <p:cNvPr id="2" name="Title 1"/>
          <p:cNvSpPr>
            <a:spLocks noGrp="1"/>
          </p:cNvSpPr>
          <p:nvPr>
            <p:ph type="title"/>
          </p:nvPr>
        </p:nvSpPr>
        <p:spPr>
          <a:xfrm>
            <a:off x="1658450" y="3211906"/>
            <a:ext cx="9692640" cy="1325562"/>
          </a:xfrm>
        </p:spPr>
        <p:txBody>
          <a:bodyPr>
            <a:normAutofit/>
          </a:bodyPr>
          <a:lstStyle/>
          <a:p>
            <a:r>
              <a:rPr lang="en-US" sz="6600" b="1" dirty="0" smtClean="0">
                <a:solidFill>
                  <a:schemeClr val="bg1"/>
                </a:solidFill>
              </a:rPr>
              <a:t>Simple Stats Example </a:t>
            </a:r>
            <a:endParaRPr lang="en-US" sz="6600" b="1" dirty="0">
              <a:solidFill>
                <a:schemeClr val="bg1"/>
              </a:solidFill>
            </a:endParaRPr>
          </a:p>
        </p:txBody>
      </p:sp>
    </p:spTree>
    <p:extLst>
      <p:ext uri="{BB962C8B-B14F-4D97-AF65-F5344CB8AC3E}">
        <p14:creationId xmlns:p14="http://schemas.microsoft.com/office/powerpoint/2010/main" val="302899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64401" y="0"/>
            <a:ext cx="7282851" cy="3055887"/>
          </a:xfrm>
          <a:prstGeom prst="rect">
            <a:avLst/>
          </a:prstGeom>
        </p:spPr>
      </p:pic>
      <p:pic>
        <p:nvPicPr>
          <p:cNvPr id="7" name="Picture 6"/>
          <p:cNvPicPr>
            <a:picLocks noChangeAspect="1"/>
          </p:cNvPicPr>
          <p:nvPr/>
        </p:nvPicPr>
        <p:blipFill>
          <a:blip r:embed="rId3"/>
          <a:stretch>
            <a:fillRect/>
          </a:stretch>
        </p:blipFill>
        <p:spPr>
          <a:xfrm>
            <a:off x="3059177" y="2933717"/>
            <a:ext cx="4388437" cy="3834342"/>
          </a:xfrm>
          <a:prstGeom prst="rect">
            <a:avLst/>
          </a:prstGeom>
        </p:spPr>
      </p:pic>
      <p:sp>
        <p:nvSpPr>
          <p:cNvPr id="5" name="TextBox 4"/>
          <p:cNvSpPr txBox="1"/>
          <p:nvPr/>
        </p:nvSpPr>
        <p:spPr>
          <a:xfrm>
            <a:off x="322288" y="1655503"/>
            <a:ext cx="2510852" cy="3046988"/>
          </a:xfrm>
          <a:prstGeom prst="rect">
            <a:avLst/>
          </a:prstGeom>
          <a:noFill/>
        </p:spPr>
        <p:txBody>
          <a:bodyPr wrap="square" rtlCol="0">
            <a:spAutoFit/>
          </a:bodyPr>
          <a:lstStyle/>
          <a:p>
            <a:r>
              <a:rPr lang="en-US" sz="4800" b="1" dirty="0" smtClean="0">
                <a:solidFill>
                  <a:schemeClr val="accent1">
                    <a:lumMod val="75000"/>
                  </a:schemeClr>
                </a:solidFill>
              </a:rPr>
              <a:t>Simple</a:t>
            </a:r>
          </a:p>
          <a:p>
            <a:r>
              <a:rPr lang="en-US" sz="4800" b="1" dirty="0" smtClean="0">
                <a:solidFill>
                  <a:schemeClr val="accent1">
                    <a:lumMod val="75000"/>
                  </a:schemeClr>
                </a:solidFill>
              </a:rPr>
              <a:t>Stats:</a:t>
            </a:r>
          </a:p>
          <a:p>
            <a:r>
              <a:rPr lang="en-US" sz="4800" b="1" dirty="0" smtClean="0">
                <a:solidFill>
                  <a:schemeClr val="accent1">
                    <a:lumMod val="75000"/>
                  </a:schemeClr>
                </a:solidFill>
              </a:rPr>
              <a:t>Stats</a:t>
            </a:r>
          </a:p>
          <a:p>
            <a:r>
              <a:rPr lang="en-US" sz="4800" b="1" dirty="0" smtClean="0">
                <a:solidFill>
                  <a:schemeClr val="accent1">
                    <a:lumMod val="75000"/>
                  </a:schemeClr>
                </a:solidFill>
              </a:rPr>
              <a:t>Data</a:t>
            </a:r>
            <a:endParaRPr lang="en-US" sz="4800" b="1" dirty="0">
              <a:solidFill>
                <a:schemeClr val="accent1">
                  <a:lumMod val="75000"/>
                </a:schemeClr>
              </a:solidFill>
            </a:endParaRPr>
          </a:p>
        </p:txBody>
      </p:sp>
      <p:grpSp>
        <p:nvGrpSpPr>
          <p:cNvPr id="8" name="Group 7"/>
          <p:cNvGrpSpPr/>
          <p:nvPr/>
        </p:nvGrpSpPr>
        <p:grpSpPr>
          <a:xfrm>
            <a:off x="10400753" y="-755593"/>
            <a:ext cx="869352" cy="7613593"/>
            <a:chOff x="10400753" y="-755593"/>
            <a:chExt cx="869352" cy="7613593"/>
          </a:xfrm>
        </p:grpSpPr>
        <p:pic>
          <p:nvPicPr>
            <p:cNvPr id="9" name="Picture 8"/>
            <p:cNvPicPr>
              <a:picLocks noChangeAspect="1"/>
            </p:cNvPicPr>
            <p:nvPr/>
          </p:nvPicPr>
          <p:blipFill>
            <a:blip r:embed="rId4"/>
            <a:stretch>
              <a:fillRect/>
            </a:stretch>
          </p:blipFill>
          <p:spPr>
            <a:xfrm>
              <a:off x="10400754" y="5346814"/>
              <a:ext cx="869351" cy="1511186"/>
            </a:xfrm>
            <a:prstGeom prst="rect">
              <a:avLst/>
            </a:prstGeom>
          </p:spPr>
        </p:pic>
        <p:grpSp>
          <p:nvGrpSpPr>
            <p:cNvPr id="10" name="Group 9"/>
            <p:cNvGrpSpPr/>
            <p:nvPr/>
          </p:nvGrpSpPr>
          <p:grpSpPr>
            <a:xfrm>
              <a:off x="10400753" y="-755593"/>
              <a:ext cx="869352" cy="6102407"/>
              <a:chOff x="10400753" y="-755593"/>
              <a:chExt cx="869352" cy="6102407"/>
            </a:xfrm>
          </p:grpSpPr>
          <p:pic>
            <p:nvPicPr>
              <p:cNvPr id="11" name="Picture 10"/>
              <p:cNvPicPr>
                <a:picLocks noChangeAspect="1"/>
              </p:cNvPicPr>
              <p:nvPr/>
            </p:nvPicPr>
            <p:blipFill>
              <a:blip r:embed="rId4"/>
              <a:stretch>
                <a:fillRect/>
              </a:stretch>
            </p:blipFill>
            <p:spPr>
              <a:xfrm>
                <a:off x="10400754" y="3835628"/>
                <a:ext cx="869351" cy="1511186"/>
              </a:xfrm>
              <a:prstGeom prst="rect">
                <a:avLst/>
              </a:prstGeom>
            </p:spPr>
          </p:pic>
          <p:pic>
            <p:nvPicPr>
              <p:cNvPr id="12" name="Picture 11"/>
              <p:cNvPicPr>
                <a:picLocks noChangeAspect="1"/>
              </p:cNvPicPr>
              <p:nvPr/>
            </p:nvPicPr>
            <p:blipFill>
              <a:blip r:embed="rId4"/>
              <a:stretch>
                <a:fillRect/>
              </a:stretch>
            </p:blipFill>
            <p:spPr>
              <a:xfrm>
                <a:off x="10400753" y="2324442"/>
                <a:ext cx="869351" cy="1511186"/>
              </a:xfrm>
              <a:prstGeom prst="rect">
                <a:avLst/>
              </a:prstGeom>
            </p:spPr>
          </p:pic>
          <p:pic>
            <p:nvPicPr>
              <p:cNvPr id="13" name="Picture 12"/>
              <p:cNvPicPr>
                <a:picLocks noChangeAspect="1"/>
              </p:cNvPicPr>
              <p:nvPr/>
            </p:nvPicPr>
            <p:blipFill>
              <a:blip r:embed="rId4"/>
              <a:stretch>
                <a:fillRect/>
              </a:stretch>
            </p:blipFill>
            <p:spPr>
              <a:xfrm>
                <a:off x="10400753" y="792769"/>
                <a:ext cx="869351" cy="1511186"/>
              </a:xfrm>
              <a:prstGeom prst="rect">
                <a:avLst/>
              </a:prstGeom>
            </p:spPr>
          </p:pic>
          <p:pic>
            <p:nvPicPr>
              <p:cNvPr id="14" name="Picture 13"/>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279159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460714" y="-755593"/>
            <a:ext cx="869352" cy="7613593"/>
            <a:chOff x="10400753" y="-755593"/>
            <a:chExt cx="869352" cy="7613593"/>
          </a:xfrm>
        </p:grpSpPr>
        <p:pic>
          <p:nvPicPr>
            <p:cNvPr id="6" name="Picture 5"/>
            <p:cNvPicPr>
              <a:picLocks noChangeAspect="1"/>
            </p:cNvPicPr>
            <p:nvPr/>
          </p:nvPicPr>
          <p:blipFill>
            <a:blip r:embed="rId2"/>
            <a:stretch>
              <a:fillRect/>
            </a:stretch>
          </p:blipFill>
          <p:spPr>
            <a:xfrm>
              <a:off x="10400754" y="5346814"/>
              <a:ext cx="869351" cy="1511186"/>
            </a:xfrm>
            <a:prstGeom prst="rect">
              <a:avLst/>
            </a:prstGeom>
          </p:spPr>
        </p:pic>
        <p:grpSp>
          <p:nvGrpSpPr>
            <p:cNvPr id="7" name="Group 6"/>
            <p:cNvGrpSpPr/>
            <p:nvPr/>
          </p:nvGrpSpPr>
          <p:grpSpPr>
            <a:xfrm>
              <a:off x="10400753" y="-755593"/>
              <a:ext cx="869352" cy="6102407"/>
              <a:chOff x="10400753" y="-755593"/>
              <a:chExt cx="869352" cy="6102407"/>
            </a:xfrm>
          </p:grpSpPr>
          <p:pic>
            <p:nvPicPr>
              <p:cNvPr id="8" name="Picture 7"/>
              <p:cNvPicPr>
                <a:picLocks noChangeAspect="1"/>
              </p:cNvPicPr>
              <p:nvPr/>
            </p:nvPicPr>
            <p:blipFill>
              <a:blip r:embed="rId2"/>
              <a:stretch>
                <a:fillRect/>
              </a:stretch>
            </p:blipFill>
            <p:spPr>
              <a:xfrm>
                <a:off x="10400754" y="3835628"/>
                <a:ext cx="869351" cy="1511186"/>
              </a:xfrm>
              <a:prstGeom prst="rect">
                <a:avLst/>
              </a:prstGeom>
            </p:spPr>
          </p:pic>
          <p:pic>
            <p:nvPicPr>
              <p:cNvPr id="9" name="Picture 8"/>
              <p:cNvPicPr>
                <a:picLocks noChangeAspect="1"/>
              </p:cNvPicPr>
              <p:nvPr/>
            </p:nvPicPr>
            <p:blipFill>
              <a:blip r:embed="rId2"/>
              <a:stretch>
                <a:fillRect/>
              </a:stretch>
            </p:blipFill>
            <p:spPr>
              <a:xfrm>
                <a:off x="10400753" y="2324442"/>
                <a:ext cx="869351" cy="1511186"/>
              </a:xfrm>
              <a:prstGeom prst="rect">
                <a:avLst/>
              </a:prstGeom>
            </p:spPr>
          </p:pic>
          <p:pic>
            <p:nvPicPr>
              <p:cNvPr id="10" name="Picture 9"/>
              <p:cNvPicPr>
                <a:picLocks noChangeAspect="1"/>
              </p:cNvPicPr>
              <p:nvPr/>
            </p:nvPicPr>
            <p:blipFill>
              <a:blip r:embed="rId2"/>
              <a:stretch>
                <a:fillRect/>
              </a:stretch>
            </p:blipFill>
            <p:spPr>
              <a:xfrm>
                <a:off x="10400753" y="792769"/>
                <a:ext cx="869351" cy="1511186"/>
              </a:xfrm>
              <a:prstGeom prst="rect">
                <a:avLst/>
              </a:prstGeom>
            </p:spPr>
          </p:pic>
          <p:pic>
            <p:nvPicPr>
              <p:cNvPr id="11" name="Picture 10"/>
              <p:cNvPicPr>
                <a:picLocks noChangeAspect="1"/>
              </p:cNvPicPr>
              <p:nvPr/>
            </p:nvPicPr>
            <p:blipFill>
              <a:blip r:embed="rId2"/>
              <a:stretch>
                <a:fillRect/>
              </a:stretch>
            </p:blipFill>
            <p:spPr>
              <a:xfrm>
                <a:off x="10400753" y="-755593"/>
                <a:ext cx="869351" cy="1511186"/>
              </a:xfrm>
              <a:prstGeom prst="rect">
                <a:avLst/>
              </a:prstGeom>
            </p:spPr>
          </p:pic>
        </p:grpSp>
      </p:grpSp>
      <p:sp>
        <p:nvSpPr>
          <p:cNvPr id="12" name="Title 1"/>
          <p:cNvSpPr txBox="1">
            <a:spLocks/>
          </p:cNvSpPr>
          <p:nvPr/>
        </p:nvSpPr>
        <p:spPr>
          <a:xfrm>
            <a:off x="200266" y="1548362"/>
            <a:ext cx="3130136" cy="27851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600" b="1" smtClean="0">
                <a:solidFill>
                  <a:schemeClr val="accent1">
                    <a:lumMod val="75000"/>
                  </a:schemeClr>
                </a:solidFill>
              </a:rPr>
              <a:t>Simple </a:t>
            </a:r>
            <a:br>
              <a:rPr lang="en-US" sz="6600" b="1" smtClean="0">
                <a:solidFill>
                  <a:schemeClr val="accent1">
                    <a:lumMod val="75000"/>
                  </a:schemeClr>
                </a:solidFill>
              </a:rPr>
            </a:br>
            <a:r>
              <a:rPr lang="en-US" sz="6600" b="1" smtClean="0">
                <a:solidFill>
                  <a:schemeClr val="accent1">
                    <a:lumMod val="75000"/>
                  </a:schemeClr>
                </a:solidFill>
              </a:rPr>
              <a:t>Stats: </a:t>
            </a:r>
            <a:br>
              <a:rPr lang="en-US" sz="6600" b="1" smtClean="0">
                <a:solidFill>
                  <a:schemeClr val="accent1">
                    <a:lumMod val="75000"/>
                  </a:schemeClr>
                </a:solidFill>
              </a:rPr>
            </a:br>
            <a:r>
              <a:rPr lang="en-US" sz="6600" b="1" smtClean="0">
                <a:solidFill>
                  <a:schemeClr val="accent1">
                    <a:lumMod val="75000"/>
                  </a:schemeClr>
                </a:solidFill>
              </a:rPr>
              <a:t>SQL</a:t>
            </a:r>
            <a:endParaRPr lang="en-US" sz="6600" b="1" dirty="0">
              <a:solidFill>
                <a:schemeClr val="accent1">
                  <a:lumMod val="75000"/>
                </a:schemeClr>
              </a:solidFill>
            </a:endParaRPr>
          </a:p>
        </p:txBody>
      </p:sp>
      <p:pic>
        <p:nvPicPr>
          <p:cNvPr id="16" name="Picture 15"/>
          <p:cNvPicPr>
            <a:picLocks noChangeAspect="1"/>
          </p:cNvPicPr>
          <p:nvPr/>
        </p:nvPicPr>
        <p:blipFill>
          <a:blip r:embed="rId3"/>
          <a:stretch>
            <a:fillRect/>
          </a:stretch>
        </p:blipFill>
        <p:spPr>
          <a:xfrm>
            <a:off x="3330402" y="958907"/>
            <a:ext cx="6915150" cy="5143500"/>
          </a:xfrm>
          <a:prstGeom prst="rect">
            <a:avLst/>
          </a:prstGeom>
        </p:spPr>
      </p:pic>
    </p:spTree>
    <p:extLst>
      <p:ext uri="{BB962C8B-B14F-4D97-AF65-F5344CB8AC3E}">
        <p14:creationId xmlns:p14="http://schemas.microsoft.com/office/powerpoint/2010/main" val="352040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400753" y="-755593"/>
            <a:ext cx="869352" cy="7613593"/>
            <a:chOff x="10400753" y="-755593"/>
            <a:chExt cx="869352" cy="7613593"/>
          </a:xfrm>
        </p:grpSpPr>
        <p:pic>
          <p:nvPicPr>
            <p:cNvPr id="6" name="Picture 5"/>
            <p:cNvPicPr>
              <a:picLocks noChangeAspect="1"/>
            </p:cNvPicPr>
            <p:nvPr/>
          </p:nvPicPr>
          <p:blipFill>
            <a:blip r:embed="rId2"/>
            <a:stretch>
              <a:fillRect/>
            </a:stretch>
          </p:blipFill>
          <p:spPr>
            <a:xfrm>
              <a:off x="10400754" y="5346814"/>
              <a:ext cx="869351" cy="1511186"/>
            </a:xfrm>
            <a:prstGeom prst="rect">
              <a:avLst/>
            </a:prstGeom>
          </p:spPr>
        </p:pic>
        <p:grpSp>
          <p:nvGrpSpPr>
            <p:cNvPr id="7" name="Group 6"/>
            <p:cNvGrpSpPr/>
            <p:nvPr/>
          </p:nvGrpSpPr>
          <p:grpSpPr>
            <a:xfrm>
              <a:off x="10400753" y="-755593"/>
              <a:ext cx="869352" cy="6102407"/>
              <a:chOff x="10400753" y="-755593"/>
              <a:chExt cx="869352" cy="6102407"/>
            </a:xfrm>
          </p:grpSpPr>
          <p:pic>
            <p:nvPicPr>
              <p:cNvPr id="8" name="Picture 7"/>
              <p:cNvPicPr>
                <a:picLocks noChangeAspect="1"/>
              </p:cNvPicPr>
              <p:nvPr/>
            </p:nvPicPr>
            <p:blipFill>
              <a:blip r:embed="rId2"/>
              <a:stretch>
                <a:fillRect/>
              </a:stretch>
            </p:blipFill>
            <p:spPr>
              <a:xfrm>
                <a:off x="10400754" y="3835628"/>
                <a:ext cx="869351" cy="1511186"/>
              </a:xfrm>
              <a:prstGeom prst="rect">
                <a:avLst/>
              </a:prstGeom>
            </p:spPr>
          </p:pic>
          <p:pic>
            <p:nvPicPr>
              <p:cNvPr id="9" name="Picture 8"/>
              <p:cNvPicPr>
                <a:picLocks noChangeAspect="1"/>
              </p:cNvPicPr>
              <p:nvPr/>
            </p:nvPicPr>
            <p:blipFill>
              <a:blip r:embed="rId2"/>
              <a:stretch>
                <a:fillRect/>
              </a:stretch>
            </p:blipFill>
            <p:spPr>
              <a:xfrm>
                <a:off x="10400753" y="2324442"/>
                <a:ext cx="869351" cy="1511186"/>
              </a:xfrm>
              <a:prstGeom prst="rect">
                <a:avLst/>
              </a:prstGeom>
            </p:spPr>
          </p:pic>
          <p:pic>
            <p:nvPicPr>
              <p:cNvPr id="10" name="Picture 9"/>
              <p:cNvPicPr>
                <a:picLocks noChangeAspect="1"/>
              </p:cNvPicPr>
              <p:nvPr/>
            </p:nvPicPr>
            <p:blipFill>
              <a:blip r:embed="rId2"/>
              <a:stretch>
                <a:fillRect/>
              </a:stretch>
            </p:blipFill>
            <p:spPr>
              <a:xfrm>
                <a:off x="10400753" y="792769"/>
                <a:ext cx="869351" cy="1511186"/>
              </a:xfrm>
              <a:prstGeom prst="rect">
                <a:avLst/>
              </a:prstGeom>
            </p:spPr>
          </p:pic>
          <p:pic>
            <p:nvPicPr>
              <p:cNvPr id="11" name="Picture 10"/>
              <p:cNvPicPr>
                <a:picLocks noChangeAspect="1"/>
              </p:cNvPicPr>
              <p:nvPr/>
            </p:nvPicPr>
            <p:blipFill>
              <a:blip r:embed="rId2"/>
              <a:stretch>
                <a:fillRect/>
              </a:stretch>
            </p:blipFill>
            <p:spPr>
              <a:xfrm>
                <a:off x="10400753" y="-755593"/>
                <a:ext cx="869351" cy="1511186"/>
              </a:xfrm>
              <a:prstGeom prst="rect">
                <a:avLst/>
              </a:prstGeom>
            </p:spPr>
          </p:pic>
        </p:grpSp>
      </p:grpSp>
      <p:sp>
        <p:nvSpPr>
          <p:cNvPr id="12" name="Title 1"/>
          <p:cNvSpPr txBox="1">
            <a:spLocks/>
          </p:cNvSpPr>
          <p:nvPr/>
        </p:nvSpPr>
        <p:spPr>
          <a:xfrm>
            <a:off x="207761" y="221733"/>
            <a:ext cx="9071150" cy="113487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600" b="1" dirty="0" smtClean="0">
                <a:solidFill>
                  <a:schemeClr val="accent1">
                    <a:lumMod val="75000"/>
                  </a:schemeClr>
                </a:solidFill>
              </a:rPr>
              <a:t>Simple Stats: SQL</a:t>
            </a:r>
            <a:endParaRPr lang="en-US" sz="6600" b="1" dirty="0">
              <a:solidFill>
                <a:schemeClr val="accent1">
                  <a:lumMod val="75000"/>
                </a:schemeClr>
              </a:solidFill>
            </a:endParaRPr>
          </a:p>
        </p:txBody>
      </p:sp>
      <p:pic>
        <p:nvPicPr>
          <p:cNvPr id="13" name="Picture 12"/>
          <p:cNvPicPr>
            <a:picLocks noChangeAspect="1"/>
          </p:cNvPicPr>
          <p:nvPr/>
        </p:nvPicPr>
        <p:blipFill>
          <a:blip r:embed="rId3"/>
          <a:stretch>
            <a:fillRect/>
          </a:stretch>
        </p:blipFill>
        <p:spPr>
          <a:xfrm>
            <a:off x="1048257" y="2178107"/>
            <a:ext cx="8791575" cy="3924300"/>
          </a:xfrm>
          <a:prstGeom prst="rect">
            <a:avLst/>
          </a:prstGeom>
        </p:spPr>
      </p:pic>
    </p:spTree>
    <p:extLst>
      <p:ext uri="{BB962C8B-B14F-4D97-AF65-F5344CB8AC3E}">
        <p14:creationId xmlns:p14="http://schemas.microsoft.com/office/powerpoint/2010/main" val="128684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12083" y="2207436"/>
            <a:ext cx="6407524" cy="1569660"/>
          </a:xfrm>
          <a:prstGeom prst="rect">
            <a:avLst/>
          </a:prstGeom>
          <a:noFill/>
        </p:spPr>
        <p:txBody>
          <a:bodyPr wrap="square" rtlCol="0">
            <a:spAutoFit/>
          </a:bodyPr>
          <a:lstStyle/>
          <a:p>
            <a:r>
              <a:rPr lang="en-US" sz="3600" dirty="0" smtClean="0">
                <a:solidFill>
                  <a:schemeClr val="accent2">
                    <a:lumMod val="40000"/>
                    <a:lumOff val="60000"/>
                  </a:schemeClr>
                </a:solidFill>
                <a:latin typeface="Cooper Black" panose="0208090404030B020404" pitchFamily="18" charset="0"/>
              </a:rPr>
              <a:t>Caitie McCaffrey</a:t>
            </a:r>
          </a:p>
          <a:p>
            <a:r>
              <a:rPr lang="en-US" sz="2800" dirty="0" smtClean="0">
                <a:solidFill>
                  <a:schemeClr val="accent2"/>
                </a:solidFill>
                <a:latin typeface="Cooper Black" panose="0208090404030B020404" pitchFamily="18" charset="0"/>
              </a:rPr>
              <a:t>Software Development Engineer</a:t>
            </a:r>
          </a:p>
          <a:p>
            <a:r>
              <a:rPr lang="en-US" sz="3200" dirty="0" smtClean="0">
                <a:solidFill>
                  <a:schemeClr val="accent2"/>
                </a:solidFill>
                <a:latin typeface="Cooper Black" panose="0208090404030B020404" pitchFamily="18" charset="0"/>
              </a:rPr>
              <a:t>343 Industries</a:t>
            </a:r>
            <a:endParaRPr lang="en-US" sz="3200" dirty="0">
              <a:solidFill>
                <a:schemeClr val="accent2"/>
              </a:solidFill>
              <a:latin typeface="Cooper Black" panose="0208090404030B020404" pitchFamily="18" charset="0"/>
            </a:endParaRPr>
          </a:p>
        </p:txBody>
      </p:sp>
      <p:sp>
        <p:nvSpPr>
          <p:cNvPr id="12" name="TextBox 11"/>
          <p:cNvSpPr txBox="1"/>
          <p:nvPr/>
        </p:nvSpPr>
        <p:spPr>
          <a:xfrm>
            <a:off x="1125630" y="4379413"/>
            <a:ext cx="2924735" cy="523220"/>
          </a:xfrm>
          <a:prstGeom prst="rect">
            <a:avLst/>
          </a:prstGeom>
          <a:noFill/>
        </p:spPr>
        <p:txBody>
          <a:bodyPr wrap="square" rtlCol="0">
            <a:spAutoFit/>
          </a:bodyPr>
          <a:lstStyle/>
          <a:p>
            <a:r>
              <a:rPr lang="en-US" sz="2800" dirty="0" smtClean="0">
                <a:solidFill>
                  <a:schemeClr val="accent2">
                    <a:lumMod val="40000"/>
                    <a:lumOff val="60000"/>
                  </a:schemeClr>
                </a:solidFill>
                <a:latin typeface="Cooper Black" panose="0208090404030B020404" pitchFamily="18" charset="0"/>
              </a:rPr>
              <a:t>@CaitieM20</a:t>
            </a:r>
          </a:p>
        </p:txBody>
      </p:sp>
      <p:pic>
        <p:nvPicPr>
          <p:cNvPr id="13" name="Picture 12"/>
          <p:cNvPicPr>
            <a:picLocks noChangeAspect="1"/>
          </p:cNvPicPr>
          <p:nvPr/>
        </p:nvPicPr>
        <p:blipFill>
          <a:blip r:embed="rId2"/>
          <a:stretch>
            <a:fillRect/>
          </a:stretch>
        </p:blipFill>
        <p:spPr>
          <a:xfrm>
            <a:off x="6907866" y="1651467"/>
            <a:ext cx="3943350" cy="3971925"/>
          </a:xfrm>
          <a:prstGeom prst="rect">
            <a:avLst/>
          </a:prstGeom>
        </p:spPr>
      </p:pic>
      <p:sp>
        <p:nvSpPr>
          <p:cNvPr id="15" name="Freeform 13"/>
          <p:cNvSpPr>
            <a:spLocks noEditPoints="1"/>
          </p:cNvSpPr>
          <p:nvPr/>
        </p:nvSpPr>
        <p:spPr bwMode="black">
          <a:xfrm>
            <a:off x="395575" y="4368162"/>
            <a:ext cx="573511" cy="488304"/>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nvGrpSpPr>
          <p:cNvPr id="16" name="Group 63"/>
          <p:cNvGrpSpPr>
            <a:grpSpLocks noChangeAspect="1"/>
          </p:cNvGrpSpPr>
          <p:nvPr/>
        </p:nvGrpSpPr>
        <p:grpSpPr bwMode="black">
          <a:xfrm>
            <a:off x="269931" y="5072575"/>
            <a:ext cx="761570" cy="489946"/>
            <a:chOff x="9367396" y="4929486"/>
            <a:chExt cx="790590" cy="508749"/>
          </a:xfrm>
          <a:solidFill>
            <a:srgbClr val="FFFFFF"/>
          </a:solidFill>
        </p:grpSpPr>
        <p:grpSp>
          <p:nvGrpSpPr>
            <p:cNvPr id="17" name="Group 64"/>
            <p:cNvGrpSpPr/>
            <p:nvPr/>
          </p:nvGrpSpPr>
          <p:grpSpPr bwMode="black">
            <a:xfrm>
              <a:off x="9646128" y="5015621"/>
              <a:ext cx="233126" cy="226337"/>
              <a:chOff x="8754070" y="3848870"/>
              <a:chExt cx="195501" cy="189808"/>
            </a:xfrm>
            <a:grpFill/>
          </p:grpSpPr>
          <p:sp>
            <p:nvSpPr>
              <p:cNvPr id="19" name="Freeform 132"/>
              <p:cNvSpPr>
                <a:spLocks/>
              </p:cNvSpPr>
              <p:nvPr/>
            </p:nvSpPr>
            <p:spPr bwMode="black">
              <a:xfrm>
                <a:off x="8757866" y="3993124"/>
                <a:ext cx="47451" cy="45554"/>
              </a:xfrm>
              <a:custGeom>
                <a:avLst/>
                <a:gdLst/>
                <a:ahLst/>
                <a:cxnLst>
                  <a:cxn ang="0">
                    <a:pos x="29" y="55"/>
                  </a:cxn>
                  <a:cxn ang="0">
                    <a:pos x="1" y="28"/>
                  </a:cxn>
                  <a:cxn ang="0">
                    <a:pos x="25" y="0"/>
                  </a:cxn>
                  <a:cxn ang="0">
                    <a:pos x="54" y="28"/>
                  </a:cxn>
                  <a:cxn ang="0">
                    <a:pos x="29" y="55"/>
                  </a:cxn>
                </a:cxnLst>
                <a:rect l="0" t="0" r="r" b="b"/>
                <a:pathLst>
                  <a:path w="55" h="55">
                    <a:moveTo>
                      <a:pt x="29" y="55"/>
                    </a:moveTo>
                    <a:cubicBezTo>
                      <a:pt x="15" y="55"/>
                      <a:pt x="2" y="43"/>
                      <a:pt x="1" y="28"/>
                    </a:cubicBezTo>
                    <a:cubicBezTo>
                      <a:pt x="0" y="13"/>
                      <a:pt x="10" y="1"/>
                      <a:pt x="25" y="0"/>
                    </a:cubicBezTo>
                    <a:cubicBezTo>
                      <a:pt x="40" y="0"/>
                      <a:pt x="53" y="12"/>
                      <a:pt x="54" y="28"/>
                    </a:cubicBezTo>
                    <a:cubicBezTo>
                      <a:pt x="55" y="43"/>
                      <a:pt x="44" y="55"/>
                      <a:pt x="29" y="55"/>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sp>
            <p:nvSpPr>
              <p:cNvPr id="20" name="Freeform 133"/>
              <p:cNvSpPr>
                <a:spLocks/>
              </p:cNvSpPr>
              <p:nvPr/>
            </p:nvSpPr>
            <p:spPr bwMode="black">
              <a:xfrm>
                <a:off x="8754070" y="3848870"/>
                <a:ext cx="195501" cy="184114"/>
              </a:xfrm>
              <a:custGeom>
                <a:avLst/>
                <a:gdLst/>
                <a:ahLst/>
                <a:cxnLst>
                  <a:cxn ang="0">
                    <a:pos x="234" y="213"/>
                  </a:cxn>
                  <a:cxn ang="0">
                    <a:pos x="123" y="26"/>
                  </a:cxn>
                  <a:cxn ang="0">
                    <a:pos x="5" y="2"/>
                  </a:cxn>
                  <a:cxn ang="0">
                    <a:pos x="2" y="6"/>
                  </a:cxn>
                  <a:cxn ang="0">
                    <a:pos x="0" y="34"/>
                  </a:cxn>
                  <a:cxn ang="0">
                    <a:pos x="4" y="38"/>
                  </a:cxn>
                  <a:cxn ang="0">
                    <a:pos x="104" y="63"/>
                  </a:cxn>
                  <a:cxn ang="0">
                    <a:pos x="196" y="217"/>
                  </a:cxn>
                  <a:cxn ang="0">
                    <a:pos x="200" y="222"/>
                  </a:cxn>
                  <a:cxn ang="0">
                    <a:pos x="230" y="219"/>
                  </a:cxn>
                  <a:cxn ang="0">
                    <a:pos x="234" y="213"/>
                  </a:cxn>
                </a:cxnLst>
                <a:rect l="0" t="0" r="r" b="b"/>
                <a:pathLst>
                  <a:path w="234" h="222">
                    <a:moveTo>
                      <a:pt x="234" y="213"/>
                    </a:moveTo>
                    <a:cubicBezTo>
                      <a:pt x="231" y="110"/>
                      <a:pt x="177" y="53"/>
                      <a:pt x="123" y="26"/>
                    </a:cubicBezTo>
                    <a:cubicBezTo>
                      <a:pt x="71" y="0"/>
                      <a:pt x="19" y="1"/>
                      <a:pt x="5" y="2"/>
                    </a:cubicBezTo>
                    <a:cubicBezTo>
                      <a:pt x="3" y="2"/>
                      <a:pt x="2" y="3"/>
                      <a:pt x="2" y="6"/>
                    </a:cubicBezTo>
                    <a:cubicBezTo>
                      <a:pt x="1" y="8"/>
                      <a:pt x="1" y="32"/>
                      <a:pt x="0" y="34"/>
                    </a:cubicBezTo>
                    <a:cubicBezTo>
                      <a:pt x="0" y="38"/>
                      <a:pt x="2" y="38"/>
                      <a:pt x="4" y="38"/>
                    </a:cubicBezTo>
                    <a:cubicBezTo>
                      <a:pt x="17" y="37"/>
                      <a:pt x="61" y="39"/>
                      <a:pt x="104" y="63"/>
                    </a:cubicBezTo>
                    <a:cubicBezTo>
                      <a:pt x="149" y="87"/>
                      <a:pt x="192" y="134"/>
                      <a:pt x="196" y="217"/>
                    </a:cubicBezTo>
                    <a:cubicBezTo>
                      <a:pt x="196" y="220"/>
                      <a:pt x="197" y="222"/>
                      <a:pt x="200" y="222"/>
                    </a:cubicBezTo>
                    <a:cubicBezTo>
                      <a:pt x="201" y="222"/>
                      <a:pt x="228" y="219"/>
                      <a:pt x="230" y="219"/>
                    </a:cubicBezTo>
                    <a:cubicBezTo>
                      <a:pt x="233" y="219"/>
                      <a:pt x="234" y="217"/>
                      <a:pt x="234" y="213"/>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sp>
            <p:nvSpPr>
              <p:cNvPr id="21" name="Freeform 134"/>
              <p:cNvSpPr>
                <a:spLocks/>
              </p:cNvSpPr>
              <p:nvPr/>
            </p:nvSpPr>
            <p:spPr bwMode="black">
              <a:xfrm>
                <a:off x="8754070" y="3920997"/>
                <a:ext cx="125273" cy="117681"/>
              </a:xfrm>
              <a:custGeom>
                <a:avLst/>
                <a:gdLst/>
                <a:ahLst/>
                <a:cxnLst>
                  <a:cxn ang="0">
                    <a:pos x="151" y="133"/>
                  </a:cxn>
                  <a:cxn ang="0">
                    <a:pos x="4" y="0"/>
                  </a:cxn>
                  <a:cxn ang="0">
                    <a:pos x="0" y="4"/>
                  </a:cxn>
                  <a:cxn ang="0">
                    <a:pos x="1" y="35"/>
                  </a:cxn>
                  <a:cxn ang="0">
                    <a:pos x="5" y="40"/>
                  </a:cxn>
                  <a:cxn ang="0">
                    <a:pos x="110" y="135"/>
                  </a:cxn>
                  <a:cxn ang="0">
                    <a:pos x="115" y="141"/>
                  </a:cxn>
                  <a:cxn ang="0">
                    <a:pos x="146" y="139"/>
                  </a:cxn>
                  <a:cxn ang="0">
                    <a:pos x="151" y="133"/>
                  </a:cxn>
                </a:cxnLst>
                <a:rect l="0" t="0" r="r" b="b"/>
                <a:pathLst>
                  <a:path w="151" h="141">
                    <a:moveTo>
                      <a:pt x="151" y="133"/>
                    </a:moveTo>
                    <a:cubicBezTo>
                      <a:pt x="142" y="30"/>
                      <a:pt x="54" y="0"/>
                      <a:pt x="4" y="0"/>
                    </a:cubicBezTo>
                    <a:cubicBezTo>
                      <a:pt x="1" y="0"/>
                      <a:pt x="0" y="1"/>
                      <a:pt x="0" y="4"/>
                    </a:cubicBezTo>
                    <a:cubicBezTo>
                      <a:pt x="0" y="5"/>
                      <a:pt x="0" y="33"/>
                      <a:pt x="1" y="35"/>
                    </a:cubicBezTo>
                    <a:cubicBezTo>
                      <a:pt x="1" y="38"/>
                      <a:pt x="2" y="40"/>
                      <a:pt x="5" y="40"/>
                    </a:cubicBezTo>
                    <a:cubicBezTo>
                      <a:pt x="31" y="42"/>
                      <a:pt x="100" y="55"/>
                      <a:pt x="110" y="135"/>
                    </a:cubicBezTo>
                    <a:cubicBezTo>
                      <a:pt x="111" y="139"/>
                      <a:pt x="111" y="141"/>
                      <a:pt x="115" y="141"/>
                    </a:cubicBezTo>
                    <a:cubicBezTo>
                      <a:pt x="117" y="141"/>
                      <a:pt x="145" y="139"/>
                      <a:pt x="146" y="139"/>
                    </a:cubicBezTo>
                    <a:cubicBezTo>
                      <a:pt x="150" y="139"/>
                      <a:pt x="151" y="137"/>
                      <a:pt x="151" y="133"/>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sp>
          <p:nvSpPr>
            <p:cNvPr id="18" name="Freeform 20"/>
            <p:cNvSpPr>
              <a:spLocks noEditPoints="1"/>
            </p:cNvSpPr>
            <p:nvPr/>
          </p:nvSpPr>
          <p:spPr bwMode="black">
            <a:xfrm>
              <a:off x="9367396" y="4929486"/>
              <a:ext cx="790590" cy="508749"/>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rgbClr val="525051">
                    <a:lumMod val="50000"/>
                  </a:srgbClr>
                </a:solidFill>
                <a:latin typeface="Segoe Light" pitchFamily="34" charset="0"/>
              </a:endParaRPr>
            </a:p>
          </p:txBody>
        </p:sp>
      </p:grpSp>
      <p:sp>
        <p:nvSpPr>
          <p:cNvPr id="22" name="TextBox 21"/>
          <p:cNvSpPr txBox="1"/>
          <p:nvPr/>
        </p:nvSpPr>
        <p:spPr>
          <a:xfrm>
            <a:off x="1125630" y="5039301"/>
            <a:ext cx="2675965" cy="523220"/>
          </a:xfrm>
          <a:prstGeom prst="rect">
            <a:avLst/>
          </a:prstGeom>
          <a:noFill/>
        </p:spPr>
        <p:txBody>
          <a:bodyPr wrap="square" rtlCol="0">
            <a:spAutoFit/>
          </a:bodyPr>
          <a:lstStyle/>
          <a:p>
            <a:r>
              <a:rPr lang="en-US" sz="2800" dirty="0">
                <a:solidFill>
                  <a:schemeClr val="accent2">
                    <a:lumMod val="40000"/>
                    <a:lumOff val="60000"/>
                  </a:schemeClr>
                </a:solidFill>
                <a:latin typeface="Cooper Black" panose="0208090404030B020404" pitchFamily="18" charset="0"/>
              </a:rPr>
              <a:t>CaitieM.com</a:t>
            </a:r>
          </a:p>
        </p:txBody>
      </p:sp>
    </p:spTree>
    <p:extLst>
      <p:ext uri="{BB962C8B-B14F-4D97-AF65-F5344CB8AC3E}">
        <p14:creationId xmlns:p14="http://schemas.microsoft.com/office/powerpoint/2010/main" val="390524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15" y="203144"/>
            <a:ext cx="8943734" cy="1104897"/>
          </a:xfrm>
        </p:spPr>
        <p:txBody>
          <a:bodyPr>
            <a:normAutofit/>
          </a:bodyPr>
          <a:lstStyle/>
          <a:p>
            <a:r>
              <a:rPr lang="en-US" sz="6600" b="1" dirty="0" smtClean="0">
                <a:solidFill>
                  <a:schemeClr val="accent1">
                    <a:lumMod val="75000"/>
                  </a:schemeClr>
                </a:solidFill>
              </a:rPr>
              <a:t>Simple </a:t>
            </a:r>
            <a:r>
              <a:rPr lang="en-US" sz="6600" b="1" dirty="0" smtClean="0">
                <a:solidFill>
                  <a:schemeClr val="accent1">
                    <a:lumMod val="75000"/>
                  </a:schemeClr>
                </a:solidFill>
              </a:rPr>
              <a:t>Stats</a:t>
            </a:r>
            <a:r>
              <a:rPr lang="en-US" sz="6600" b="1" dirty="0" smtClean="0">
                <a:solidFill>
                  <a:schemeClr val="accent1">
                    <a:lumMod val="75000"/>
                  </a:schemeClr>
                </a:solidFill>
              </a:rPr>
              <a:t>: </a:t>
            </a:r>
            <a:r>
              <a:rPr lang="en-US" sz="6600" b="1" dirty="0" smtClean="0">
                <a:solidFill>
                  <a:schemeClr val="accent1">
                    <a:lumMod val="75000"/>
                  </a:schemeClr>
                </a:solidFill>
              </a:rPr>
              <a:t>SQL</a:t>
            </a:r>
            <a:endParaRPr lang="en-US" sz="6600" b="1" dirty="0">
              <a:solidFill>
                <a:schemeClr val="accent1">
                  <a:lumMod val="75000"/>
                </a:schemeClr>
              </a:solidFill>
            </a:endParaRPr>
          </a:p>
        </p:txBody>
      </p:sp>
      <p:grpSp>
        <p:nvGrpSpPr>
          <p:cNvPr id="4" name="Group 3"/>
          <p:cNvGrpSpPr/>
          <p:nvPr/>
        </p:nvGrpSpPr>
        <p:grpSpPr>
          <a:xfrm>
            <a:off x="10400753" y="-755593"/>
            <a:ext cx="869352" cy="7613593"/>
            <a:chOff x="10400753" y="-755593"/>
            <a:chExt cx="869352" cy="7613593"/>
          </a:xfrm>
        </p:grpSpPr>
        <p:pic>
          <p:nvPicPr>
            <p:cNvPr id="5" name="Picture 4"/>
            <p:cNvPicPr>
              <a:picLocks noChangeAspect="1"/>
            </p:cNvPicPr>
            <p:nvPr/>
          </p:nvPicPr>
          <p:blipFill>
            <a:blip r:embed="rId2"/>
            <a:stretch>
              <a:fillRect/>
            </a:stretch>
          </p:blipFill>
          <p:spPr>
            <a:xfrm>
              <a:off x="10400754" y="5346814"/>
              <a:ext cx="869351" cy="1511186"/>
            </a:xfrm>
            <a:prstGeom prst="rect">
              <a:avLst/>
            </a:prstGeom>
          </p:spPr>
        </p:pic>
        <p:grpSp>
          <p:nvGrpSpPr>
            <p:cNvPr id="6" name="Group 5"/>
            <p:cNvGrpSpPr/>
            <p:nvPr/>
          </p:nvGrpSpPr>
          <p:grpSpPr>
            <a:xfrm>
              <a:off x="10400753" y="-755593"/>
              <a:ext cx="869352" cy="6102407"/>
              <a:chOff x="10400753" y="-755593"/>
              <a:chExt cx="869352" cy="6102407"/>
            </a:xfrm>
          </p:grpSpPr>
          <p:pic>
            <p:nvPicPr>
              <p:cNvPr id="8" name="Picture 7"/>
              <p:cNvPicPr>
                <a:picLocks noChangeAspect="1"/>
              </p:cNvPicPr>
              <p:nvPr/>
            </p:nvPicPr>
            <p:blipFill>
              <a:blip r:embed="rId2"/>
              <a:stretch>
                <a:fillRect/>
              </a:stretch>
            </p:blipFill>
            <p:spPr>
              <a:xfrm>
                <a:off x="10400754" y="3835628"/>
                <a:ext cx="869351" cy="1511186"/>
              </a:xfrm>
              <a:prstGeom prst="rect">
                <a:avLst/>
              </a:prstGeom>
            </p:spPr>
          </p:pic>
          <p:pic>
            <p:nvPicPr>
              <p:cNvPr id="9" name="Picture 8"/>
              <p:cNvPicPr>
                <a:picLocks noChangeAspect="1"/>
              </p:cNvPicPr>
              <p:nvPr/>
            </p:nvPicPr>
            <p:blipFill>
              <a:blip r:embed="rId2"/>
              <a:stretch>
                <a:fillRect/>
              </a:stretch>
            </p:blipFill>
            <p:spPr>
              <a:xfrm>
                <a:off x="10400753" y="2324442"/>
                <a:ext cx="869351" cy="1511186"/>
              </a:xfrm>
              <a:prstGeom prst="rect">
                <a:avLst/>
              </a:prstGeom>
            </p:spPr>
          </p:pic>
          <p:pic>
            <p:nvPicPr>
              <p:cNvPr id="10" name="Picture 9"/>
              <p:cNvPicPr>
                <a:picLocks noChangeAspect="1"/>
              </p:cNvPicPr>
              <p:nvPr/>
            </p:nvPicPr>
            <p:blipFill>
              <a:blip r:embed="rId2"/>
              <a:stretch>
                <a:fillRect/>
              </a:stretch>
            </p:blipFill>
            <p:spPr>
              <a:xfrm>
                <a:off x="10400753" y="792769"/>
                <a:ext cx="869351" cy="1511186"/>
              </a:xfrm>
              <a:prstGeom prst="rect">
                <a:avLst/>
              </a:prstGeom>
            </p:spPr>
          </p:pic>
          <p:pic>
            <p:nvPicPr>
              <p:cNvPr id="11" name="Picture 10"/>
              <p:cNvPicPr>
                <a:picLocks noChangeAspect="1"/>
              </p:cNvPicPr>
              <p:nvPr/>
            </p:nvPicPr>
            <p:blipFill>
              <a:blip r:embed="rId2"/>
              <a:stretch>
                <a:fillRect/>
              </a:stretch>
            </p:blipFill>
            <p:spPr>
              <a:xfrm>
                <a:off x="10400753" y="-755593"/>
                <a:ext cx="869351" cy="1511186"/>
              </a:xfrm>
              <a:prstGeom prst="rect">
                <a:avLst/>
              </a:prstGeom>
            </p:spPr>
          </p:pic>
        </p:grpSp>
      </p:grpSp>
      <p:pic>
        <p:nvPicPr>
          <p:cNvPr id="3" name="Picture 2"/>
          <p:cNvPicPr>
            <a:picLocks noChangeAspect="1"/>
          </p:cNvPicPr>
          <p:nvPr/>
        </p:nvPicPr>
        <p:blipFill>
          <a:blip r:embed="rId3"/>
          <a:stretch>
            <a:fillRect/>
          </a:stretch>
        </p:blipFill>
        <p:spPr>
          <a:xfrm>
            <a:off x="616235" y="1755889"/>
            <a:ext cx="8905875" cy="3590925"/>
          </a:xfrm>
          <a:prstGeom prst="rect">
            <a:avLst/>
          </a:prstGeom>
        </p:spPr>
      </p:pic>
    </p:spTree>
    <p:extLst>
      <p:ext uri="{BB962C8B-B14F-4D97-AF65-F5344CB8AC3E}">
        <p14:creationId xmlns:p14="http://schemas.microsoft.com/office/powerpoint/2010/main" val="726395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9961" y="1216055"/>
            <a:ext cx="10463134" cy="5641945"/>
          </a:xfrm>
          <a:prstGeom prst="rect">
            <a:avLst/>
          </a:prstGeom>
        </p:spPr>
      </p:pic>
      <p:grpSp>
        <p:nvGrpSpPr>
          <p:cNvPr id="5" name="Group 4"/>
          <p:cNvGrpSpPr/>
          <p:nvPr/>
        </p:nvGrpSpPr>
        <p:grpSpPr>
          <a:xfrm>
            <a:off x="10400753" y="-755593"/>
            <a:ext cx="869352" cy="7613593"/>
            <a:chOff x="10400753" y="-755593"/>
            <a:chExt cx="869352" cy="7613593"/>
          </a:xfrm>
        </p:grpSpPr>
        <p:pic>
          <p:nvPicPr>
            <p:cNvPr id="6" name="Picture 5"/>
            <p:cNvPicPr>
              <a:picLocks noChangeAspect="1"/>
            </p:cNvPicPr>
            <p:nvPr/>
          </p:nvPicPr>
          <p:blipFill>
            <a:blip r:embed="rId4"/>
            <a:stretch>
              <a:fillRect/>
            </a:stretch>
          </p:blipFill>
          <p:spPr>
            <a:xfrm>
              <a:off x="10400754" y="5346814"/>
              <a:ext cx="869351" cy="1511186"/>
            </a:xfrm>
            <a:prstGeom prst="rect">
              <a:avLst/>
            </a:prstGeom>
          </p:spPr>
        </p:pic>
        <p:grpSp>
          <p:nvGrpSpPr>
            <p:cNvPr id="7" name="Group 6"/>
            <p:cNvGrpSpPr/>
            <p:nvPr/>
          </p:nvGrpSpPr>
          <p:grpSpPr>
            <a:xfrm>
              <a:off x="10400753" y="-755593"/>
              <a:ext cx="869352" cy="6102407"/>
              <a:chOff x="10400753" y="-755593"/>
              <a:chExt cx="869352" cy="6102407"/>
            </a:xfrm>
          </p:grpSpPr>
          <p:pic>
            <p:nvPicPr>
              <p:cNvPr id="8" name="Picture 7"/>
              <p:cNvPicPr>
                <a:picLocks noChangeAspect="1"/>
              </p:cNvPicPr>
              <p:nvPr/>
            </p:nvPicPr>
            <p:blipFill>
              <a:blip r:embed="rId4"/>
              <a:stretch>
                <a:fillRect/>
              </a:stretch>
            </p:blipFill>
            <p:spPr>
              <a:xfrm>
                <a:off x="10400754" y="3835628"/>
                <a:ext cx="869351" cy="1511186"/>
              </a:xfrm>
              <a:prstGeom prst="rect">
                <a:avLst/>
              </a:prstGeom>
            </p:spPr>
          </p:pic>
          <p:pic>
            <p:nvPicPr>
              <p:cNvPr id="9" name="Picture 8"/>
              <p:cNvPicPr>
                <a:picLocks noChangeAspect="1"/>
              </p:cNvPicPr>
              <p:nvPr/>
            </p:nvPicPr>
            <p:blipFill>
              <a:blip r:embed="rId4"/>
              <a:stretch>
                <a:fillRect/>
              </a:stretch>
            </p:blipFill>
            <p:spPr>
              <a:xfrm>
                <a:off x="10400753" y="2324442"/>
                <a:ext cx="869351" cy="1511186"/>
              </a:xfrm>
              <a:prstGeom prst="rect">
                <a:avLst/>
              </a:prstGeom>
            </p:spPr>
          </p:pic>
          <p:pic>
            <p:nvPicPr>
              <p:cNvPr id="10" name="Picture 9"/>
              <p:cNvPicPr>
                <a:picLocks noChangeAspect="1"/>
              </p:cNvPicPr>
              <p:nvPr/>
            </p:nvPicPr>
            <p:blipFill>
              <a:blip r:embed="rId4"/>
              <a:stretch>
                <a:fillRect/>
              </a:stretch>
            </p:blipFill>
            <p:spPr>
              <a:xfrm>
                <a:off x="10400753" y="792769"/>
                <a:ext cx="869351" cy="1511186"/>
              </a:xfrm>
              <a:prstGeom prst="rect">
                <a:avLst/>
              </a:prstGeom>
            </p:spPr>
          </p:pic>
          <p:pic>
            <p:nvPicPr>
              <p:cNvPr id="11" name="Picture 10"/>
              <p:cNvPicPr>
                <a:picLocks noChangeAspect="1"/>
              </p:cNvPicPr>
              <p:nvPr/>
            </p:nvPicPr>
            <p:blipFill>
              <a:blip r:embed="rId4"/>
              <a:stretch>
                <a:fillRect/>
              </a:stretch>
            </p:blipFill>
            <p:spPr>
              <a:xfrm>
                <a:off x="10400753" y="-755593"/>
                <a:ext cx="869351" cy="1511186"/>
              </a:xfrm>
              <a:prstGeom prst="rect">
                <a:avLst/>
              </a:prstGeom>
            </p:spPr>
          </p:pic>
        </p:grpSp>
      </p:grpSp>
      <p:sp>
        <p:nvSpPr>
          <p:cNvPr id="12" name="Title 1"/>
          <p:cNvSpPr txBox="1">
            <a:spLocks/>
          </p:cNvSpPr>
          <p:nvPr/>
        </p:nvSpPr>
        <p:spPr>
          <a:xfrm>
            <a:off x="140305" y="-1569096"/>
            <a:ext cx="8621445" cy="27851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600" b="1" dirty="0" smtClean="0">
                <a:solidFill>
                  <a:schemeClr val="accent1">
                    <a:lumMod val="75000"/>
                  </a:schemeClr>
                </a:solidFill>
              </a:rPr>
              <a:t>Simple Stats: SQL</a:t>
            </a:r>
            <a:endParaRPr lang="en-US" sz="6600" b="1" dirty="0">
              <a:solidFill>
                <a:schemeClr val="accent1">
                  <a:lumMod val="75000"/>
                </a:schemeClr>
              </a:solidFill>
            </a:endParaRPr>
          </a:p>
        </p:txBody>
      </p:sp>
    </p:spTree>
    <p:extLst>
      <p:ext uri="{BB962C8B-B14F-4D97-AF65-F5344CB8AC3E}">
        <p14:creationId xmlns:p14="http://schemas.microsoft.com/office/powerpoint/2010/main" val="64927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420981"/>
            <a:ext cx="9692640" cy="770737"/>
          </a:xfrm>
        </p:spPr>
        <p:txBody>
          <a:bodyPr>
            <a:noAutofit/>
          </a:bodyPr>
          <a:lstStyle/>
          <a:p>
            <a:r>
              <a:rPr lang="en-US" sz="5200" b="1" dirty="0" smtClean="0">
                <a:solidFill>
                  <a:schemeClr val="accent1">
                    <a:lumMod val="75000"/>
                  </a:schemeClr>
                </a:solidFill>
              </a:rPr>
              <a:t>Simple Stats: Azure Storage</a:t>
            </a:r>
            <a:endParaRPr lang="en-US" sz="5200" b="1" dirty="0">
              <a:solidFill>
                <a:schemeClr val="accent1">
                  <a:lumMod val="75000"/>
                </a:schemeClr>
              </a:solidFill>
            </a:endParaRPr>
          </a:p>
        </p:txBody>
      </p:sp>
      <p:sp>
        <p:nvSpPr>
          <p:cNvPr id="3" name="Content Placeholder 2"/>
          <p:cNvSpPr>
            <a:spLocks noGrp="1"/>
          </p:cNvSpPr>
          <p:nvPr>
            <p:ph idx="1"/>
          </p:nvPr>
        </p:nvSpPr>
        <p:spPr>
          <a:xfrm>
            <a:off x="1126961" y="1612699"/>
            <a:ext cx="8595360" cy="4646951"/>
          </a:xfrm>
        </p:spPr>
        <p:txBody>
          <a:bodyPr>
            <a:normAutofit fontScale="92500" lnSpcReduction="10000"/>
          </a:bodyPr>
          <a:lstStyle/>
          <a:p>
            <a:pPr marL="0" indent="0">
              <a:buNone/>
            </a:pPr>
            <a:r>
              <a:rPr lang="en-US" sz="4000" dirty="0" smtClean="0">
                <a:solidFill>
                  <a:schemeClr val="accent2">
                    <a:lumMod val="50000"/>
                  </a:schemeClr>
                </a:solidFill>
              </a:rPr>
              <a:t>What </a:t>
            </a:r>
            <a:r>
              <a:rPr lang="en-US" sz="4000" b="1" dirty="0" smtClean="0">
                <a:solidFill>
                  <a:schemeClr val="accent2">
                    <a:lumMod val="50000"/>
                  </a:schemeClr>
                </a:solidFill>
              </a:rPr>
              <a:t>Transactions</a:t>
            </a:r>
            <a:r>
              <a:rPr lang="en-US" sz="4000" dirty="0" smtClean="0">
                <a:solidFill>
                  <a:schemeClr val="accent2">
                    <a:lumMod val="50000"/>
                  </a:schemeClr>
                </a:solidFill>
              </a:rPr>
              <a:t> do I want?</a:t>
            </a:r>
          </a:p>
          <a:p>
            <a:pPr marL="0" indent="0">
              <a:buNone/>
            </a:pPr>
            <a:r>
              <a:rPr lang="en-US" sz="3600" dirty="0"/>
              <a:t> </a:t>
            </a:r>
            <a:r>
              <a:rPr lang="en-US" sz="3600" dirty="0" smtClean="0"/>
              <a:t>    </a:t>
            </a:r>
            <a:r>
              <a:rPr lang="en-US" sz="2600" dirty="0" smtClean="0">
                <a:solidFill>
                  <a:schemeClr val="accent2"/>
                </a:solidFill>
              </a:rPr>
              <a:t>Totals &amp; Game Data Both Written</a:t>
            </a:r>
          </a:p>
          <a:p>
            <a:pPr marL="0" indent="0">
              <a:buNone/>
            </a:pPr>
            <a:r>
              <a:rPr lang="en-US" sz="4000" dirty="0" smtClean="0">
                <a:solidFill>
                  <a:schemeClr val="accent2">
                    <a:lumMod val="50000"/>
                  </a:schemeClr>
                </a:solidFill>
              </a:rPr>
              <a:t>What </a:t>
            </a:r>
            <a:r>
              <a:rPr lang="en-US" sz="4000" b="1" dirty="0" smtClean="0">
                <a:solidFill>
                  <a:schemeClr val="accent2">
                    <a:lumMod val="50000"/>
                  </a:schemeClr>
                </a:solidFill>
              </a:rPr>
              <a:t>Queries</a:t>
            </a:r>
            <a:r>
              <a:rPr lang="en-US" sz="4000" dirty="0" smtClean="0">
                <a:solidFill>
                  <a:schemeClr val="accent2">
                    <a:lumMod val="50000"/>
                  </a:schemeClr>
                </a:solidFill>
              </a:rPr>
              <a:t> do I need?</a:t>
            </a:r>
          </a:p>
          <a:p>
            <a:pPr marL="0" indent="0">
              <a:buNone/>
            </a:pPr>
            <a:r>
              <a:rPr lang="en-US" sz="2900" dirty="0" smtClean="0"/>
              <a:t>       </a:t>
            </a:r>
            <a:r>
              <a:rPr lang="en-US" sz="2600" dirty="0" smtClean="0">
                <a:solidFill>
                  <a:schemeClr val="accent2"/>
                </a:solidFill>
              </a:rPr>
              <a:t>Total player </a:t>
            </a:r>
            <a:r>
              <a:rPr lang="en-US" sz="2600" dirty="0">
                <a:solidFill>
                  <a:schemeClr val="accent2"/>
                </a:solidFill>
              </a:rPr>
              <a:t>s</a:t>
            </a:r>
            <a:r>
              <a:rPr lang="en-US" sz="2600" dirty="0" smtClean="0">
                <a:solidFill>
                  <a:schemeClr val="accent2"/>
                </a:solidFill>
              </a:rPr>
              <a:t>tatistics</a:t>
            </a:r>
            <a:endParaRPr lang="en-US" sz="2600" dirty="0">
              <a:solidFill>
                <a:schemeClr val="accent2"/>
              </a:solidFill>
            </a:endParaRPr>
          </a:p>
          <a:p>
            <a:pPr marL="0" indent="0">
              <a:buNone/>
            </a:pPr>
            <a:r>
              <a:rPr lang="en-US" sz="2600" dirty="0" smtClean="0">
                <a:solidFill>
                  <a:schemeClr val="accent2"/>
                </a:solidFill>
              </a:rPr>
              <a:t>       All games a player has played</a:t>
            </a:r>
          </a:p>
          <a:p>
            <a:pPr marL="0" indent="0">
              <a:buNone/>
            </a:pPr>
            <a:r>
              <a:rPr lang="en-US" sz="2600" dirty="0" smtClean="0">
                <a:solidFill>
                  <a:schemeClr val="accent2"/>
                </a:solidFill>
              </a:rPr>
              <a:t>       Show stats for single game</a:t>
            </a:r>
          </a:p>
          <a:p>
            <a:pPr marL="0" indent="0">
              <a:buNone/>
            </a:pPr>
            <a:r>
              <a:rPr lang="en-US" sz="4000" dirty="0">
                <a:solidFill>
                  <a:schemeClr val="accent2">
                    <a:lumMod val="50000"/>
                  </a:schemeClr>
                </a:solidFill>
              </a:rPr>
              <a:t>How Do I </a:t>
            </a:r>
            <a:r>
              <a:rPr lang="en-US" sz="4000" b="1" dirty="0">
                <a:solidFill>
                  <a:schemeClr val="accent2">
                    <a:lumMod val="50000"/>
                  </a:schemeClr>
                </a:solidFill>
              </a:rPr>
              <a:t>Partition</a:t>
            </a:r>
            <a:r>
              <a:rPr lang="en-US" sz="4000" dirty="0">
                <a:solidFill>
                  <a:schemeClr val="accent2">
                    <a:lumMod val="50000"/>
                  </a:schemeClr>
                </a:solidFill>
              </a:rPr>
              <a:t> The Data?</a:t>
            </a:r>
          </a:p>
          <a:p>
            <a:pPr marL="274320" lvl="1" indent="0">
              <a:buNone/>
            </a:pPr>
            <a:r>
              <a:rPr lang="en-US" sz="2600" dirty="0"/>
              <a:t> </a:t>
            </a:r>
            <a:r>
              <a:rPr lang="en-US" sz="2600" dirty="0" smtClean="0"/>
              <a:t>   </a:t>
            </a:r>
            <a:r>
              <a:rPr lang="en-US" sz="2600" dirty="0" smtClean="0">
                <a:solidFill>
                  <a:schemeClr val="accent2"/>
                </a:solidFill>
              </a:rPr>
              <a:t>Game Id or Player Id</a:t>
            </a:r>
            <a:endParaRPr lang="en-US" sz="2600" dirty="0">
              <a:solidFill>
                <a:schemeClr val="accent2"/>
              </a:solidFill>
            </a:endParaRPr>
          </a:p>
          <a:p>
            <a:pPr marL="0" indent="0">
              <a:buNone/>
            </a:pPr>
            <a:endParaRPr lang="en-US" sz="2900" dirty="0" smtClean="0"/>
          </a:p>
        </p:txBody>
      </p:sp>
      <p:grpSp>
        <p:nvGrpSpPr>
          <p:cNvPr id="12" name="Group 11"/>
          <p:cNvGrpSpPr/>
          <p:nvPr/>
        </p:nvGrpSpPr>
        <p:grpSpPr>
          <a:xfrm>
            <a:off x="10400753" y="-755593"/>
            <a:ext cx="869352" cy="7613593"/>
            <a:chOff x="10400753" y="-755593"/>
            <a:chExt cx="869352" cy="7613593"/>
          </a:xfrm>
        </p:grpSpPr>
        <p:pic>
          <p:nvPicPr>
            <p:cNvPr id="6" name="Picture 5"/>
            <p:cNvPicPr>
              <a:picLocks noChangeAspect="1"/>
            </p:cNvPicPr>
            <p:nvPr/>
          </p:nvPicPr>
          <p:blipFill>
            <a:blip r:embed="rId3"/>
            <a:stretch>
              <a:fillRect/>
            </a:stretch>
          </p:blipFill>
          <p:spPr>
            <a:xfrm>
              <a:off x="10400754" y="5346814"/>
              <a:ext cx="869351" cy="1511186"/>
            </a:xfrm>
            <a:prstGeom prst="rect">
              <a:avLst/>
            </a:prstGeom>
          </p:spPr>
        </p:pic>
        <p:grpSp>
          <p:nvGrpSpPr>
            <p:cNvPr id="11" name="Group 10"/>
            <p:cNvGrpSpPr/>
            <p:nvPr/>
          </p:nvGrpSpPr>
          <p:grpSpPr>
            <a:xfrm>
              <a:off x="10400753" y="-755593"/>
              <a:ext cx="869352" cy="6102407"/>
              <a:chOff x="10400753" y="-755593"/>
              <a:chExt cx="869352" cy="6102407"/>
            </a:xfrm>
          </p:grpSpPr>
          <p:pic>
            <p:nvPicPr>
              <p:cNvPr id="7" name="Picture 6"/>
              <p:cNvPicPr>
                <a:picLocks noChangeAspect="1"/>
              </p:cNvPicPr>
              <p:nvPr/>
            </p:nvPicPr>
            <p:blipFill>
              <a:blip r:embed="rId3"/>
              <a:stretch>
                <a:fillRect/>
              </a:stretch>
            </p:blipFill>
            <p:spPr>
              <a:xfrm>
                <a:off x="10400754" y="3835628"/>
                <a:ext cx="869351" cy="1511186"/>
              </a:xfrm>
              <a:prstGeom prst="rect">
                <a:avLst/>
              </a:prstGeom>
            </p:spPr>
          </p:pic>
          <p:pic>
            <p:nvPicPr>
              <p:cNvPr id="8" name="Picture 7"/>
              <p:cNvPicPr>
                <a:picLocks noChangeAspect="1"/>
              </p:cNvPicPr>
              <p:nvPr/>
            </p:nvPicPr>
            <p:blipFill>
              <a:blip r:embed="rId3"/>
              <a:stretch>
                <a:fillRect/>
              </a:stretch>
            </p:blipFill>
            <p:spPr>
              <a:xfrm>
                <a:off x="10400753" y="2324442"/>
                <a:ext cx="869351" cy="1511186"/>
              </a:xfrm>
              <a:prstGeom prst="rect">
                <a:avLst/>
              </a:prstGeom>
            </p:spPr>
          </p:pic>
          <p:pic>
            <p:nvPicPr>
              <p:cNvPr id="9" name="Picture 8"/>
              <p:cNvPicPr>
                <a:picLocks noChangeAspect="1"/>
              </p:cNvPicPr>
              <p:nvPr/>
            </p:nvPicPr>
            <p:blipFill>
              <a:blip r:embed="rId3"/>
              <a:stretch>
                <a:fillRect/>
              </a:stretch>
            </p:blipFill>
            <p:spPr>
              <a:xfrm>
                <a:off x="10400753" y="792769"/>
                <a:ext cx="869351" cy="1511186"/>
              </a:xfrm>
              <a:prstGeom prst="rect">
                <a:avLst/>
              </a:prstGeom>
            </p:spPr>
          </p:pic>
          <p:pic>
            <p:nvPicPr>
              <p:cNvPr id="10" name="Picture 9"/>
              <p:cNvPicPr>
                <a:picLocks noChangeAspect="1"/>
              </p:cNvPicPr>
              <p:nvPr/>
            </p:nvPicPr>
            <p:blipFill>
              <a:blip r:embed="rId3"/>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1203378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24" y="96819"/>
            <a:ext cx="9692640" cy="1325562"/>
          </a:xfrm>
        </p:spPr>
        <p:txBody>
          <a:bodyPr>
            <a:normAutofit/>
          </a:bodyPr>
          <a:lstStyle/>
          <a:p>
            <a:r>
              <a:rPr lang="en-US" sz="4800" b="1" dirty="0" smtClean="0">
                <a:solidFill>
                  <a:schemeClr val="accent1">
                    <a:lumMod val="75000"/>
                  </a:schemeClr>
                </a:solidFill>
              </a:rPr>
              <a:t>Simple Stats: Creating a Table </a:t>
            </a:r>
            <a:endParaRPr lang="en-US" sz="4800" b="1" dirty="0">
              <a:solidFill>
                <a:schemeClr val="accent1">
                  <a:lumMod val="75000"/>
                </a:schemeClr>
              </a:solidFill>
            </a:endParaRPr>
          </a:p>
        </p:txBody>
      </p:sp>
      <p:pic>
        <p:nvPicPr>
          <p:cNvPr id="7" name="Picture 6"/>
          <p:cNvPicPr>
            <a:picLocks noChangeAspect="1"/>
          </p:cNvPicPr>
          <p:nvPr/>
        </p:nvPicPr>
        <p:blipFill>
          <a:blip r:embed="rId3"/>
          <a:stretch>
            <a:fillRect/>
          </a:stretch>
        </p:blipFill>
        <p:spPr>
          <a:xfrm>
            <a:off x="105424" y="2386403"/>
            <a:ext cx="10239375" cy="2609850"/>
          </a:xfrm>
          <a:prstGeom prst="rect">
            <a:avLst/>
          </a:prstGeom>
        </p:spPr>
      </p:pic>
      <p:grpSp>
        <p:nvGrpSpPr>
          <p:cNvPr id="8" name="Group 7"/>
          <p:cNvGrpSpPr/>
          <p:nvPr/>
        </p:nvGrpSpPr>
        <p:grpSpPr>
          <a:xfrm>
            <a:off x="10344799" y="-755593"/>
            <a:ext cx="869352" cy="7613593"/>
            <a:chOff x="10400753" y="-755593"/>
            <a:chExt cx="869352" cy="7613593"/>
          </a:xfrm>
        </p:grpSpPr>
        <p:pic>
          <p:nvPicPr>
            <p:cNvPr id="9" name="Picture 8"/>
            <p:cNvPicPr>
              <a:picLocks noChangeAspect="1"/>
            </p:cNvPicPr>
            <p:nvPr/>
          </p:nvPicPr>
          <p:blipFill>
            <a:blip r:embed="rId4"/>
            <a:stretch>
              <a:fillRect/>
            </a:stretch>
          </p:blipFill>
          <p:spPr>
            <a:xfrm>
              <a:off x="10400754" y="5346814"/>
              <a:ext cx="869351" cy="1511186"/>
            </a:xfrm>
            <a:prstGeom prst="rect">
              <a:avLst/>
            </a:prstGeom>
          </p:spPr>
        </p:pic>
        <p:grpSp>
          <p:nvGrpSpPr>
            <p:cNvPr id="10" name="Group 9"/>
            <p:cNvGrpSpPr/>
            <p:nvPr/>
          </p:nvGrpSpPr>
          <p:grpSpPr>
            <a:xfrm>
              <a:off x="10400753" y="-755593"/>
              <a:ext cx="869352" cy="6102407"/>
              <a:chOff x="10400753" y="-755593"/>
              <a:chExt cx="869352" cy="6102407"/>
            </a:xfrm>
          </p:grpSpPr>
          <p:pic>
            <p:nvPicPr>
              <p:cNvPr id="11" name="Picture 10"/>
              <p:cNvPicPr>
                <a:picLocks noChangeAspect="1"/>
              </p:cNvPicPr>
              <p:nvPr/>
            </p:nvPicPr>
            <p:blipFill>
              <a:blip r:embed="rId4"/>
              <a:stretch>
                <a:fillRect/>
              </a:stretch>
            </p:blipFill>
            <p:spPr>
              <a:xfrm>
                <a:off x="10400754" y="3835628"/>
                <a:ext cx="869351" cy="1511186"/>
              </a:xfrm>
              <a:prstGeom prst="rect">
                <a:avLst/>
              </a:prstGeom>
            </p:spPr>
          </p:pic>
          <p:pic>
            <p:nvPicPr>
              <p:cNvPr id="12" name="Picture 11"/>
              <p:cNvPicPr>
                <a:picLocks noChangeAspect="1"/>
              </p:cNvPicPr>
              <p:nvPr/>
            </p:nvPicPr>
            <p:blipFill>
              <a:blip r:embed="rId4"/>
              <a:stretch>
                <a:fillRect/>
              </a:stretch>
            </p:blipFill>
            <p:spPr>
              <a:xfrm>
                <a:off x="10400753" y="2324442"/>
                <a:ext cx="869351" cy="1511186"/>
              </a:xfrm>
              <a:prstGeom prst="rect">
                <a:avLst/>
              </a:prstGeom>
            </p:spPr>
          </p:pic>
          <p:pic>
            <p:nvPicPr>
              <p:cNvPr id="13" name="Picture 12"/>
              <p:cNvPicPr>
                <a:picLocks noChangeAspect="1"/>
              </p:cNvPicPr>
              <p:nvPr/>
            </p:nvPicPr>
            <p:blipFill>
              <a:blip r:embed="rId4"/>
              <a:stretch>
                <a:fillRect/>
              </a:stretch>
            </p:blipFill>
            <p:spPr>
              <a:xfrm>
                <a:off x="10400753" y="792769"/>
                <a:ext cx="869351" cy="1511186"/>
              </a:xfrm>
              <a:prstGeom prst="rect">
                <a:avLst/>
              </a:prstGeom>
            </p:spPr>
          </p:pic>
          <p:pic>
            <p:nvPicPr>
              <p:cNvPr id="14" name="Picture 13"/>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2704933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20" y="142407"/>
            <a:ext cx="9692640" cy="737242"/>
          </a:xfrm>
        </p:spPr>
        <p:txBody>
          <a:bodyPr/>
          <a:lstStyle/>
          <a:p>
            <a:r>
              <a:rPr lang="en-US" b="1" dirty="0" smtClean="0">
                <a:solidFill>
                  <a:schemeClr val="accent1">
                    <a:lumMod val="75000"/>
                  </a:schemeClr>
                </a:solidFill>
              </a:rPr>
              <a:t>Simple Stats: Player Entity</a:t>
            </a:r>
            <a:endParaRPr lang="en-US" b="1" dirty="0">
              <a:solidFill>
                <a:schemeClr val="accent1">
                  <a:lumMod val="75000"/>
                </a:schemeClr>
              </a:solidFill>
            </a:endParaRPr>
          </a:p>
        </p:txBody>
      </p:sp>
      <p:sp>
        <p:nvSpPr>
          <p:cNvPr id="4" name="TextBox 3"/>
          <p:cNvSpPr txBox="1"/>
          <p:nvPr/>
        </p:nvSpPr>
        <p:spPr>
          <a:xfrm>
            <a:off x="6714126" y="1611390"/>
            <a:ext cx="5000425"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337279" y="1067589"/>
            <a:ext cx="8584367" cy="5715460"/>
          </a:xfrm>
          <a:prstGeom prst="rect">
            <a:avLst/>
          </a:prstGeom>
        </p:spPr>
      </p:pic>
      <p:grpSp>
        <p:nvGrpSpPr>
          <p:cNvPr id="9" name="Group 8"/>
          <p:cNvGrpSpPr/>
          <p:nvPr/>
        </p:nvGrpSpPr>
        <p:grpSpPr>
          <a:xfrm>
            <a:off x="10389044" y="-755593"/>
            <a:ext cx="869352" cy="7613593"/>
            <a:chOff x="10400753" y="-755593"/>
            <a:chExt cx="869352" cy="7613593"/>
          </a:xfrm>
        </p:grpSpPr>
        <p:pic>
          <p:nvPicPr>
            <p:cNvPr id="10" name="Picture 9"/>
            <p:cNvPicPr>
              <a:picLocks noChangeAspect="1"/>
            </p:cNvPicPr>
            <p:nvPr/>
          </p:nvPicPr>
          <p:blipFill>
            <a:blip r:embed="rId4"/>
            <a:stretch>
              <a:fillRect/>
            </a:stretch>
          </p:blipFill>
          <p:spPr>
            <a:xfrm>
              <a:off x="10400754" y="5346814"/>
              <a:ext cx="869351" cy="1511186"/>
            </a:xfrm>
            <a:prstGeom prst="rect">
              <a:avLst/>
            </a:prstGeom>
          </p:spPr>
        </p:pic>
        <p:grpSp>
          <p:nvGrpSpPr>
            <p:cNvPr id="11" name="Group 10"/>
            <p:cNvGrpSpPr/>
            <p:nvPr/>
          </p:nvGrpSpPr>
          <p:grpSpPr>
            <a:xfrm>
              <a:off x="10400753" y="-755593"/>
              <a:ext cx="869352" cy="6102407"/>
              <a:chOff x="10400753" y="-755593"/>
              <a:chExt cx="869352" cy="6102407"/>
            </a:xfrm>
          </p:grpSpPr>
          <p:pic>
            <p:nvPicPr>
              <p:cNvPr id="12" name="Picture 11"/>
              <p:cNvPicPr>
                <a:picLocks noChangeAspect="1"/>
              </p:cNvPicPr>
              <p:nvPr/>
            </p:nvPicPr>
            <p:blipFill>
              <a:blip r:embed="rId4"/>
              <a:stretch>
                <a:fillRect/>
              </a:stretch>
            </p:blipFill>
            <p:spPr>
              <a:xfrm>
                <a:off x="10400754" y="3835628"/>
                <a:ext cx="869351" cy="1511186"/>
              </a:xfrm>
              <a:prstGeom prst="rect">
                <a:avLst/>
              </a:prstGeom>
            </p:spPr>
          </p:pic>
          <p:pic>
            <p:nvPicPr>
              <p:cNvPr id="13" name="Picture 12"/>
              <p:cNvPicPr>
                <a:picLocks noChangeAspect="1"/>
              </p:cNvPicPr>
              <p:nvPr/>
            </p:nvPicPr>
            <p:blipFill>
              <a:blip r:embed="rId4"/>
              <a:stretch>
                <a:fillRect/>
              </a:stretch>
            </p:blipFill>
            <p:spPr>
              <a:xfrm>
                <a:off x="10400753" y="2324442"/>
                <a:ext cx="869351" cy="1511186"/>
              </a:xfrm>
              <a:prstGeom prst="rect">
                <a:avLst/>
              </a:prstGeom>
            </p:spPr>
          </p:pic>
          <p:pic>
            <p:nvPicPr>
              <p:cNvPr id="14" name="Picture 13"/>
              <p:cNvPicPr>
                <a:picLocks noChangeAspect="1"/>
              </p:cNvPicPr>
              <p:nvPr/>
            </p:nvPicPr>
            <p:blipFill>
              <a:blip r:embed="rId4"/>
              <a:stretch>
                <a:fillRect/>
              </a:stretch>
            </p:blipFill>
            <p:spPr>
              <a:xfrm>
                <a:off x="10400753" y="792769"/>
                <a:ext cx="869351" cy="1511186"/>
              </a:xfrm>
              <a:prstGeom prst="rect">
                <a:avLst/>
              </a:prstGeom>
            </p:spPr>
          </p:pic>
          <p:pic>
            <p:nvPicPr>
              <p:cNvPr id="15" name="Picture 14"/>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61297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31" y="97436"/>
            <a:ext cx="9692640" cy="908306"/>
          </a:xfrm>
        </p:spPr>
        <p:txBody>
          <a:bodyPr>
            <a:normAutofit fontScale="90000"/>
          </a:bodyPr>
          <a:lstStyle/>
          <a:p>
            <a:r>
              <a:rPr lang="en-US" sz="4800" b="1" dirty="0" smtClean="0">
                <a:solidFill>
                  <a:schemeClr val="accent1">
                    <a:lumMod val="75000"/>
                  </a:schemeClr>
                </a:solidFill>
              </a:rPr>
              <a:t>Simple Stats: </a:t>
            </a:r>
            <a:r>
              <a:rPr lang="en-US" sz="4800" b="1" dirty="0" err="1" smtClean="0">
                <a:solidFill>
                  <a:schemeClr val="accent1">
                    <a:lumMod val="75000"/>
                  </a:schemeClr>
                </a:solidFill>
              </a:rPr>
              <a:t>PlayerGameEntity</a:t>
            </a:r>
            <a:endParaRPr lang="en-US" sz="4800" b="1" dirty="0">
              <a:solidFill>
                <a:schemeClr val="accent1">
                  <a:lumMod val="75000"/>
                </a:schemeClr>
              </a:solidFill>
            </a:endParaRPr>
          </a:p>
        </p:txBody>
      </p:sp>
      <p:pic>
        <p:nvPicPr>
          <p:cNvPr id="6" name="Picture 5"/>
          <p:cNvPicPr>
            <a:picLocks noChangeAspect="1"/>
          </p:cNvPicPr>
          <p:nvPr/>
        </p:nvPicPr>
        <p:blipFill>
          <a:blip r:embed="rId3"/>
          <a:stretch>
            <a:fillRect/>
          </a:stretch>
        </p:blipFill>
        <p:spPr>
          <a:xfrm>
            <a:off x="78531" y="1338477"/>
            <a:ext cx="10543526" cy="4994302"/>
          </a:xfrm>
          <a:prstGeom prst="rect">
            <a:avLst/>
          </a:prstGeom>
        </p:spPr>
      </p:pic>
      <p:grpSp>
        <p:nvGrpSpPr>
          <p:cNvPr id="7" name="Group 6"/>
          <p:cNvGrpSpPr/>
          <p:nvPr/>
        </p:nvGrpSpPr>
        <p:grpSpPr>
          <a:xfrm>
            <a:off x="10381670" y="-755593"/>
            <a:ext cx="869352" cy="7613593"/>
            <a:chOff x="10400753" y="-755593"/>
            <a:chExt cx="869352" cy="7613593"/>
          </a:xfrm>
        </p:grpSpPr>
        <p:pic>
          <p:nvPicPr>
            <p:cNvPr id="8" name="Picture 7"/>
            <p:cNvPicPr>
              <a:picLocks noChangeAspect="1"/>
            </p:cNvPicPr>
            <p:nvPr/>
          </p:nvPicPr>
          <p:blipFill>
            <a:blip r:embed="rId4"/>
            <a:stretch>
              <a:fillRect/>
            </a:stretch>
          </p:blipFill>
          <p:spPr>
            <a:xfrm>
              <a:off x="10400754" y="5346814"/>
              <a:ext cx="869351" cy="1511186"/>
            </a:xfrm>
            <a:prstGeom prst="rect">
              <a:avLst/>
            </a:prstGeom>
          </p:spPr>
        </p:pic>
        <p:grpSp>
          <p:nvGrpSpPr>
            <p:cNvPr id="9" name="Group 8"/>
            <p:cNvGrpSpPr/>
            <p:nvPr/>
          </p:nvGrpSpPr>
          <p:grpSpPr>
            <a:xfrm>
              <a:off x="10400753" y="-755593"/>
              <a:ext cx="869352" cy="6102407"/>
              <a:chOff x="10400753" y="-755593"/>
              <a:chExt cx="869352" cy="6102407"/>
            </a:xfrm>
          </p:grpSpPr>
          <p:pic>
            <p:nvPicPr>
              <p:cNvPr id="10" name="Picture 9"/>
              <p:cNvPicPr>
                <a:picLocks noChangeAspect="1"/>
              </p:cNvPicPr>
              <p:nvPr/>
            </p:nvPicPr>
            <p:blipFill>
              <a:blip r:embed="rId4"/>
              <a:stretch>
                <a:fillRect/>
              </a:stretch>
            </p:blipFill>
            <p:spPr>
              <a:xfrm>
                <a:off x="10400754" y="3835628"/>
                <a:ext cx="869351" cy="1511186"/>
              </a:xfrm>
              <a:prstGeom prst="rect">
                <a:avLst/>
              </a:prstGeom>
            </p:spPr>
          </p:pic>
          <p:pic>
            <p:nvPicPr>
              <p:cNvPr id="11" name="Picture 10"/>
              <p:cNvPicPr>
                <a:picLocks noChangeAspect="1"/>
              </p:cNvPicPr>
              <p:nvPr/>
            </p:nvPicPr>
            <p:blipFill>
              <a:blip r:embed="rId4"/>
              <a:stretch>
                <a:fillRect/>
              </a:stretch>
            </p:blipFill>
            <p:spPr>
              <a:xfrm>
                <a:off x="10400753" y="2324442"/>
                <a:ext cx="869351" cy="1511186"/>
              </a:xfrm>
              <a:prstGeom prst="rect">
                <a:avLst/>
              </a:prstGeom>
            </p:spPr>
          </p:pic>
          <p:pic>
            <p:nvPicPr>
              <p:cNvPr id="12" name="Picture 11"/>
              <p:cNvPicPr>
                <a:picLocks noChangeAspect="1"/>
              </p:cNvPicPr>
              <p:nvPr/>
            </p:nvPicPr>
            <p:blipFill>
              <a:blip r:embed="rId4"/>
              <a:stretch>
                <a:fillRect/>
              </a:stretch>
            </p:blipFill>
            <p:spPr>
              <a:xfrm>
                <a:off x="10400753" y="792769"/>
                <a:ext cx="869351" cy="1511186"/>
              </a:xfrm>
              <a:prstGeom prst="rect">
                <a:avLst/>
              </a:prstGeom>
            </p:spPr>
          </p:pic>
          <p:pic>
            <p:nvPicPr>
              <p:cNvPr id="13" name="Picture 12"/>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1913123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58462"/>
            <a:ext cx="9692640" cy="1325562"/>
          </a:xfrm>
        </p:spPr>
        <p:txBody>
          <a:bodyPr>
            <a:normAutofit/>
          </a:bodyPr>
          <a:lstStyle/>
          <a:p>
            <a:r>
              <a:rPr lang="en-US" sz="6000" b="1" dirty="0" smtClean="0">
                <a:solidFill>
                  <a:schemeClr val="bg1"/>
                </a:solidFill>
              </a:rPr>
              <a:t>Code Break</a:t>
            </a:r>
            <a:endParaRPr lang="en-US" sz="6000" b="1" dirty="0">
              <a:solidFill>
                <a:schemeClr val="bg1"/>
              </a:solidFill>
            </a:endParaRPr>
          </a:p>
        </p:txBody>
      </p:sp>
      <p:sp>
        <p:nvSpPr>
          <p:cNvPr id="8" name="TextBox 7"/>
          <p:cNvSpPr txBox="1"/>
          <p:nvPr/>
        </p:nvSpPr>
        <p:spPr>
          <a:xfrm>
            <a:off x="2424493" y="2551836"/>
            <a:ext cx="6622071" cy="1754326"/>
          </a:xfrm>
          <a:prstGeom prst="rect">
            <a:avLst/>
          </a:prstGeom>
          <a:noFill/>
        </p:spPr>
        <p:txBody>
          <a:bodyPr wrap="square" rtlCol="0">
            <a:spAutoFit/>
          </a:bodyPr>
          <a:lstStyle/>
          <a:p>
            <a:r>
              <a:rPr lang="en-US" sz="3600" dirty="0" smtClean="0">
                <a:solidFill>
                  <a:schemeClr val="bg1"/>
                </a:solidFill>
                <a:latin typeface="Cooper Black" panose="0208090404030B020404" pitchFamily="18" charset="0"/>
              </a:rPr>
              <a:t>“We Don’t Know How To Make Perfect Software”</a:t>
            </a:r>
          </a:p>
          <a:p>
            <a:r>
              <a:rPr lang="en-US" sz="3600" dirty="0" smtClean="0">
                <a:solidFill>
                  <a:schemeClr val="bg1"/>
                </a:solidFill>
                <a:latin typeface="Cooper Black" panose="0208090404030B020404" pitchFamily="18" charset="0"/>
              </a:rPr>
              <a:t>~Nathan </a:t>
            </a:r>
            <a:r>
              <a:rPr lang="en-US" sz="3600" dirty="0" err="1" smtClean="0">
                <a:solidFill>
                  <a:schemeClr val="bg1"/>
                </a:solidFill>
                <a:latin typeface="Cooper Black" panose="0208090404030B020404" pitchFamily="18" charset="0"/>
              </a:rPr>
              <a:t>Marz</a:t>
            </a:r>
            <a:endParaRPr lang="en-US" sz="36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257081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64592" y="5846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b="1" dirty="0" smtClean="0">
                <a:solidFill>
                  <a:schemeClr val="bg1"/>
                </a:solidFill>
              </a:rPr>
              <a:t>Code Break</a:t>
            </a:r>
            <a:endParaRPr lang="en-US" sz="6000" b="1" dirty="0">
              <a:solidFill>
                <a:schemeClr val="bg1"/>
              </a:solidFill>
            </a:endParaRPr>
          </a:p>
        </p:txBody>
      </p:sp>
      <p:sp>
        <p:nvSpPr>
          <p:cNvPr id="6" name="TextBox 5"/>
          <p:cNvSpPr txBox="1"/>
          <p:nvPr/>
        </p:nvSpPr>
        <p:spPr>
          <a:xfrm>
            <a:off x="2008681" y="2520335"/>
            <a:ext cx="7408723" cy="1754326"/>
          </a:xfrm>
          <a:prstGeom prst="rect">
            <a:avLst/>
          </a:prstGeom>
          <a:noFill/>
        </p:spPr>
        <p:txBody>
          <a:bodyPr wrap="square" rtlCol="0">
            <a:spAutoFit/>
          </a:bodyPr>
          <a:lstStyle/>
          <a:p>
            <a:r>
              <a:rPr lang="en-US" sz="3600" dirty="0" smtClean="0">
                <a:solidFill>
                  <a:schemeClr val="bg1"/>
                </a:solidFill>
                <a:latin typeface="Cooper Black" panose="0208090404030B020404" pitchFamily="18" charset="0"/>
              </a:rPr>
              <a:t>The Worst Error Is </a:t>
            </a:r>
            <a:r>
              <a:rPr lang="en-US" sz="3600" dirty="0" smtClean="0">
                <a:solidFill>
                  <a:schemeClr val="accent5"/>
                </a:solidFill>
                <a:latin typeface="Cooper Black" panose="0208090404030B020404" pitchFamily="18" charset="0"/>
              </a:rPr>
              <a:t>Data Loss </a:t>
            </a:r>
            <a:r>
              <a:rPr lang="en-US" sz="3600" dirty="0" smtClean="0">
                <a:solidFill>
                  <a:schemeClr val="bg1"/>
                </a:solidFill>
                <a:latin typeface="Cooper Black" panose="0208090404030B020404" pitchFamily="18" charset="0"/>
              </a:rPr>
              <a:t>or </a:t>
            </a:r>
            <a:r>
              <a:rPr lang="en-US" sz="3600" dirty="0" smtClean="0">
                <a:solidFill>
                  <a:schemeClr val="accent5"/>
                </a:solidFill>
                <a:latin typeface="Cooper Black" panose="0208090404030B020404" pitchFamily="18" charset="0"/>
              </a:rPr>
              <a:t>Data Corruption</a:t>
            </a:r>
            <a:r>
              <a:rPr lang="en-US" sz="3600" dirty="0" smtClean="0">
                <a:solidFill>
                  <a:schemeClr val="bg1"/>
                </a:solidFill>
                <a:latin typeface="Cooper Black" panose="0208090404030B020404" pitchFamily="18" charset="0"/>
              </a:rPr>
              <a:t>.  It is Unrecoverable.</a:t>
            </a:r>
            <a:endParaRPr lang="en-US" sz="36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497522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73452"/>
            <a:ext cx="9692640" cy="1325562"/>
          </a:xfrm>
        </p:spPr>
        <p:txBody>
          <a:bodyPr>
            <a:normAutofit/>
          </a:bodyPr>
          <a:lstStyle/>
          <a:p>
            <a:r>
              <a:rPr lang="en-US" sz="6000" b="1" dirty="0" smtClean="0">
                <a:solidFill>
                  <a:schemeClr val="bg1"/>
                </a:solidFill>
              </a:rPr>
              <a:t>Data Immutability</a:t>
            </a:r>
            <a:endParaRPr lang="en-US" sz="6000" b="1" dirty="0">
              <a:solidFill>
                <a:schemeClr val="bg1"/>
              </a:solidFill>
            </a:endParaRPr>
          </a:p>
        </p:txBody>
      </p:sp>
      <p:sp>
        <p:nvSpPr>
          <p:cNvPr id="5" name="TextBox 4"/>
          <p:cNvSpPr txBox="1"/>
          <p:nvPr/>
        </p:nvSpPr>
        <p:spPr>
          <a:xfrm>
            <a:off x="6618159" y="1746355"/>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dirty="0" smtClean="0">
                <a:solidFill>
                  <a:schemeClr val="accent5"/>
                </a:solidFill>
              </a:rPr>
              <a:t>U</a:t>
            </a:r>
            <a:r>
              <a:rPr lang="en-US" sz="6000" dirty="0" smtClean="0"/>
              <a:t>pdate</a:t>
            </a:r>
          </a:p>
          <a:p>
            <a:r>
              <a:rPr lang="en-US" sz="6000" b="1" dirty="0" smtClean="0">
                <a:solidFill>
                  <a:schemeClr val="accent5"/>
                </a:solidFill>
              </a:rPr>
              <a:t>D</a:t>
            </a:r>
            <a:r>
              <a:rPr lang="en-US" sz="6000" dirty="0" smtClean="0"/>
              <a:t>elete</a:t>
            </a:r>
            <a:endParaRPr lang="en-US" sz="6000" dirty="0"/>
          </a:p>
        </p:txBody>
      </p:sp>
      <p:pic>
        <p:nvPicPr>
          <p:cNvPr id="7" name="Picture 6"/>
          <p:cNvPicPr>
            <a:picLocks noChangeAspect="1"/>
          </p:cNvPicPr>
          <p:nvPr/>
        </p:nvPicPr>
        <p:blipFill>
          <a:blip r:embed="rId2"/>
          <a:stretch>
            <a:fillRect/>
          </a:stretch>
        </p:blipFill>
        <p:spPr>
          <a:xfrm>
            <a:off x="361092" y="2207343"/>
            <a:ext cx="5895975" cy="2590800"/>
          </a:xfrm>
          <a:prstGeom prst="rect">
            <a:avLst/>
          </a:prstGeom>
          <a:solidFill>
            <a:srgbClr val="C00000"/>
          </a:solidFill>
          <a:scene3d>
            <a:camera prst="orthographicFront"/>
            <a:lightRig rig="threePt" dir="t"/>
          </a:scene3d>
          <a:sp3d>
            <a:bevelT/>
          </a:sp3d>
        </p:spPr>
      </p:pic>
    </p:spTree>
    <p:extLst>
      <p:ext uri="{BB962C8B-B14F-4D97-AF65-F5344CB8AC3E}">
        <p14:creationId xmlns:p14="http://schemas.microsoft.com/office/powerpoint/2010/main" val="889536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64592" y="7345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smtClean="0">
                <a:solidFill>
                  <a:schemeClr val="bg1"/>
                </a:solidFill>
              </a:rPr>
              <a:t>Code Break: Immutability</a:t>
            </a:r>
            <a:endParaRPr lang="en-US" sz="6000" dirty="0">
              <a:solidFill>
                <a:schemeClr val="bg1"/>
              </a:solidFill>
            </a:endParaRPr>
          </a:p>
        </p:txBody>
      </p:sp>
      <p:sp>
        <p:nvSpPr>
          <p:cNvPr id="6" name="TextBox 5"/>
          <p:cNvSpPr txBox="1"/>
          <p:nvPr/>
        </p:nvSpPr>
        <p:spPr>
          <a:xfrm>
            <a:off x="944382" y="1806316"/>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strike="sngStrike" dirty="0" smtClean="0">
                <a:solidFill>
                  <a:schemeClr val="accent5"/>
                </a:solidFill>
              </a:rPr>
              <a:t>U</a:t>
            </a:r>
            <a:r>
              <a:rPr lang="en-US" sz="6000" strike="sngStrike" dirty="0" smtClean="0"/>
              <a:t>pdate</a:t>
            </a:r>
          </a:p>
          <a:p>
            <a:r>
              <a:rPr lang="en-US" sz="6000" b="1" strike="sngStrike" dirty="0" smtClean="0">
                <a:solidFill>
                  <a:schemeClr val="accent5"/>
                </a:solidFill>
              </a:rPr>
              <a:t>D</a:t>
            </a:r>
            <a:r>
              <a:rPr lang="en-US" sz="6000" strike="sngStrike" dirty="0" smtClean="0"/>
              <a:t>elete</a:t>
            </a:r>
            <a:endParaRPr lang="en-US" sz="6000" strike="sngStrike" dirty="0"/>
          </a:p>
        </p:txBody>
      </p:sp>
      <p:sp>
        <p:nvSpPr>
          <p:cNvPr id="7" name="Rectangle 6"/>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64592" y="73452"/>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6000" b="1" dirty="0" smtClean="0">
                <a:solidFill>
                  <a:schemeClr val="bg1"/>
                </a:solidFill>
              </a:rPr>
              <a:t>Data Immutability</a:t>
            </a:r>
            <a:endParaRPr lang="en-US" sz="6000" b="1" dirty="0">
              <a:solidFill>
                <a:schemeClr val="bg1"/>
              </a:solidFill>
            </a:endParaRPr>
          </a:p>
        </p:txBody>
      </p:sp>
      <p:sp>
        <p:nvSpPr>
          <p:cNvPr id="9" name="TextBox 8"/>
          <p:cNvSpPr txBox="1"/>
          <p:nvPr/>
        </p:nvSpPr>
        <p:spPr>
          <a:xfrm>
            <a:off x="6618159" y="1746355"/>
            <a:ext cx="3477718" cy="3785652"/>
          </a:xfrm>
          <a:prstGeom prst="rect">
            <a:avLst/>
          </a:prstGeom>
          <a:noFill/>
        </p:spPr>
        <p:txBody>
          <a:bodyPr wrap="square" rtlCol="0">
            <a:spAutoFit/>
          </a:bodyPr>
          <a:lstStyle/>
          <a:p>
            <a:r>
              <a:rPr lang="en-US" sz="6000" b="1" dirty="0" smtClean="0">
                <a:solidFill>
                  <a:schemeClr val="accent5"/>
                </a:solidFill>
              </a:rPr>
              <a:t>C</a:t>
            </a:r>
            <a:r>
              <a:rPr lang="en-US" sz="6000" dirty="0" smtClean="0"/>
              <a:t>reate</a:t>
            </a:r>
          </a:p>
          <a:p>
            <a:r>
              <a:rPr lang="en-US" sz="6000" b="1" dirty="0" smtClean="0">
                <a:solidFill>
                  <a:schemeClr val="accent5"/>
                </a:solidFill>
              </a:rPr>
              <a:t>R</a:t>
            </a:r>
            <a:r>
              <a:rPr lang="en-US" sz="6000" dirty="0" smtClean="0"/>
              <a:t>ead</a:t>
            </a:r>
          </a:p>
          <a:p>
            <a:r>
              <a:rPr lang="en-US" sz="6000" b="1" strike="sngStrike" dirty="0" smtClean="0">
                <a:solidFill>
                  <a:schemeClr val="accent5"/>
                </a:solidFill>
              </a:rPr>
              <a:t>U</a:t>
            </a:r>
            <a:r>
              <a:rPr lang="en-US" sz="6000" strike="sngStrike" dirty="0" smtClean="0"/>
              <a:t>pdate</a:t>
            </a:r>
          </a:p>
          <a:p>
            <a:r>
              <a:rPr lang="en-US" sz="6000" b="1" strike="sngStrike" dirty="0" smtClean="0">
                <a:solidFill>
                  <a:schemeClr val="accent5"/>
                </a:solidFill>
              </a:rPr>
              <a:t>D</a:t>
            </a:r>
            <a:r>
              <a:rPr lang="en-US" sz="6000" strike="sngStrike" dirty="0" smtClean="0"/>
              <a:t>elete</a:t>
            </a:r>
            <a:endParaRPr lang="en-US" sz="6000" strike="sngStrike" dirty="0"/>
          </a:p>
        </p:txBody>
      </p:sp>
      <p:pic>
        <p:nvPicPr>
          <p:cNvPr id="11" name="Picture 10"/>
          <p:cNvPicPr>
            <a:picLocks noChangeAspect="1"/>
          </p:cNvPicPr>
          <p:nvPr/>
        </p:nvPicPr>
        <p:blipFill>
          <a:blip r:embed="rId2"/>
          <a:stretch>
            <a:fillRect/>
          </a:stretch>
        </p:blipFill>
        <p:spPr>
          <a:xfrm>
            <a:off x="361092" y="2207343"/>
            <a:ext cx="5895975" cy="2590800"/>
          </a:xfrm>
          <a:prstGeom prst="rect">
            <a:avLst/>
          </a:prstGeom>
          <a:solidFill>
            <a:srgbClr val="C00000"/>
          </a:solidFill>
          <a:scene3d>
            <a:camera prst="orthographicFront"/>
            <a:lightRig rig="threePt" dir="t"/>
          </a:scene3d>
          <a:sp3d>
            <a:bevelT/>
          </a:sp3d>
        </p:spPr>
      </p:pic>
    </p:spTree>
    <p:extLst>
      <p:ext uri="{BB962C8B-B14F-4D97-AF65-F5344CB8AC3E}">
        <p14:creationId xmlns:p14="http://schemas.microsoft.com/office/powerpoint/2010/main" val="3776771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2" descr="C:\Users\chrisw\Desktop\Cloud Services 3.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307298" y="-139464"/>
            <a:ext cx="3621070" cy="258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72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58" y="58462"/>
            <a:ext cx="11075033" cy="1325562"/>
          </a:xfrm>
        </p:spPr>
        <p:txBody>
          <a:bodyPr>
            <a:normAutofit/>
          </a:bodyPr>
          <a:lstStyle/>
          <a:p>
            <a:r>
              <a:rPr lang="en-US" sz="5200" b="1" dirty="0" smtClean="0">
                <a:solidFill>
                  <a:schemeClr val="bg1"/>
                </a:solidFill>
              </a:rPr>
              <a:t>Immutability in the Real World</a:t>
            </a:r>
            <a:endParaRPr lang="en-US" sz="5200" b="1" dirty="0"/>
          </a:p>
        </p:txBody>
      </p:sp>
      <p:sp>
        <p:nvSpPr>
          <p:cNvPr id="4" name="Content Placeholder 3"/>
          <p:cNvSpPr>
            <a:spLocks noGrp="1"/>
          </p:cNvSpPr>
          <p:nvPr>
            <p:ph idx="1"/>
          </p:nvPr>
        </p:nvSpPr>
        <p:spPr>
          <a:xfrm>
            <a:off x="2512200" y="2097339"/>
            <a:ext cx="6175948" cy="4047345"/>
          </a:xfrm>
        </p:spPr>
        <p:txBody>
          <a:bodyPr/>
          <a:lstStyle/>
          <a:p>
            <a:pPr marL="0" indent="0" algn="ctr">
              <a:buNone/>
            </a:pPr>
            <a:r>
              <a:rPr lang="en-US" sz="3200" dirty="0">
                <a:solidFill>
                  <a:schemeClr val="accent1">
                    <a:lumMod val="50000"/>
                  </a:schemeClr>
                </a:solidFill>
                <a:latin typeface="Cooper Black" panose="0208090404030B020404" pitchFamily="18" charset="0"/>
              </a:rPr>
              <a:t>“Event” </a:t>
            </a:r>
            <a:r>
              <a:rPr lang="en-US" sz="3200" dirty="0" smtClean="0">
                <a:solidFill>
                  <a:schemeClr val="accent1">
                    <a:lumMod val="50000"/>
                  </a:schemeClr>
                </a:solidFill>
                <a:latin typeface="Cooper Black" panose="0208090404030B020404" pitchFamily="18" charset="0"/>
              </a:rPr>
              <a:t>Entities: </a:t>
            </a:r>
            <a:r>
              <a:rPr lang="en-US" sz="3200" dirty="0" smtClean="0">
                <a:solidFill>
                  <a:schemeClr val="tx2">
                    <a:lumMod val="75000"/>
                  </a:schemeClr>
                </a:solidFill>
                <a:latin typeface="Cooper Black" panose="0208090404030B020404" pitchFamily="18" charset="0"/>
              </a:rPr>
              <a:t>Source of Truth is </a:t>
            </a:r>
            <a:r>
              <a:rPr lang="en-US" sz="3200" dirty="0" smtClean="0">
                <a:solidFill>
                  <a:schemeClr val="accent5"/>
                </a:solidFill>
                <a:latin typeface="Cooper Black" panose="0208090404030B020404" pitchFamily="18" charset="0"/>
              </a:rPr>
              <a:t>Immutable</a:t>
            </a:r>
          </a:p>
          <a:p>
            <a:pPr marL="0" indent="0" algn="ctr">
              <a:buNone/>
            </a:pPr>
            <a:endParaRPr lang="en-US" sz="3200" dirty="0" smtClean="0">
              <a:solidFill>
                <a:schemeClr val="accent5"/>
              </a:solidFill>
              <a:latin typeface="Cooper Black" panose="0208090404030B020404" pitchFamily="18" charset="0"/>
            </a:endParaRPr>
          </a:p>
          <a:p>
            <a:pPr marL="0" indent="0" algn="ctr">
              <a:buNone/>
            </a:pPr>
            <a:r>
              <a:rPr lang="en-US" sz="3200" dirty="0" smtClean="0">
                <a:solidFill>
                  <a:schemeClr val="tx2">
                    <a:lumMod val="75000"/>
                  </a:schemeClr>
                </a:solidFill>
                <a:latin typeface="Cooper Black" panose="0208090404030B020404" pitchFamily="18" charset="0"/>
              </a:rPr>
              <a:t>Aggregate “View” Entities: use all of CRUD.  </a:t>
            </a:r>
          </a:p>
        </p:txBody>
      </p:sp>
    </p:spTree>
    <p:extLst>
      <p:ext uri="{BB962C8B-B14F-4D97-AF65-F5344CB8AC3E}">
        <p14:creationId xmlns:p14="http://schemas.microsoft.com/office/powerpoint/2010/main" val="2930620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1" y="0"/>
            <a:ext cx="10568365" cy="1325562"/>
          </a:xfrm>
        </p:spPr>
        <p:txBody>
          <a:bodyPr>
            <a:normAutofit fontScale="90000"/>
          </a:bodyPr>
          <a:lstStyle/>
          <a:p>
            <a:r>
              <a:rPr lang="en-US" sz="6000" b="1" dirty="0" smtClean="0">
                <a:solidFill>
                  <a:schemeClr val="bg1"/>
                </a:solidFill>
              </a:rPr>
              <a:t>More Immutability Benefits</a:t>
            </a:r>
            <a:endParaRPr lang="en-US" sz="6000" b="1" dirty="0">
              <a:solidFill>
                <a:schemeClr val="bg1"/>
              </a:solidFill>
            </a:endParaRPr>
          </a:p>
        </p:txBody>
      </p:sp>
      <p:sp>
        <p:nvSpPr>
          <p:cNvPr id="3" name="Content Placeholder 2"/>
          <p:cNvSpPr>
            <a:spLocks noGrp="1"/>
          </p:cNvSpPr>
          <p:nvPr>
            <p:ph idx="1"/>
          </p:nvPr>
        </p:nvSpPr>
        <p:spPr>
          <a:xfrm>
            <a:off x="1019331" y="2046157"/>
            <a:ext cx="9848537" cy="2765685"/>
          </a:xfrm>
        </p:spPr>
        <p:txBody>
          <a:bodyPr/>
          <a:lstStyle/>
          <a:p>
            <a:r>
              <a:rPr lang="en-US" sz="4000" b="1" dirty="0" smtClean="0">
                <a:solidFill>
                  <a:schemeClr val="tx2">
                    <a:lumMod val="75000"/>
                  </a:schemeClr>
                </a:solidFill>
              </a:rPr>
              <a:t>Idempotent Writes to a Partition</a:t>
            </a:r>
          </a:p>
          <a:p>
            <a:r>
              <a:rPr lang="en-US" sz="4000" b="1" dirty="0" smtClean="0">
                <a:solidFill>
                  <a:schemeClr val="tx2">
                    <a:lumMod val="75000"/>
                  </a:schemeClr>
                </a:solidFill>
              </a:rPr>
              <a:t>Flexibility to add new views later </a:t>
            </a:r>
          </a:p>
          <a:p>
            <a:r>
              <a:rPr lang="en-US" sz="4000" b="1" dirty="0" smtClean="0">
                <a:solidFill>
                  <a:schemeClr val="tx2">
                    <a:lumMod val="75000"/>
                  </a:schemeClr>
                </a:solidFill>
              </a:rPr>
              <a:t>Data Audit Log</a:t>
            </a:r>
          </a:p>
          <a:p>
            <a:endParaRPr lang="en-US" dirty="0"/>
          </a:p>
        </p:txBody>
      </p:sp>
    </p:spTree>
    <p:extLst>
      <p:ext uri="{BB962C8B-B14F-4D97-AF65-F5344CB8AC3E}">
        <p14:creationId xmlns:p14="http://schemas.microsoft.com/office/powerpoint/2010/main" val="4289292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 y="0"/>
            <a:ext cx="10515600" cy="838435"/>
          </a:xfrm>
        </p:spPr>
        <p:txBody>
          <a:bodyPr/>
          <a:lstStyle/>
          <a:p>
            <a:r>
              <a:rPr lang="en-US" b="1" dirty="0" smtClean="0">
                <a:solidFill>
                  <a:schemeClr val="accent1">
                    <a:lumMod val="75000"/>
                  </a:schemeClr>
                </a:solidFill>
              </a:rPr>
              <a:t>Simple Stats: Process Stats</a:t>
            </a:r>
            <a:endParaRPr lang="en-US" b="1" dirty="0">
              <a:solidFill>
                <a:schemeClr val="accent1">
                  <a:lumMod val="75000"/>
                </a:schemeClr>
              </a:solidFill>
            </a:endParaRPr>
          </a:p>
        </p:txBody>
      </p:sp>
      <p:pic>
        <p:nvPicPr>
          <p:cNvPr id="6" name="Picture 5"/>
          <p:cNvPicPr>
            <a:picLocks noChangeAspect="1"/>
          </p:cNvPicPr>
          <p:nvPr/>
        </p:nvPicPr>
        <p:blipFill>
          <a:blip r:embed="rId3"/>
          <a:stretch>
            <a:fillRect/>
          </a:stretch>
        </p:blipFill>
        <p:spPr>
          <a:xfrm>
            <a:off x="1319135" y="838435"/>
            <a:ext cx="7390150" cy="5883696"/>
          </a:xfrm>
          <a:prstGeom prst="rect">
            <a:avLst/>
          </a:prstGeom>
        </p:spPr>
      </p:pic>
      <p:grpSp>
        <p:nvGrpSpPr>
          <p:cNvPr id="7" name="Group 6"/>
          <p:cNvGrpSpPr/>
          <p:nvPr/>
        </p:nvGrpSpPr>
        <p:grpSpPr>
          <a:xfrm>
            <a:off x="10344799" y="-755593"/>
            <a:ext cx="869352" cy="7613593"/>
            <a:chOff x="10400753" y="-755593"/>
            <a:chExt cx="869352" cy="7613593"/>
          </a:xfrm>
        </p:grpSpPr>
        <p:pic>
          <p:nvPicPr>
            <p:cNvPr id="8" name="Picture 7"/>
            <p:cNvPicPr>
              <a:picLocks noChangeAspect="1"/>
            </p:cNvPicPr>
            <p:nvPr/>
          </p:nvPicPr>
          <p:blipFill>
            <a:blip r:embed="rId4"/>
            <a:stretch>
              <a:fillRect/>
            </a:stretch>
          </p:blipFill>
          <p:spPr>
            <a:xfrm>
              <a:off x="10400754" y="5346814"/>
              <a:ext cx="869351" cy="1511186"/>
            </a:xfrm>
            <a:prstGeom prst="rect">
              <a:avLst/>
            </a:prstGeom>
          </p:spPr>
        </p:pic>
        <p:grpSp>
          <p:nvGrpSpPr>
            <p:cNvPr id="9" name="Group 8"/>
            <p:cNvGrpSpPr/>
            <p:nvPr/>
          </p:nvGrpSpPr>
          <p:grpSpPr>
            <a:xfrm>
              <a:off x="10400753" y="-755593"/>
              <a:ext cx="869352" cy="6102407"/>
              <a:chOff x="10400753" y="-755593"/>
              <a:chExt cx="869352" cy="6102407"/>
            </a:xfrm>
          </p:grpSpPr>
          <p:pic>
            <p:nvPicPr>
              <p:cNvPr id="10" name="Picture 9"/>
              <p:cNvPicPr>
                <a:picLocks noChangeAspect="1"/>
              </p:cNvPicPr>
              <p:nvPr/>
            </p:nvPicPr>
            <p:blipFill>
              <a:blip r:embed="rId4"/>
              <a:stretch>
                <a:fillRect/>
              </a:stretch>
            </p:blipFill>
            <p:spPr>
              <a:xfrm>
                <a:off x="10400754" y="3835628"/>
                <a:ext cx="869351" cy="1511186"/>
              </a:xfrm>
              <a:prstGeom prst="rect">
                <a:avLst/>
              </a:prstGeom>
            </p:spPr>
          </p:pic>
          <p:pic>
            <p:nvPicPr>
              <p:cNvPr id="11" name="Picture 10"/>
              <p:cNvPicPr>
                <a:picLocks noChangeAspect="1"/>
              </p:cNvPicPr>
              <p:nvPr/>
            </p:nvPicPr>
            <p:blipFill>
              <a:blip r:embed="rId4"/>
              <a:stretch>
                <a:fillRect/>
              </a:stretch>
            </p:blipFill>
            <p:spPr>
              <a:xfrm>
                <a:off x="10400753" y="2324442"/>
                <a:ext cx="869351" cy="1511186"/>
              </a:xfrm>
              <a:prstGeom prst="rect">
                <a:avLst/>
              </a:prstGeom>
            </p:spPr>
          </p:pic>
          <p:pic>
            <p:nvPicPr>
              <p:cNvPr id="12" name="Picture 11"/>
              <p:cNvPicPr>
                <a:picLocks noChangeAspect="1"/>
              </p:cNvPicPr>
              <p:nvPr/>
            </p:nvPicPr>
            <p:blipFill>
              <a:blip r:embed="rId4"/>
              <a:stretch>
                <a:fillRect/>
              </a:stretch>
            </p:blipFill>
            <p:spPr>
              <a:xfrm>
                <a:off x="10400753" y="792769"/>
                <a:ext cx="869351" cy="1511186"/>
              </a:xfrm>
              <a:prstGeom prst="rect">
                <a:avLst/>
              </a:prstGeom>
            </p:spPr>
          </p:pic>
          <p:pic>
            <p:nvPicPr>
              <p:cNvPr id="13" name="Picture 12"/>
              <p:cNvPicPr>
                <a:picLocks noChangeAspect="1"/>
              </p:cNvPicPr>
              <p:nvPr/>
            </p:nvPicPr>
            <p:blipFill>
              <a:blip r:embed="rId4"/>
              <a:stretch>
                <a:fillRect/>
              </a:stretch>
            </p:blipFill>
            <p:spPr>
              <a:xfrm>
                <a:off x="10400753" y="-755593"/>
                <a:ext cx="869351" cy="1511186"/>
              </a:xfrm>
              <a:prstGeom prst="rect">
                <a:avLst/>
              </a:prstGeom>
            </p:spPr>
          </p:pic>
        </p:grpSp>
      </p:grpSp>
    </p:spTree>
    <p:extLst>
      <p:ext uri="{BB962C8B-B14F-4D97-AF65-F5344CB8AC3E}">
        <p14:creationId xmlns:p14="http://schemas.microsoft.com/office/powerpoint/2010/main" val="3786481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Show What Partition Would Look Like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2414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4460" y="133412"/>
            <a:ext cx="10564768" cy="983355"/>
          </a:xfrm>
        </p:spPr>
        <p:txBody>
          <a:bodyPr>
            <a:normAutofit/>
          </a:bodyPr>
          <a:lstStyle/>
          <a:p>
            <a:r>
              <a:rPr lang="en-US" sz="6000" b="1" dirty="0" smtClean="0">
                <a:solidFill>
                  <a:schemeClr val="bg1"/>
                </a:solidFill>
              </a:rPr>
              <a:t>Distributed Transactions</a:t>
            </a:r>
            <a:endParaRPr lang="en-US" sz="6000" b="1" dirty="0">
              <a:solidFill>
                <a:schemeClr val="bg1"/>
              </a:solidFill>
            </a:endParaRPr>
          </a:p>
        </p:txBody>
      </p:sp>
      <p:pic>
        <p:nvPicPr>
          <p:cNvPr id="5" name="Picture 4"/>
          <p:cNvPicPr>
            <a:picLocks noChangeAspect="1"/>
          </p:cNvPicPr>
          <p:nvPr/>
        </p:nvPicPr>
        <p:blipFill>
          <a:blip r:embed="rId3"/>
          <a:stretch>
            <a:fillRect/>
          </a:stretch>
        </p:blipFill>
        <p:spPr>
          <a:xfrm>
            <a:off x="2368833" y="1367618"/>
            <a:ext cx="6797652" cy="5098239"/>
          </a:xfrm>
          <a:prstGeom prst="rect">
            <a:avLst/>
          </a:prstGeom>
        </p:spPr>
      </p:pic>
    </p:spTree>
    <p:extLst>
      <p:ext uri="{BB962C8B-B14F-4D97-AF65-F5344CB8AC3E}">
        <p14:creationId xmlns:p14="http://schemas.microsoft.com/office/powerpoint/2010/main" val="2190527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056" y="230848"/>
            <a:ext cx="9692640" cy="1325562"/>
          </a:xfrm>
        </p:spPr>
        <p:txBody>
          <a:bodyPr>
            <a:normAutofit/>
          </a:bodyPr>
          <a:lstStyle/>
          <a:p>
            <a:r>
              <a:rPr lang="en-US" sz="5400" b="1" dirty="0" smtClean="0">
                <a:solidFill>
                  <a:schemeClr val="bg1"/>
                </a:solidFill>
              </a:rPr>
              <a:t>Google Spanner</a:t>
            </a:r>
            <a:endParaRPr lang="en-US" sz="5400" b="1" dirty="0">
              <a:solidFill>
                <a:schemeClr val="bg1"/>
              </a:solidFill>
            </a:endParaRPr>
          </a:p>
        </p:txBody>
      </p:sp>
      <p:sp>
        <p:nvSpPr>
          <p:cNvPr id="3" name="Content Placeholder 2"/>
          <p:cNvSpPr>
            <a:spLocks noGrp="1"/>
          </p:cNvSpPr>
          <p:nvPr>
            <p:ph idx="1"/>
          </p:nvPr>
        </p:nvSpPr>
        <p:spPr>
          <a:xfrm>
            <a:off x="1449249" y="2098623"/>
            <a:ext cx="8595360" cy="3200400"/>
          </a:xfrm>
        </p:spPr>
        <p:txBody>
          <a:bodyPr>
            <a:noAutofit/>
          </a:bodyPr>
          <a:lstStyle/>
          <a:p>
            <a:pPr marL="0" indent="0">
              <a:buNone/>
            </a:pPr>
            <a:r>
              <a:rPr lang="en-US" sz="3200" dirty="0" smtClean="0">
                <a:solidFill>
                  <a:schemeClr val="bg1"/>
                </a:solidFill>
                <a:latin typeface="Cooper Black" panose="0208090404030B020404" pitchFamily="18" charset="0"/>
              </a:rPr>
              <a:t>“Spanner </a:t>
            </a:r>
            <a:r>
              <a:rPr lang="en-US" sz="3200" dirty="0">
                <a:solidFill>
                  <a:schemeClr val="bg1"/>
                </a:solidFill>
                <a:latin typeface="Cooper Black" panose="0208090404030B020404" pitchFamily="18" charset="0"/>
              </a:rPr>
              <a:t>is Google’s scalable, multi-version, </a:t>
            </a:r>
            <a:r>
              <a:rPr lang="en-US" sz="3200" dirty="0" smtClean="0">
                <a:solidFill>
                  <a:schemeClr val="accent2"/>
                </a:solidFill>
                <a:latin typeface="Cooper Black" panose="0208090404030B020404" pitchFamily="18" charset="0"/>
              </a:rPr>
              <a:t>globally distributed</a:t>
            </a:r>
            <a:r>
              <a:rPr lang="en-US" sz="3200" dirty="0">
                <a:solidFill>
                  <a:schemeClr val="bg1"/>
                </a:solidFill>
                <a:latin typeface="Cooper Black" panose="0208090404030B020404" pitchFamily="18" charset="0"/>
              </a:rPr>
              <a:t>, and synchronously-replicated </a:t>
            </a:r>
            <a:r>
              <a:rPr lang="en-US" sz="3200" dirty="0">
                <a:solidFill>
                  <a:schemeClr val="accent2"/>
                </a:solidFill>
                <a:latin typeface="Cooper Black" panose="0208090404030B020404" pitchFamily="18" charset="0"/>
              </a:rPr>
              <a:t>database</a:t>
            </a:r>
            <a:r>
              <a:rPr lang="en-US" sz="3200" dirty="0">
                <a:solidFill>
                  <a:schemeClr val="bg1"/>
                </a:solidFill>
                <a:latin typeface="Cooper Black" panose="0208090404030B020404" pitchFamily="18" charset="0"/>
              </a:rPr>
              <a:t>. It </a:t>
            </a:r>
            <a:r>
              <a:rPr lang="en-US" sz="3200" dirty="0" smtClean="0">
                <a:solidFill>
                  <a:schemeClr val="bg1"/>
                </a:solidFill>
                <a:latin typeface="Cooper Black" panose="0208090404030B020404" pitchFamily="18" charset="0"/>
              </a:rPr>
              <a:t>is the first system </a:t>
            </a:r>
            <a:r>
              <a:rPr lang="en-US" sz="3200" dirty="0">
                <a:solidFill>
                  <a:schemeClr val="bg1"/>
                </a:solidFill>
                <a:latin typeface="Cooper Black" panose="0208090404030B020404" pitchFamily="18" charset="0"/>
              </a:rPr>
              <a:t>to distribute data at global scale and support externally-consistent </a:t>
            </a:r>
            <a:r>
              <a:rPr lang="en-US" sz="3200" dirty="0">
                <a:solidFill>
                  <a:schemeClr val="accent2"/>
                </a:solidFill>
                <a:latin typeface="Cooper Black" panose="0208090404030B020404" pitchFamily="18" charset="0"/>
              </a:rPr>
              <a:t>distributed transactions</a:t>
            </a:r>
            <a:r>
              <a:rPr lang="en-US" sz="3200" dirty="0" smtClean="0">
                <a:solidFill>
                  <a:schemeClr val="bg1"/>
                </a:solidFill>
                <a:latin typeface="Cooper Black" panose="0208090404030B020404" pitchFamily="18" charset="0"/>
              </a:rPr>
              <a:t>.”</a:t>
            </a:r>
          </a:p>
          <a:p>
            <a:pPr marL="0" indent="0">
              <a:buNone/>
            </a:pPr>
            <a:r>
              <a:rPr lang="en-US" sz="3200" dirty="0" smtClean="0">
                <a:solidFill>
                  <a:schemeClr val="bg1"/>
                </a:solidFill>
                <a:latin typeface="Cooper Black" panose="0208090404030B020404" pitchFamily="18" charset="0"/>
              </a:rPr>
              <a:t>~James C. Corbett et al</a:t>
            </a: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726790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220056" y="23084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b="1" dirty="0" smtClean="0">
                <a:solidFill>
                  <a:schemeClr val="bg1"/>
                </a:solidFill>
              </a:rPr>
              <a:t>Google Spanner</a:t>
            </a:r>
            <a:endParaRPr lang="en-US" sz="5400" b="1" dirty="0">
              <a:solidFill>
                <a:schemeClr val="bg1"/>
              </a:solidFill>
            </a:endParaRPr>
          </a:p>
        </p:txBody>
      </p:sp>
      <p:sp>
        <p:nvSpPr>
          <p:cNvPr id="6" name="Content Placeholder 2"/>
          <p:cNvSpPr txBox="1">
            <a:spLocks/>
          </p:cNvSpPr>
          <p:nvPr/>
        </p:nvSpPr>
        <p:spPr>
          <a:xfrm>
            <a:off x="1449249" y="2098623"/>
            <a:ext cx="8595360" cy="3200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3200" dirty="0" smtClean="0">
                <a:solidFill>
                  <a:schemeClr val="bg1"/>
                </a:solidFill>
                <a:latin typeface="Cooper Black" panose="0208090404030B020404" pitchFamily="18" charset="0"/>
              </a:rPr>
              <a:t>“</a:t>
            </a:r>
            <a:r>
              <a:rPr lang="en-US" sz="3200" dirty="0"/>
              <a:t>“</a:t>
            </a:r>
            <a:r>
              <a:rPr lang="en-US" sz="3200" dirty="0">
                <a:solidFill>
                  <a:schemeClr val="bg1"/>
                </a:solidFill>
                <a:latin typeface="Cooper Black" panose="0208090404030B020404" pitchFamily="18" charset="0"/>
              </a:rPr>
              <a:t>The key enabler of these properties is a new </a:t>
            </a:r>
            <a:r>
              <a:rPr lang="en-US" sz="4000" dirty="0" err="1">
                <a:solidFill>
                  <a:schemeClr val="accent5"/>
                </a:solidFill>
                <a:latin typeface="Cooper Black" panose="0208090404030B020404" pitchFamily="18" charset="0"/>
              </a:rPr>
              <a:t>TrueTimeAPI</a:t>
            </a:r>
            <a:r>
              <a:rPr lang="en-US" sz="3200" dirty="0">
                <a:solidFill>
                  <a:schemeClr val="bg1"/>
                </a:solidFill>
                <a:latin typeface="Cooper Black" panose="0208090404030B020404" pitchFamily="18" charset="0"/>
              </a:rPr>
              <a:t> and its </a:t>
            </a:r>
            <a:r>
              <a:rPr lang="en-US" sz="3200" dirty="0" smtClean="0">
                <a:solidFill>
                  <a:schemeClr val="bg1"/>
                </a:solidFill>
                <a:latin typeface="Cooper Black" panose="0208090404030B020404" pitchFamily="18" charset="0"/>
              </a:rPr>
              <a:t>implementation…</a:t>
            </a:r>
            <a:r>
              <a:rPr lang="en-US" sz="3200" dirty="0">
                <a:solidFill>
                  <a:schemeClr val="bg1"/>
                </a:solidFill>
                <a:latin typeface="Cooper Black" panose="0208090404030B020404" pitchFamily="18" charset="0"/>
              </a:rPr>
              <a:t>using multiple modern </a:t>
            </a:r>
            <a:r>
              <a:rPr lang="en-US" sz="3200" dirty="0" smtClean="0">
                <a:solidFill>
                  <a:schemeClr val="bg1"/>
                </a:solidFill>
                <a:latin typeface="Cooper Black" panose="0208090404030B020404" pitchFamily="18" charset="0"/>
              </a:rPr>
              <a:t>clock references </a:t>
            </a:r>
            <a:r>
              <a:rPr lang="en-US" sz="4000" dirty="0">
                <a:solidFill>
                  <a:schemeClr val="accent5"/>
                </a:solidFill>
                <a:latin typeface="Cooper Black" panose="0208090404030B020404" pitchFamily="18" charset="0"/>
              </a:rPr>
              <a:t>(GPS and atomic clocks)</a:t>
            </a:r>
            <a:r>
              <a:rPr lang="en-US" sz="3200" dirty="0">
                <a:solidFill>
                  <a:schemeClr val="bg1"/>
                </a:solidFill>
                <a:latin typeface="Cooper Black" panose="0208090404030B020404" pitchFamily="18" charset="0"/>
              </a:rPr>
              <a:t>.”</a:t>
            </a:r>
            <a:endParaRPr lang="en-US" sz="3200" dirty="0" smtClean="0">
              <a:solidFill>
                <a:schemeClr val="bg1"/>
              </a:solidFill>
              <a:latin typeface="Cooper Black" panose="0208090404030B020404" pitchFamily="18" charset="0"/>
            </a:endParaRPr>
          </a:p>
          <a:p>
            <a:pPr marL="0" indent="0">
              <a:buFont typeface="Arial" pitchFamily="34" charset="0"/>
              <a:buNone/>
            </a:pPr>
            <a:r>
              <a:rPr lang="en-US" sz="3200" dirty="0" smtClean="0">
                <a:solidFill>
                  <a:schemeClr val="bg1"/>
                </a:solidFill>
                <a:latin typeface="Cooper Black" panose="0208090404030B020404" pitchFamily="18" charset="0"/>
              </a:rPr>
              <a:t>~James C. Corbett et al</a:t>
            </a: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27248432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977058" y="1374290"/>
            <a:ext cx="9692640" cy="39247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8800" b="1" dirty="0" smtClean="0">
                <a:solidFill>
                  <a:schemeClr val="bg1"/>
                </a:solidFill>
              </a:rPr>
              <a:t>Distributed </a:t>
            </a:r>
          </a:p>
          <a:p>
            <a:pPr algn="ctr"/>
            <a:r>
              <a:rPr lang="en-US" sz="8800" b="1" dirty="0" smtClean="0">
                <a:solidFill>
                  <a:schemeClr val="bg1"/>
                </a:solidFill>
              </a:rPr>
              <a:t>Transactions </a:t>
            </a:r>
          </a:p>
          <a:p>
            <a:pPr algn="ctr"/>
            <a:r>
              <a:rPr lang="en-US" sz="8800" b="1" dirty="0" smtClean="0">
                <a:solidFill>
                  <a:schemeClr val="bg1"/>
                </a:solidFill>
              </a:rPr>
              <a:t>Are Hard </a:t>
            </a:r>
            <a:endParaRPr lang="en-US" sz="8800" b="1" dirty="0">
              <a:solidFill>
                <a:schemeClr val="bg1"/>
              </a:solidFill>
            </a:endParaRPr>
          </a:p>
        </p:txBody>
      </p:sp>
      <p:sp>
        <p:nvSpPr>
          <p:cNvPr id="6" name="Content Placeholder 2"/>
          <p:cNvSpPr txBox="1">
            <a:spLocks/>
          </p:cNvSpPr>
          <p:nvPr/>
        </p:nvSpPr>
        <p:spPr>
          <a:xfrm>
            <a:off x="1449249" y="2098623"/>
            <a:ext cx="8595360" cy="3200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endParaRPr lang="en-US" sz="32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426275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268324"/>
            <a:ext cx="9692640" cy="1325562"/>
          </a:xfrm>
        </p:spPr>
        <p:txBody>
          <a:bodyPr>
            <a:normAutofit/>
          </a:bodyPr>
          <a:lstStyle/>
          <a:p>
            <a:r>
              <a:rPr lang="en-US" sz="8000" b="1" dirty="0" smtClean="0">
                <a:solidFill>
                  <a:schemeClr val="bg1"/>
                </a:solidFill>
              </a:rPr>
              <a:t>Saga Pattern</a:t>
            </a:r>
            <a:endParaRPr lang="en-US" sz="8000" b="1" dirty="0">
              <a:solidFill>
                <a:schemeClr val="bg1"/>
              </a:solidFill>
            </a:endParaRPr>
          </a:p>
        </p:txBody>
      </p:sp>
      <p:sp>
        <p:nvSpPr>
          <p:cNvPr id="3" name="Content Placeholder 2"/>
          <p:cNvSpPr>
            <a:spLocks noGrp="1"/>
          </p:cNvSpPr>
          <p:nvPr>
            <p:ph idx="1"/>
          </p:nvPr>
        </p:nvSpPr>
        <p:spPr>
          <a:xfrm>
            <a:off x="479685" y="2050274"/>
            <a:ext cx="10553075" cy="4351337"/>
          </a:xfrm>
        </p:spPr>
        <p:txBody>
          <a:bodyPr/>
          <a:lstStyle/>
          <a:p>
            <a:pPr marL="0" indent="0">
              <a:buNone/>
            </a:pPr>
            <a:endParaRPr lang="en-US" dirty="0"/>
          </a:p>
          <a:p>
            <a:pPr marL="0" indent="0" algn="ctr">
              <a:buNone/>
            </a:pPr>
            <a:r>
              <a:rPr lang="en-US" sz="4800" dirty="0" smtClean="0">
                <a:solidFill>
                  <a:schemeClr val="accent2">
                    <a:lumMod val="20000"/>
                    <a:lumOff val="80000"/>
                  </a:schemeClr>
                </a:solidFill>
                <a:latin typeface="Cooper Black" panose="0208090404030B020404" pitchFamily="18" charset="0"/>
              </a:rPr>
              <a:t>Transaction Model for </a:t>
            </a:r>
            <a:r>
              <a:rPr lang="en-US" sz="6000" dirty="0" smtClean="0">
                <a:solidFill>
                  <a:schemeClr val="accent2"/>
                </a:solidFill>
                <a:latin typeface="Cooper Black" panose="0208090404030B020404" pitchFamily="18" charset="0"/>
              </a:rPr>
              <a:t>Distributed Transactions</a:t>
            </a:r>
            <a:r>
              <a:rPr lang="en-US" sz="6000" dirty="0">
                <a:solidFill>
                  <a:schemeClr val="accent2"/>
                </a:solidFill>
                <a:latin typeface="Cooper Black" panose="0208090404030B020404" pitchFamily="18" charset="0"/>
              </a:rPr>
              <a:t> </a:t>
            </a:r>
            <a:r>
              <a:rPr lang="en-US" sz="4800" dirty="0" smtClean="0">
                <a:solidFill>
                  <a:schemeClr val="accent2">
                    <a:lumMod val="20000"/>
                    <a:lumOff val="80000"/>
                  </a:schemeClr>
                </a:solidFill>
                <a:latin typeface="Cooper Black" panose="0208090404030B020404" pitchFamily="18" charset="0"/>
              </a:rPr>
              <a:t>or Long Lived Activities</a:t>
            </a:r>
            <a:endParaRPr lang="en-US" sz="4800" dirty="0" smtClean="0">
              <a:solidFill>
                <a:schemeClr val="accent2">
                  <a:lumMod val="20000"/>
                  <a:lumOff val="80000"/>
                </a:schemeClr>
              </a:solidFill>
              <a:latin typeface="Cooper Black" panose="0208090404030B020404" pitchFamily="18" charset="0"/>
            </a:endParaRPr>
          </a:p>
        </p:txBody>
      </p:sp>
    </p:spTree>
    <p:extLst>
      <p:ext uri="{BB962C8B-B14F-4D97-AF65-F5344CB8AC3E}">
        <p14:creationId xmlns:p14="http://schemas.microsoft.com/office/powerpoint/2010/main" val="1307511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584161" y="1253331"/>
            <a:ext cx="8595360" cy="4351337"/>
          </a:xfrm>
        </p:spPr>
        <p:txBody>
          <a:bodyPr>
            <a:normAutofit/>
          </a:bodyPr>
          <a:lstStyle/>
          <a:p>
            <a:pPr marL="0" indent="0" algn="ctr">
              <a:buNone/>
            </a:pPr>
            <a:r>
              <a:rPr lang="en-US" sz="6600" b="1" dirty="0" smtClean="0">
                <a:solidFill>
                  <a:schemeClr val="bg1"/>
                </a:solidFill>
              </a:rPr>
              <a:t>“Saga </a:t>
            </a:r>
            <a:r>
              <a:rPr lang="en-US" sz="6600" b="1" dirty="0">
                <a:solidFill>
                  <a:schemeClr val="bg1"/>
                </a:solidFill>
              </a:rPr>
              <a:t>is a Failure Management </a:t>
            </a:r>
            <a:r>
              <a:rPr lang="en-US" sz="6600" b="1" dirty="0" smtClean="0">
                <a:solidFill>
                  <a:schemeClr val="bg1"/>
                </a:solidFill>
              </a:rPr>
              <a:t>Pattern” </a:t>
            </a:r>
          </a:p>
          <a:p>
            <a:pPr marL="0" indent="0" algn="ctr">
              <a:buNone/>
            </a:pPr>
            <a:r>
              <a:rPr lang="en-US" sz="3600" dirty="0" smtClean="0">
                <a:solidFill>
                  <a:schemeClr val="bg1"/>
                </a:solidFill>
              </a:rPr>
              <a:t>~Clemens </a:t>
            </a:r>
            <a:r>
              <a:rPr lang="en-US" sz="3600" dirty="0">
                <a:solidFill>
                  <a:schemeClr val="bg1"/>
                </a:solidFill>
              </a:rPr>
              <a:t>V</a:t>
            </a:r>
            <a:r>
              <a:rPr lang="en-US" sz="3600" dirty="0" smtClean="0">
                <a:solidFill>
                  <a:schemeClr val="bg1"/>
                </a:solidFill>
              </a:rPr>
              <a:t>asters</a:t>
            </a:r>
            <a:endParaRPr lang="en-US" sz="3600" dirty="0">
              <a:solidFill>
                <a:schemeClr val="bg1"/>
              </a:solidFill>
            </a:endParaRPr>
          </a:p>
        </p:txBody>
      </p:sp>
    </p:spTree>
    <p:extLst>
      <p:ext uri="{BB962C8B-B14F-4D97-AF65-F5344CB8AC3E}">
        <p14:creationId xmlns:p14="http://schemas.microsoft.com/office/powerpoint/2010/main" val="4046273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53" y="83372"/>
            <a:ext cx="11069081" cy="1325562"/>
          </a:xfrm>
        </p:spPr>
        <p:txBody>
          <a:bodyPr>
            <a:normAutofit/>
          </a:bodyPr>
          <a:lstStyle/>
          <a:p>
            <a:r>
              <a:rPr lang="en-US" sz="8000" b="1" dirty="0" smtClean="0">
                <a:solidFill>
                  <a:schemeClr val="accent2"/>
                </a:solidFill>
              </a:rPr>
              <a:t>Azure Storage</a:t>
            </a:r>
            <a:endParaRPr lang="en-US" sz="8000" b="1" dirty="0">
              <a:solidFill>
                <a:schemeClr val="accent2"/>
              </a:solidFill>
            </a:endParaRPr>
          </a:p>
        </p:txBody>
      </p:sp>
      <p:sp>
        <p:nvSpPr>
          <p:cNvPr id="3" name="Content Placeholder 2"/>
          <p:cNvSpPr>
            <a:spLocks noGrp="1"/>
          </p:cNvSpPr>
          <p:nvPr>
            <p:ph idx="1"/>
          </p:nvPr>
        </p:nvSpPr>
        <p:spPr>
          <a:xfrm>
            <a:off x="539646" y="2030506"/>
            <a:ext cx="10359194" cy="3052482"/>
          </a:xfrm>
        </p:spPr>
        <p:txBody>
          <a:bodyPr>
            <a:normAutofit fontScale="92500"/>
          </a:bodyPr>
          <a:lstStyle/>
          <a:p>
            <a:pPr marL="0" indent="0">
              <a:buNone/>
            </a:pPr>
            <a:r>
              <a:rPr lang="en-US" sz="5400" b="1" dirty="0" smtClean="0">
                <a:solidFill>
                  <a:schemeClr val="accent2"/>
                </a:solidFill>
              </a:rPr>
              <a:t>Blob</a:t>
            </a:r>
            <a:r>
              <a:rPr lang="en-US" sz="5400" dirty="0" smtClean="0">
                <a:solidFill>
                  <a:schemeClr val="accent2"/>
                </a:solidFill>
              </a:rPr>
              <a:t> - </a:t>
            </a:r>
            <a:r>
              <a:rPr lang="en-US" sz="4700" dirty="0" smtClean="0">
                <a:solidFill>
                  <a:schemeClr val="accent2">
                    <a:lumMod val="20000"/>
                    <a:lumOff val="80000"/>
                  </a:schemeClr>
                </a:solidFill>
              </a:rPr>
              <a:t>Unstructured Binary</a:t>
            </a:r>
          </a:p>
          <a:p>
            <a:pPr marL="0" indent="0">
              <a:buNone/>
            </a:pPr>
            <a:r>
              <a:rPr lang="en-US" sz="5400" b="1" dirty="0" smtClean="0">
                <a:solidFill>
                  <a:schemeClr val="accent2"/>
                </a:solidFill>
              </a:rPr>
              <a:t>Table</a:t>
            </a:r>
            <a:r>
              <a:rPr lang="en-US" sz="5400" dirty="0" smtClean="0">
                <a:solidFill>
                  <a:schemeClr val="accent2"/>
                </a:solidFill>
              </a:rPr>
              <a:t> - </a:t>
            </a:r>
            <a:r>
              <a:rPr lang="en-US" sz="4700" dirty="0" smtClean="0">
                <a:solidFill>
                  <a:schemeClr val="accent2">
                    <a:lumMod val="20000"/>
                    <a:lumOff val="80000"/>
                  </a:schemeClr>
                </a:solidFill>
              </a:rPr>
              <a:t>Structured Non Relational </a:t>
            </a:r>
          </a:p>
          <a:p>
            <a:pPr marL="0" indent="0">
              <a:buNone/>
            </a:pPr>
            <a:r>
              <a:rPr lang="en-US" sz="5400" b="1" dirty="0" smtClean="0">
                <a:solidFill>
                  <a:schemeClr val="accent2"/>
                </a:solidFill>
              </a:rPr>
              <a:t>SQL Database </a:t>
            </a:r>
            <a:r>
              <a:rPr lang="en-US" sz="5400" dirty="0" smtClean="0">
                <a:solidFill>
                  <a:schemeClr val="accent2"/>
                </a:solidFill>
              </a:rPr>
              <a:t>- </a:t>
            </a:r>
            <a:r>
              <a:rPr lang="en-US" sz="4600" dirty="0" smtClean="0">
                <a:solidFill>
                  <a:schemeClr val="accent2">
                    <a:lumMod val="20000"/>
                    <a:lumOff val="80000"/>
                  </a:schemeClr>
                </a:solidFill>
              </a:rPr>
              <a:t>Relational Storage</a:t>
            </a:r>
            <a:endParaRPr lang="en-US" sz="4600" dirty="0">
              <a:solidFill>
                <a:schemeClr val="accent2">
                  <a:lumMod val="20000"/>
                  <a:lumOff val="80000"/>
                </a:schemeClr>
              </a:solidFill>
            </a:endParaRPr>
          </a:p>
        </p:txBody>
      </p:sp>
    </p:spTree>
    <p:extLst>
      <p:ext uri="{BB962C8B-B14F-4D97-AF65-F5344CB8AC3E}">
        <p14:creationId xmlns:p14="http://schemas.microsoft.com/office/powerpoint/2010/main" val="419668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878931" y="2053649"/>
            <a:ext cx="7906817" cy="1446554"/>
            <a:chOff x="1594118" y="3005524"/>
            <a:chExt cx="7906817" cy="1446554"/>
          </a:xfrm>
        </p:grpSpPr>
        <p:sp>
          <p:nvSpPr>
            <p:cNvPr id="7" name="Rectangle 6"/>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9" name="Rectangle 8"/>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10" name="Rectangle 9"/>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11" name="Rectangle 10"/>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2"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4"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5"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38" name="Rounded Rectangle 37"/>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39" name="Down Arrow 38"/>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5104975" y="1256474"/>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577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18" name="Down Arrow 17"/>
          <p:cNvSpPr/>
          <p:nvPr/>
        </p:nvSpPr>
        <p:spPr>
          <a:xfrm>
            <a:off x="2508895" y="3663908"/>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626255" y="3615191"/>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706329" y="3605134"/>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683263" y="3589023"/>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23" name="Down Arrow 22"/>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101076" y="1256473"/>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6613717" y="3092641"/>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2906295"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5009917"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9113255" y="5059915"/>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7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8733"/>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 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 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sp>
        <p:nvSpPr>
          <p:cNvPr id="20" name="Down Arrow 19"/>
          <p:cNvSpPr/>
          <p:nvPr/>
        </p:nvSpPr>
        <p:spPr>
          <a:xfrm>
            <a:off x="6706329" y="3500200"/>
            <a:ext cx="383662" cy="7252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8217982">
            <a:off x="7943187" y="3276840"/>
            <a:ext cx="382250" cy="11599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878931" y="4210543"/>
            <a:ext cx="7932934" cy="1461476"/>
            <a:chOff x="1568001" y="2990602"/>
            <a:chExt cx="7932934" cy="1461476"/>
          </a:xfrm>
        </p:grpSpPr>
        <p:sp>
          <p:nvSpPr>
            <p:cNvPr id="29" name="Rectangle 28"/>
            <p:cNvSpPr/>
            <p:nvPr/>
          </p:nvSpPr>
          <p:spPr>
            <a:xfrm>
              <a:off x="1568001" y="2990602"/>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Compensate</a:t>
              </a:r>
            </a:p>
            <a:p>
              <a:pPr algn="ctr"/>
              <a:r>
                <a:rPr lang="en-US" b="1" dirty="0" smtClean="0"/>
                <a:t>Player One</a:t>
              </a:r>
              <a:endParaRPr lang="en-US" b="1" dirty="0"/>
            </a:p>
          </p:txBody>
        </p:sp>
        <p:sp>
          <p:nvSpPr>
            <p:cNvPr id="30" name="Rectangle 29"/>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Compensate</a:t>
              </a:r>
            </a:p>
            <a:p>
              <a:pPr algn="ctr"/>
              <a:r>
                <a:rPr lang="en-US" b="1" dirty="0" smtClean="0"/>
                <a:t>Player Two</a:t>
              </a:r>
              <a:endParaRPr lang="en-US" b="1" dirty="0"/>
            </a:p>
          </p:txBody>
        </p:sp>
        <p:sp>
          <p:nvSpPr>
            <p:cNvPr id="31" name="Rectangle 30"/>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Compensate</a:t>
              </a:r>
            </a:p>
            <a:p>
              <a:pPr algn="ctr"/>
              <a:r>
                <a:rPr lang="en-US" b="1" dirty="0" smtClean="0"/>
                <a:t>Player Three</a:t>
              </a:r>
              <a:endParaRPr lang="en-US" b="1" dirty="0"/>
            </a:p>
          </p:txBody>
        </p:sp>
        <p:sp>
          <p:nvSpPr>
            <p:cNvPr id="32" name="Rectangle 31"/>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Compensate</a:t>
              </a:r>
            </a:p>
            <a:p>
              <a:pPr algn="ctr"/>
              <a:r>
                <a:rPr lang="en-US" b="1" dirty="0" smtClean="0"/>
                <a:t>Player Four</a:t>
              </a:r>
              <a:endParaRPr lang="en-US" b="1" dirty="0"/>
            </a:p>
          </p:txBody>
        </p:sp>
        <p:sp>
          <p:nvSpPr>
            <p:cNvPr id="33"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4"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5"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36"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sp>
        <p:nvSpPr>
          <p:cNvPr id="37" name="Down Arrow 36"/>
          <p:cNvSpPr/>
          <p:nvPr/>
        </p:nvSpPr>
        <p:spPr>
          <a:xfrm rot="2937088">
            <a:off x="5620101" y="3434993"/>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rot="4068824">
            <a:off x="4512628" y="2533235"/>
            <a:ext cx="382250" cy="275360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9503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11302253"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878931" y="2053649"/>
            <a:ext cx="7906817" cy="1446554"/>
            <a:chOff x="1594118" y="3005524"/>
            <a:chExt cx="7906817" cy="1446554"/>
          </a:xfrm>
        </p:grpSpPr>
        <p:sp>
          <p:nvSpPr>
            <p:cNvPr id="6" name="Rectangle 5"/>
            <p:cNvSpPr/>
            <p:nvPr/>
          </p:nvSpPr>
          <p:spPr>
            <a:xfrm>
              <a:off x="1594118" y="3005524"/>
              <a:ext cx="1821305" cy="1446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Stats</a:t>
              </a:r>
            </a:p>
            <a:p>
              <a:pPr algn="ctr"/>
              <a:r>
                <a:rPr lang="en-US" b="1" dirty="0" smtClean="0"/>
                <a:t>Player One</a:t>
              </a:r>
              <a:endParaRPr lang="en-US" b="1" dirty="0"/>
            </a:p>
          </p:txBody>
        </p:sp>
        <p:sp>
          <p:nvSpPr>
            <p:cNvPr id="7" name="Rectangle 6"/>
            <p:cNvSpPr/>
            <p:nvPr/>
          </p:nvSpPr>
          <p:spPr>
            <a:xfrm>
              <a:off x="3622622" y="3005527"/>
              <a:ext cx="1821305" cy="1446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Store Stats</a:t>
              </a:r>
            </a:p>
            <a:p>
              <a:pPr algn="ctr"/>
              <a:r>
                <a:rPr lang="en-US" b="1" dirty="0" smtClean="0"/>
                <a:t>Player Two</a:t>
              </a:r>
              <a:endParaRPr lang="en-US" b="1" dirty="0"/>
            </a:p>
          </p:txBody>
        </p:sp>
        <p:sp>
          <p:nvSpPr>
            <p:cNvPr id="8" name="Rectangle 7"/>
            <p:cNvSpPr/>
            <p:nvPr/>
          </p:nvSpPr>
          <p:spPr>
            <a:xfrm>
              <a:off x="5651125" y="3005524"/>
              <a:ext cx="1821305" cy="1446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Store Stats</a:t>
              </a:r>
            </a:p>
            <a:p>
              <a:pPr algn="ctr"/>
              <a:r>
                <a:rPr lang="en-US" b="1" dirty="0" smtClean="0"/>
                <a:t>Player Three</a:t>
              </a:r>
              <a:endParaRPr lang="en-US" b="1" dirty="0"/>
            </a:p>
          </p:txBody>
        </p:sp>
        <p:sp>
          <p:nvSpPr>
            <p:cNvPr id="9" name="Rectangle 8"/>
            <p:cNvSpPr/>
            <p:nvPr/>
          </p:nvSpPr>
          <p:spPr>
            <a:xfrm>
              <a:off x="7679630" y="3005525"/>
              <a:ext cx="1821305" cy="1446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Store Stats</a:t>
              </a:r>
            </a:p>
            <a:p>
              <a:pPr algn="ctr"/>
              <a:r>
                <a:rPr lang="en-US" b="1" dirty="0" smtClean="0"/>
                <a:t>Player Four</a:t>
              </a:r>
              <a:endParaRPr lang="en-US" b="1" dirty="0"/>
            </a:p>
          </p:txBody>
        </p:sp>
        <p:sp>
          <p:nvSpPr>
            <p:cNvPr id="10" name="Freeform 107"/>
            <p:cNvSpPr>
              <a:spLocks noEditPoints="1"/>
            </p:cNvSpPr>
            <p:nvPr/>
          </p:nvSpPr>
          <p:spPr bwMode="black">
            <a:xfrm>
              <a:off x="2324833"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1" name="Freeform 107"/>
            <p:cNvSpPr>
              <a:spLocks noEditPoints="1"/>
            </p:cNvSpPr>
            <p:nvPr/>
          </p:nvSpPr>
          <p:spPr bwMode="black">
            <a:xfrm>
              <a:off x="4309835" y="4020390"/>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2" name="Freeform 107"/>
            <p:cNvSpPr>
              <a:spLocks noEditPoints="1"/>
            </p:cNvSpPr>
            <p:nvPr/>
          </p:nvSpPr>
          <p:spPr bwMode="black">
            <a:xfrm>
              <a:off x="6381840" y="3998167"/>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sp>
          <p:nvSpPr>
            <p:cNvPr id="13" name="Freeform 107"/>
            <p:cNvSpPr>
              <a:spLocks noEditPoints="1"/>
            </p:cNvSpPr>
            <p:nvPr/>
          </p:nvSpPr>
          <p:spPr bwMode="black">
            <a:xfrm>
              <a:off x="8410344" y="4008426"/>
              <a:ext cx="359876" cy="289281"/>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525051"/>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36" y="4277321"/>
            <a:ext cx="1295581" cy="12765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296" y="4277321"/>
            <a:ext cx="1295581" cy="127652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56" y="4277321"/>
            <a:ext cx="1295581" cy="127652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04" y="4277321"/>
            <a:ext cx="1295581" cy="1276528"/>
          </a:xfrm>
          <a:prstGeom prst="rect">
            <a:avLst/>
          </a:prstGeom>
        </p:spPr>
      </p:pic>
      <p:sp>
        <p:nvSpPr>
          <p:cNvPr id="18" name="Down Arrow 17"/>
          <p:cNvSpPr/>
          <p:nvPr/>
        </p:nvSpPr>
        <p:spPr>
          <a:xfrm>
            <a:off x="2508895" y="3663908"/>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626255" y="3615191"/>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706329" y="3605134"/>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683263" y="3589023"/>
            <a:ext cx="383662" cy="54714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047344" y="332016"/>
            <a:ext cx="3267856" cy="809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Game Stats</a:t>
            </a:r>
            <a:endParaRPr lang="en-US" b="1" dirty="0"/>
          </a:p>
        </p:txBody>
      </p:sp>
      <p:sp>
        <p:nvSpPr>
          <p:cNvPr id="23" name="Down Arrow 22"/>
          <p:cNvSpPr/>
          <p:nvPr/>
        </p:nvSpPr>
        <p:spPr>
          <a:xfrm rot="2937088">
            <a:off x="3504037" y="1026972"/>
            <a:ext cx="382250" cy="8556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101076" y="1256473"/>
            <a:ext cx="383662" cy="6234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8217982">
            <a:off x="7479860" y="1069369"/>
            <a:ext cx="382250" cy="83843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6066619" y="1256474"/>
            <a:ext cx="383662" cy="62343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4529440" y="3153788"/>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p:nvPr/>
        </p:nvSpPr>
        <p:spPr>
          <a:xfrm>
            <a:off x="2399009" y="3171338"/>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8579022" y="3162656"/>
            <a:ext cx="1204734" cy="1142534"/>
          </a:xfrm>
          <a:prstGeom prst="mathMultipl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p:cNvSpPr/>
          <p:nvPr/>
        </p:nvSpPr>
        <p:spPr>
          <a:xfrm>
            <a:off x="4338401" y="495417"/>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Point Star 55"/>
          <p:cNvSpPr/>
          <p:nvPr/>
        </p:nvSpPr>
        <p:spPr>
          <a:xfrm>
            <a:off x="2906295"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Point Star 56"/>
          <p:cNvSpPr/>
          <p:nvPr/>
        </p:nvSpPr>
        <p:spPr>
          <a:xfrm>
            <a:off x="5009917"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9113255" y="5059915"/>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p:cNvSpPr/>
          <p:nvPr/>
        </p:nvSpPr>
        <p:spPr>
          <a:xfrm>
            <a:off x="7185743" y="5071183"/>
            <a:ext cx="479685" cy="482666"/>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682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3" name="Content Placeholder 2"/>
          <p:cNvSpPr>
            <a:spLocks noGrp="1"/>
          </p:cNvSpPr>
          <p:nvPr>
            <p:ph idx="1"/>
          </p:nvPr>
        </p:nvSpPr>
        <p:spPr>
          <a:xfrm>
            <a:off x="3615328" y="3948407"/>
            <a:ext cx="5393761" cy="2983043"/>
          </a:xfrm>
        </p:spPr>
        <p:txBody>
          <a:bodyPr>
            <a:normAutofit/>
          </a:bodyPr>
          <a:lstStyle/>
          <a:p>
            <a:pPr marL="0" indent="0">
              <a:buNone/>
            </a:pPr>
            <a:r>
              <a:rPr lang="en-US" sz="3200" dirty="0" smtClean="0">
                <a:solidFill>
                  <a:schemeClr val="bg1"/>
                </a:solidFill>
              </a:rPr>
              <a:t>Tradeoff: </a:t>
            </a:r>
            <a:r>
              <a:rPr lang="en-US" sz="6000" b="1" dirty="0" smtClean="0">
                <a:solidFill>
                  <a:schemeClr val="bg1"/>
                </a:solidFill>
              </a:rPr>
              <a:t>Consistency</a:t>
            </a:r>
            <a:r>
              <a:rPr lang="en-US" sz="6000" dirty="0" smtClean="0">
                <a:solidFill>
                  <a:schemeClr val="bg1"/>
                </a:solidFill>
              </a:rPr>
              <a:t> </a:t>
            </a:r>
            <a:r>
              <a:rPr lang="en-US" sz="4800" dirty="0" err="1" smtClean="0">
                <a:solidFill>
                  <a:schemeClr val="bg1"/>
                </a:solidFill>
              </a:rPr>
              <a:t>vs</a:t>
            </a:r>
            <a:r>
              <a:rPr lang="en-US" sz="6000" dirty="0" smtClean="0">
                <a:solidFill>
                  <a:schemeClr val="bg1"/>
                </a:solidFill>
              </a:rPr>
              <a:t> </a:t>
            </a:r>
            <a:r>
              <a:rPr lang="en-US" sz="6000" b="1" dirty="0" smtClean="0">
                <a:solidFill>
                  <a:schemeClr val="bg1"/>
                </a:solidFill>
              </a:rPr>
              <a:t>Scale</a:t>
            </a:r>
          </a:p>
          <a:p>
            <a:pPr marL="0" indent="0">
              <a:buNone/>
            </a:pPr>
            <a:endParaRPr lang="en-US" sz="1200" b="1" dirty="0" smtClean="0">
              <a:solidFill>
                <a:schemeClr val="bg1"/>
              </a:solidFill>
            </a:endParaRPr>
          </a:p>
        </p:txBody>
      </p:sp>
    </p:spTree>
    <p:extLst>
      <p:ext uri="{BB962C8B-B14F-4D97-AF65-F5344CB8AC3E}">
        <p14:creationId xmlns:p14="http://schemas.microsoft.com/office/powerpoint/2010/main" val="2117010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6" name="Content Placeholder 2"/>
          <p:cNvSpPr txBox="1">
            <a:spLocks/>
          </p:cNvSpPr>
          <p:nvPr/>
        </p:nvSpPr>
        <p:spPr>
          <a:xfrm>
            <a:off x="6718292" y="1682646"/>
            <a:ext cx="4374430" cy="174635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200" b="1" smtClean="0">
              <a:solidFill>
                <a:schemeClr val="bg1"/>
              </a:solidFill>
            </a:endParaRPr>
          </a:p>
          <a:p>
            <a:pPr marL="0" indent="0">
              <a:buFont typeface="Arial" pitchFamily="34" charset="0"/>
              <a:buNone/>
            </a:pPr>
            <a:r>
              <a:rPr lang="en-US" sz="3200" smtClean="0">
                <a:solidFill>
                  <a:schemeClr val="bg1"/>
                </a:solidFill>
              </a:rPr>
              <a:t>Make Data </a:t>
            </a:r>
          </a:p>
          <a:p>
            <a:pPr marL="0" indent="0">
              <a:buFont typeface="Arial" pitchFamily="34" charset="0"/>
              <a:buNone/>
            </a:pPr>
            <a:r>
              <a:rPr lang="en-US" sz="6000" b="1" smtClean="0">
                <a:solidFill>
                  <a:schemeClr val="bg1"/>
                </a:solidFill>
              </a:rPr>
              <a:t>Immutable </a:t>
            </a:r>
          </a:p>
          <a:p>
            <a:pPr marL="0" indent="0">
              <a:buFont typeface="Arial" pitchFamily="34" charset="0"/>
              <a:buNone/>
            </a:pPr>
            <a:endParaRPr lang="en-US" sz="1300" b="1" smtClean="0">
              <a:solidFill>
                <a:schemeClr val="bg1"/>
              </a:solidFill>
            </a:endParaRPr>
          </a:p>
          <a:p>
            <a:endParaRPr lang="en-US" sz="3200"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1803768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8" name="Content Placeholder 2"/>
          <p:cNvSpPr txBox="1">
            <a:spLocks/>
          </p:cNvSpPr>
          <p:nvPr/>
        </p:nvSpPr>
        <p:spPr>
          <a:xfrm>
            <a:off x="309997" y="1502446"/>
            <a:ext cx="5828476" cy="194872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300" b="1" dirty="0" smtClean="0">
              <a:solidFill>
                <a:schemeClr val="bg1"/>
              </a:solidFill>
            </a:endParaRPr>
          </a:p>
          <a:p>
            <a:pPr marL="0" indent="0">
              <a:buFont typeface="Arial" pitchFamily="34" charset="0"/>
              <a:buNone/>
            </a:pPr>
            <a:r>
              <a:rPr lang="en-US" sz="6000" b="1" dirty="0" smtClean="0">
                <a:solidFill>
                  <a:schemeClr val="bg1"/>
                </a:solidFill>
              </a:rPr>
              <a:t>Saga Pattern </a:t>
            </a:r>
          </a:p>
          <a:p>
            <a:pPr marL="0" indent="0">
              <a:buFont typeface="Arial" pitchFamily="34" charset="0"/>
              <a:buNone/>
            </a:pPr>
            <a:r>
              <a:rPr lang="en-US" sz="3200" dirty="0" smtClean="0">
                <a:solidFill>
                  <a:schemeClr val="bg1"/>
                </a:solidFill>
              </a:rPr>
              <a:t>for Distributed Transactions</a:t>
            </a:r>
          </a:p>
          <a:p>
            <a:endParaRPr lang="en-US" sz="3200"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9708980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2888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2639" y="88442"/>
            <a:ext cx="9692640" cy="1325562"/>
          </a:xfrm>
        </p:spPr>
        <p:txBody>
          <a:bodyPr>
            <a:noAutofit/>
          </a:bodyPr>
          <a:lstStyle/>
          <a:p>
            <a:r>
              <a:rPr lang="en-US" sz="9600" b="1" dirty="0" smtClean="0">
                <a:solidFill>
                  <a:schemeClr val="accent2"/>
                </a:solidFill>
              </a:rPr>
              <a:t>Summary</a:t>
            </a:r>
            <a:endParaRPr lang="en-US" sz="9600" b="1" dirty="0">
              <a:solidFill>
                <a:schemeClr val="accent2"/>
              </a:solidFill>
            </a:endParaRPr>
          </a:p>
        </p:txBody>
      </p:sp>
      <p:sp>
        <p:nvSpPr>
          <p:cNvPr id="3" name="Content Placeholder 2"/>
          <p:cNvSpPr>
            <a:spLocks noGrp="1"/>
          </p:cNvSpPr>
          <p:nvPr>
            <p:ph idx="1"/>
          </p:nvPr>
        </p:nvSpPr>
        <p:spPr>
          <a:xfrm>
            <a:off x="3615328" y="3948407"/>
            <a:ext cx="5393761" cy="2983043"/>
          </a:xfrm>
        </p:spPr>
        <p:txBody>
          <a:bodyPr>
            <a:normAutofit/>
          </a:bodyPr>
          <a:lstStyle/>
          <a:p>
            <a:pPr marL="0" indent="0">
              <a:buNone/>
            </a:pPr>
            <a:r>
              <a:rPr lang="en-US" sz="3200" dirty="0" smtClean="0">
                <a:solidFill>
                  <a:schemeClr val="bg1"/>
                </a:solidFill>
              </a:rPr>
              <a:t>Tradeoff: </a:t>
            </a:r>
            <a:r>
              <a:rPr lang="en-US" sz="6000" b="1" dirty="0" smtClean="0">
                <a:solidFill>
                  <a:schemeClr val="bg1"/>
                </a:solidFill>
              </a:rPr>
              <a:t>Consistency</a:t>
            </a:r>
            <a:r>
              <a:rPr lang="en-US" sz="6000" dirty="0" smtClean="0">
                <a:solidFill>
                  <a:schemeClr val="bg1"/>
                </a:solidFill>
              </a:rPr>
              <a:t> </a:t>
            </a:r>
            <a:r>
              <a:rPr lang="en-US" sz="4800" dirty="0" err="1" smtClean="0">
                <a:solidFill>
                  <a:schemeClr val="bg1"/>
                </a:solidFill>
              </a:rPr>
              <a:t>vs</a:t>
            </a:r>
            <a:r>
              <a:rPr lang="en-US" sz="6000" dirty="0" smtClean="0">
                <a:solidFill>
                  <a:schemeClr val="bg1"/>
                </a:solidFill>
              </a:rPr>
              <a:t> </a:t>
            </a:r>
            <a:r>
              <a:rPr lang="en-US" sz="6000" b="1" dirty="0" smtClean="0">
                <a:solidFill>
                  <a:schemeClr val="bg1"/>
                </a:solidFill>
              </a:rPr>
              <a:t>Scale</a:t>
            </a:r>
          </a:p>
          <a:p>
            <a:pPr marL="0" indent="0">
              <a:buNone/>
            </a:pPr>
            <a:endParaRPr lang="en-US" sz="1200" b="1" dirty="0" smtClean="0">
              <a:solidFill>
                <a:schemeClr val="bg1"/>
              </a:solidFill>
            </a:endParaRPr>
          </a:p>
        </p:txBody>
      </p:sp>
      <p:sp>
        <p:nvSpPr>
          <p:cNvPr id="6" name="Content Placeholder 2"/>
          <p:cNvSpPr txBox="1">
            <a:spLocks/>
          </p:cNvSpPr>
          <p:nvPr/>
        </p:nvSpPr>
        <p:spPr>
          <a:xfrm>
            <a:off x="6718292" y="1682646"/>
            <a:ext cx="4374430" cy="174635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200" b="1" smtClean="0">
              <a:solidFill>
                <a:schemeClr val="bg1"/>
              </a:solidFill>
            </a:endParaRPr>
          </a:p>
          <a:p>
            <a:pPr marL="0" indent="0">
              <a:buFont typeface="Arial" pitchFamily="34" charset="0"/>
              <a:buNone/>
            </a:pPr>
            <a:r>
              <a:rPr lang="en-US" sz="3200" smtClean="0">
                <a:solidFill>
                  <a:schemeClr val="bg1"/>
                </a:solidFill>
              </a:rPr>
              <a:t>Make Data </a:t>
            </a:r>
          </a:p>
          <a:p>
            <a:pPr marL="0" indent="0">
              <a:buFont typeface="Arial" pitchFamily="34" charset="0"/>
              <a:buNone/>
            </a:pPr>
            <a:r>
              <a:rPr lang="en-US" sz="6000" b="1" smtClean="0">
                <a:solidFill>
                  <a:schemeClr val="bg1"/>
                </a:solidFill>
              </a:rPr>
              <a:t>Immutable </a:t>
            </a:r>
          </a:p>
          <a:p>
            <a:pPr marL="0" indent="0">
              <a:buFont typeface="Arial" pitchFamily="34" charset="0"/>
              <a:buNone/>
            </a:pPr>
            <a:endParaRPr lang="en-US" sz="1300" b="1" smtClean="0">
              <a:solidFill>
                <a:schemeClr val="bg1"/>
              </a:solidFill>
            </a:endParaRPr>
          </a:p>
          <a:p>
            <a:endParaRPr lang="en-US" sz="3200" dirty="0"/>
          </a:p>
        </p:txBody>
      </p:sp>
      <p:sp>
        <p:nvSpPr>
          <p:cNvPr id="8" name="Content Placeholder 2"/>
          <p:cNvSpPr txBox="1">
            <a:spLocks/>
          </p:cNvSpPr>
          <p:nvPr/>
        </p:nvSpPr>
        <p:spPr>
          <a:xfrm>
            <a:off x="309997" y="1502446"/>
            <a:ext cx="5828476" cy="194872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sz="1300" b="1" dirty="0" smtClean="0">
              <a:solidFill>
                <a:schemeClr val="bg1"/>
              </a:solidFill>
            </a:endParaRPr>
          </a:p>
          <a:p>
            <a:pPr marL="0" indent="0">
              <a:buFont typeface="Arial" pitchFamily="34" charset="0"/>
              <a:buNone/>
            </a:pPr>
            <a:r>
              <a:rPr lang="en-US" sz="6000" b="1" dirty="0" smtClean="0">
                <a:solidFill>
                  <a:schemeClr val="bg1"/>
                </a:solidFill>
              </a:rPr>
              <a:t>Saga Pattern </a:t>
            </a:r>
          </a:p>
          <a:p>
            <a:pPr marL="0" indent="0">
              <a:buFont typeface="Arial" pitchFamily="34" charset="0"/>
              <a:buNone/>
            </a:pPr>
            <a:r>
              <a:rPr lang="en-US" sz="3200" dirty="0" smtClean="0">
                <a:solidFill>
                  <a:schemeClr val="bg1"/>
                </a:solidFill>
              </a:rPr>
              <a:t>for Distributed Transactions</a:t>
            </a:r>
          </a:p>
          <a:p>
            <a:endParaRPr lang="en-US" sz="3200" dirty="0"/>
          </a:p>
        </p:txBody>
      </p:sp>
    </p:spTree>
    <p:extLst>
      <p:ext uri="{BB962C8B-B14F-4D97-AF65-F5344CB8AC3E}">
        <p14:creationId xmlns:p14="http://schemas.microsoft.com/office/powerpoint/2010/main" val="425629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868"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6006" y="365760"/>
            <a:ext cx="10638506" cy="1325562"/>
          </a:xfrm>
        </p:spPr>
        <p:txBody>
          <a:bodyPr/>
          <a:lstStyle/>
          <a:p>
            <a:r>
              <a:rPr lang="en-US" sz="8000" b="1" dirty="0" smtClean="0">
                <a:solidFill>
                  <a:schemeClr val="accent2"/>
                </a:solidFill>
              </a:rPr>
              <a:t>Azure</a:t>
            </a:r>
            <a:r>
              <a:rPr lang="en-US" b="1" dirty="0" smtClean="0">
                <a:solidFill>
                  <a:schemeClr val="accent2"/>
                </a:solidFill>
              </a:rPr>
              <a:t> </a:t>
            </a:r>
            <a:r>
              <a:rPr lang="en-US" sz="8000" b="1" dirty="0" smtClean="0">
                <a:solidFill>
                  <a:schemeClr val="accent2"/>
                </a:solidFill>
              </a:rPr>
              <a:t>Table</a:t>
            </a:r>
            <a:endParaRPr lang="en-US" sz="8000" b="1" dirty="0">
              <a:solidFill>
                <a:schemeClr val="accent2"/>
              </a:solidFill>
            </a:endParaRPr>
          </a:p>
        </p:txBody>
      </p:sp>
      <p:sp>
        <p:nvSpPr>
          <p:cNvPr id="3" name="Content Placeholder 2"/>
          <p:cNvSpPr>
            <a:spLocks noGrp="1"/>
          </p:cNvSpPr>
          <p:nvPr>
            <p:ph idx="1"/>
          </p:nvPr>
        </p:nvSpPr>
        <p:spPr>
          <a:xfrm>
            <a:off x="1860266" y="4686301"/>
            <a:ext cx="3632857" cy="1532965"/>
          </a:xfrm>
        </p:spPr>
        <p:txBody>
          <a:bodyPr>
            <a:normAutofit/>
          </a:bodyPr>
          <a:lstStyle/>
          <a:p>
            <a:pPr marL="0" indent="0">
              <a:buNone/>
            </a:pPr>
            <a:endParaRPr lang="en-US" dirty="0" smtClean="0"/>
          </a:p>
          <a:p>
            <a:pPr marL="0" indent="0">
              <a:buNone/>
            </a:pPr>
            <a:endParaRPr lang="en-US" dirty="0"/>
          </a:p>
        </p:txBody>
      </p:sp>
      <p:sp>
        <p:nvSpPr>
          <p:cNvPr id="4" name="TextBox 3"/>
          <p:cNvSpPr txBox="1"/>
          <p:nvPr/>
        </p:nvSpPr>
        <p:spPr>
          <a:xfrm>
            <a:off x="524435" y="2713494"/>
            <a:ext cx="10430077" cy="1815882"/>
          </a:xfrm>
          <a:prstGeom prst="rect">
            <a:avLst/>
          </a:prstGeom>
          <a:noFill/>
        </p:spPr>
        <p:txBody>
          <a:bodyPr wrap="square" rtlCol="0">
            <a:spAutoFit/>
          </a:bodyPr>
          <a:lstStyle/>
          <a:p>
            <a:r>
              <a:rPr lang="en-US" sz="3600" dirty="0">
                <a:solidFill>
                  <a:schemeClr val="accent2">
                    <a:lumMod val="20000"/>
                    <a:lumOff val="80000"/>
                  </a:schemeClr>
                </a:solidFill>
                <a:latin typeface="Cooper Black" panose="0208090404030B020404" pitchFamily="18" charset="0"/>
              </a:rPr>
              <a:t>“Windows Azure tables are ideal for storing structured, </a:t>
            </a:r>
            <a:r>
              <a:rPr lang="en-US" sz="4400" dirty="0">
                <a:solidFill>
                  <a:schemeClr val="accent5"/>
                </a:solidFill>
                <a:latin typeface="Cooper Black" panose="0208090404030B020404" pitchFamily="18" charset="0"/>
              </a:rPr>
              <a:t>non-relational</a:t>
            </a:r>
            <a:r>
              <a:rPr lang="en-US" sz="3600" dirty="0">
                <a:solidFill>
                  <a:schemeClr val="accent5"/>
                </a:solidFill>
                <a:latin typeface="Cooper Black" panose="0208090404030B020404" pitchFamily="18" charset="0"/>
              </a:rPr>
              <a:t> </a:t>
            </a:r>
            <a:r>
              <a:rPr lang="en-US" sz="3600" dirty="0">
                <a:solidFill>
                  <a:schemeClr val="accent2">
                    <a:lumMod val="20000"/>
                    <a:lumOff val="80000"/>
                  </a:schemeClr>
                </a:solidFill>
                <a:latin typeface="Cooper Black" panose="0208090404030B020404" pitchFamily="18" charset="0"/>
              </a:rPr>
              <a:t>data.”</a:t>
            </a:r>
          </a:p>
          <a:p>
            <a:endParaRPr lang="en-US" sz="3200" dirty="0"/>
          </a:p>
        </p:txBody>
      </p:sp>
    </p:spTree>
    <p:extLst>
      <p:ext uri="{BB962C8B-B14F-4D97-AF65-F5344CB8AC3E}">
        <p14:creationId xmlns:p14="http://schemas.microsoft.com/office/powerpoint/2010/main" val="3696664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258184"/>
            <a:ext cx="9692640" cy="1325562"/>
          </a:xfrm>
        </p:spPr>
        <p:txBody>
          <a:bodyPr>
            <a:normAutofit fontScale="90000"/>
          </a:bodyPr>
          <a:lstStyle/>
          <a:p>
            <a:r>
              <a:rPr lang="en-US" sz="7200" b="1" dirty="0" smtClean="0">
                <a:solidFill>
                  <a:schemeClr val="accent2"/>
                </a:solidFill>
              </a:rPr>
              <a:t>Azure Table Structure</a:t>
            </a:r>
            <a:endParaRPr lang="en-US" sz="7200" b="1" dirty="0">
              <a:solidFill>
                <a:schemeClr val="accent2"/>
              </a:solidFill>
            </a:endParaRPr>
          </a:p>
        </p:txBody>
      </p:sp>
      <p:sp>
        <p:nvSpPr>
          <p:cNvPr id="3" name="Content Placeholder 2"/>
          <p:cNvSpPr>
            <a:spLocks noGrp="1"/>
          </p:cNvSpPr>
          <p:nvPr>
            <p:ph idx="1"/>
          </p:nvPr>
        </p:nvSpPr>
        <p:spPr>
          <a:xfrm>
            <a:off x="1490472" y="2084294"/>
            <a:ext cx="8595360" cy="2689412"/>
          </a:xfrm>
        </p:spPr>
        <p:txBody>
          <a:bodyPr/>
          <a:lstStyle/>
          <a:p>
            <a:pPr marL="0" indent="0">
              <a:buNone/>
            </a:pPr>
            <a:r>
              <a:rPr lang="en-US" sz="4000" b="1" dirty="0" smtClean="0">
                <a:solidFill>
                  <a:schemeClr val="accent2"/>
                </a:solidFill>
              </a:rPr>
              <a:t>Tables: </a:t>
            </a:r>
            <a:r>
              <a:rPr lang="en-US" sz="4000" dirty="0" smtClean="0">
                <a:solidFill>
                  <a:schemeClr val="accent2">
                    <a:lumMod val="20000"/>
                    <a:lumOff val="80000"/>
                  </a:schemeClr>
                </a:solidFill>
              </a:rPr>
              <a:t>Collection of Entities</a:t>
            </a:r>
            <a:endParaRPr lang="en-US" sz="4000" dirty="0">
              <a:solidFill>
                <a:schemeClr val="accent2">
                  <a:lumMod val="20000"/>
                  <a:lumOff val="80000"/>
                </a:schemeClr>
              </a:solidFill>
            </a:endParaRPr>
          </a:p>
          <a:p>
            <a:pPr marL="0" indent="0">
              <a:buNone/>
            </a:pPr>
            <a:r>
              <a:rPr lang="en-US" sz="4000" b="1" dirty="0" smtClean="0">
                <a:solidFill>
                  <a:schemeClr val="accent2"/>
                </a:solidFill>
              </a:rPr>
              <a:t>Entities:  </a:t>
            </a:r>
            <a:r>
              <a:rPr lang="en-US" sz="4000" dirty="0" smtClean="0">
                <a:solidFill>
                  <a:schemeClr val="accent2">
                    <a:lumMod val="20000"/>
                    <a:lumOff val="80000"/>
                  </a:schemeClr>
                </a:solidFill>
              </a:rPr>
              <a:t>Set of Properties </a:t>
            </a:r>
          </a:p>
          <a:p>
            <a:pPr marL="0" indent="0">
              <a:buNone/>
            </a:pPr>
            <a:r>
              <a:rPr lang="en-US" sz="4000" b="1" dirty="0" smtClean="0">
                <a:solidFill>
                  <a:schemeClr val="accent2"/>
                </a:solidFill>
              </a:rPr>
              <a:t>Properties: </a:t>
            </a:r>
            <a:r>
              <a:rPr lang="en-US" sz="4000" dirty="0" smtClean="0">
                <a:solidFill>
                  <a:schemeClr val="accent2">
                    <a:lumMod val="20000"/>
                    <a:lumOff val="80000"/>
                  </a:schemeClr>
                </a:solidFill>
              </a:rPr>
              <a:t>Name Value Pair</a:t>
            </a:r>
            <a:endParaRPr lang="en-US" sz="4000" dirty="0">
              <a:solidFill>
                <a:schemeClr val="accent2">
                  <a:lumMod val="20000"/>
                  <a:lumOff val="80000"/>
                </a:schemeClr>
              </a:solidFill>
            </a:endParaRPr>
          </a:p>
          <a:p>
            <a:endParaRPr lang="en-US" dirty="0"/>
          </a:p>
        </p:txBody>
      </p:sp>
    </p:spTree>
    <p:extLst>
      <p:ext uri="{BB962C8B-B14F-4D97-AF65-F5344CB8AC3E}">
        <p14:creationId xmlns:p14="http://schemas.microsoft.com/office/powerpoint/2010/main" val="407878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592" y="164055"/>
            <a:ext cx="9692640" cy="1325562"/>
          </a:xfrm>
        </p:spPr>
        <p:txBody>
          <a:bodyPr>
            <a:normAutofit/>
          </a:bodyPr>
          <a:lstStyle/>
          <a:p>
            <a:r>
              <a:rPr lang="en-US" sz="8000" b="1" dirty="0" smtClean="0">
                <a:solidFill>
                  <a:schemeClr val="accent2"/>
                </a:solidFill>
              </a:rPr>
              <a:t>Entities</a:t>
            </a:r>
            <a:r>
              <a:rPr lang="en-US" sz="8000" dirty="0" smtClean="0"/>
              <a:t> </a:t>
            </a:r>
            <a:endParaRPr lang="en-US" sz="8000" dirty="0"/>
          </a:p>
        </p:txBody>
      </p:sp>
      <p:sp>
        <p:nvSpPr>
          <p:cNvPr id="3" name="Content Placeholder 2"/>
          <p:cNvSpPr>
            <a:spLocks noGrp="1"/>
          </p:cNvSpPr>
          <p:nvPr>
            <p:ph idx="1"/>
          </p:nvPr>
        </p:nvSpPr>
        <p:spPr>
          <a:xfrm>
            <a:off x="968189" y="1969995"/>
            <a:ext cx="10105464" cy="1949933"/>
          </a:xfrm>
        </p:spPr>
        <p:txBody>
          <a:bodyPr>
            <a:normAutofit/>
          </a:bodyPr>
          <a:lstStyle/>
          <a:p>
            <a:pPr marL="0" indent="0">
              <a:buNone/>
            </a:pPr>
            <a:r>
              <a:rPr lang="en-US" sz="2800" b="1" dirty="0" smtClean="0">
                <a:solidFill>
                  <a:schemeClr val="accent2"/>
                </a:solidFill>
              </a:rPr>
              <a:t>Partition </a:t>
            </a:r>
            <a:r>
              <a:rPr lang="en-US" sz="2800" b="1" dirty="0" smtClean="0">
                <a:solidFill>
                  <a:schemeClr val="accent2"/>
                </a:solidFill>
              </a:rPr>
              <a:t>Key</a:t>
            </a:r>
            <a:r>
              <a:rPr lang="en-US" sz="2800" b="1" dirty="0" smtClean="0">
                <a:solidFill>
                  <a:schemeClr val="accent2"/>
                </a:solidFill>
              </a:rPr>
              <a:t>:</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identifies which partition an entity belongs to</a:t>
            </a:r>
          </a:p>
          <a:p>
            <a:pPr marL="0" indent="0">
              <a:buNone/>
            </a:pPr>
            <a:r>
              <a:rPr lang="en-US" sz="2800" b="1" dirty="0" smtClean="0">
                <a:solidFill>
                  <a:schemeClr val="accent2"/>
                </a:solidFill>
              </a:rPr>
              <a:t>Row </a:t>
            </a:r>
            <a:r>
              <a:rPr lang="en-US" sz="2800" b="1" dirty="0" smtClean="0">
                <a:solidFill>
                  <a:schemeClr val="accent2"/>
                </a:solidFill>
              </a:rPr>
              <a:t>Key:</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uniquely identifies an entity in a partition</a:t>
            </a:r>
          </a:p>
          <a:p>
            <a:pPr marL="0" indent="0">
              <a:buNone/>
            </a:pPr>
            <a:r>
              <a:rPr lang="en-US" sz="2800" b="1" dirty="0" smtClean="0">
                <a:solidFill>
                  <a:schemeClr val="accent2"/>
                </a:solidFill>
              </a:rPr>
              <a:t>Timestamp</a:t>
            </a:r>
            <a:r>
              <a:rPr lang="en-US" sz="2800" dirty="0" smtClean="0">
                <a:solidFill>
                  <a:schemeClr val="accent2"/>
                </a:solidFill>
              </a:rPr>
              <a:t>:</a:t>
            </a:r>
            <a:r>
              <a:rPr lang="en-US" sz="2800" dirty="0" smtClean="0">
                <a:solidFill>
                  <a:schemeClr val="accent2">
                    <a:lumMod val="20000"/>
                    <a:lumOff val="80000"/>
                  </a:schemeClr>
                </a:solidFill>
              </a:rPr>
              <a:t> </a:t>
            </a:r>
            <a:r>
              <a:rPr lang="en-US" sz="2400" dirty="0" smtClean="0">
                <a:solidFill>
                  <a:schemeClr val="accent2">
                    <a:lumMod val="20000"/>
                    <a:lumOff val="80000"/>
                  </a:schemeClr>
                </a:solidFill>
              </a:rPr>
              <a:t>last </a:t>
            </a:r>
            <a:r>
              <a:rPr lang="en-US" sz="2400" dirty="0" smtClean="0">
                <a:solidFill>
                  <a:schemeClr val="accent2">
                    <a:lumMod val="20000"/>
                    <a:lumOff val="80000"/>
                  </a:schemeClr>
                </a:solidFill>
              </a:rPr>
              <a:t>time entity was modified</a:t>
            </a:r>
          </a:p>
          <a:p>
            <a:pPr marL="0" indent="0">
              <a:buNone/>
            </a:pPr>
            <a:endParaRPr lang="en-US" dirty="0"/>
          </a:p>
        </p:txBody>
      </p:sp>
    </p:spTree>
    <p:extLst>
      <p:ext uri="{BB962C8B-B14F-4D97-AF65-F5344CB8AC3E}">
        <p14:creationId xmlns:p14="http://schemas.microsoft.com/office/powerpoint/2010/main" val="2889084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3684" y="251619"/>
            <a:ext cx="9692640" cy="1325562"/>
          </a:xfrm>
        </p:spPr>
        <p:txBody>
          <a:bodyPr>
            <a:normAutofit fontScale="90000"/>
          </a:bodyPr>
          <a:lstStyle/>
          <a:p>
            <a:r>
              <a:rPr lang="en-US" sz="8000" b="1" dirty="0" smtClean="0">
                <a:solidFill>
                  <a:schemeClr val="accent2"/>
                </a:solidFill>
              </a:rPr>
              <a:t>Entities &amp; Queries</a:t>
            </a:r>
            <a:endParaRPr lang="en-US" sz="8000" b="1" dirty="0"/>
          </a:p>
        </p:txBody>
      </p:sp>
      <p:sp>
        <p:nvSpPr>
          <p:cNvPr id="3" name="Content Placeholder 2"/>
          <p:cNvSpPr>
            <a:spLocks noGrp="1"/>
          </p:cNvSpPr>
          <p:nvPr>
            <p:ph idx="1"/>
          </p:nvPr>
        </p:nvSpPr>
        <p:spPr>
          <a:xfrm>
            <a:off x="1350416" y="2082971"/>
            <a:ext cx="8595360" cy="2507877"/>
          </a:xfrm>
        </p:spPr>
        <p:txBody>
          <a:bodyPr>
            <a:normAutofit lnSpcReduction="10000"/>
          </a:bodyPr>
          <a:lstStyle/>
          <a:p>
            <a:pPr algn="ctr"/>
            <a:r>
              <a:rPr lang="en-US" sz="4000" dirty="0" smtClean="0">
                <a:solidFill>
                  <a:schemeClr val="accent2">
                    <a:lumMod val="20000"/>
                    <a:lumOff val="80000"/>
                  </a:schemeClr>
                </a:solidFill>
                <a:latin typeface="Cooper Black" panose="0208090404030B020404" pitchFamily="18" charset="0"/>
              </a:rPr>
              <a:t>Azure Table supports </a:t>
            </a:r>
            <a:endParaRPr lang="en-US" sz="4000" dirty="0" smtClean="0">
              <a:solidFill>
                <a:schemeClr val="accent2">
                  <a:lumMod val="20000"/>
                  <a:lumOff val="80000"/>
                </a:schemeClr>
              </a:solidFill>
              <a:latin typeface="Cooper Black" panose="0208090404030B020404" pitchFamily="18" charset="0"/>
            </a:endParaRPr>
          </a:p>
          <a:p>
            <a:pPr algn="ctr"/>
            <a:r>
              <a:rPr lang="en-US" sz="6000" dirty="0" smtClean="0">
                <a:solidFill>
                  <a:schemeClr val="accent5"/>
                </a:solidFill>
                <a:latin typeface="Cooper Black" panose="0208090404030B020404" pitchFamily="18" charset="0"/>
              </a:rPr>
              <a:t>ONLY ONE</a:t>
            </a:r>
          </a:p>
          <a:p>
            <a:pPr algn="ctr"/>
            <a:r>
              <a:rPr lang="en-US" sz="4000" dirty="0" smtClean="0">
                <a:solidFill>
                  <a:schemeClr val="accent2">
                    <a:lumMod val="20000"/>
                    <a:lumOff val="80000"/>
                  </a:schemeClr>
                </a:solidFill>
                <a:latin typeface="Cooper Black" panose="0208090404030B020404" pitchFamily="18" charset="0"/>
              </a:rPr>
              <a:t>Key </a:t>
            </a:r>
            <a:r>
              <a:rPr lang="en-US" sz="4000" dirty="0" smtClean="0">
                <a:solidFill>
                  <a:schemeClr val="accent2">
                    <a:lumMod val="20000"/>
                    <a:lumOff val="80000"/>
                  </a:schemeClr>
                </a:solidFill>
                <a:latin typeface="Cooper Black" panose="0208090404030B020404" pitchFamily="18" charset="0"/>
              </a:rPr>
              <a:t>per Entity. </a:t>
            </a:r>
            <a:endParaRPr lang="en-US" sz="4000" dirty="0">
              <a:solidFill>
                <a:schemeClr val="accent2">
                  <a:lumMod val="20000"/>
                  <a:lumOff val="80000"/>
                </a:schemeClr>
              </a:solidFill>
              <a:latin typeface="Cooper Black" panose="0208090404030B020404" pitchFamily="18" charset="0"/>
            </a:endParaRPr>
          </a:p>
        </p:txBody>
      </p:sp>
      <p:sp>
        <p:nvSpPr>
          <p:cNvPr id="5" name="TextBox 4"/>
          <p:cNvSpPr txBox="1"/>
          <p:nvPr/>
        </p:nvSpPr>
        <p:spPr>
          <a:xfrm>
            <a:off x="1256310" y="5685571"/>
            <a:ext cx="9473453" cy="584775"/>
          </a:xfrm>
          <a:prstGeom prst="rect">
            <a:avLst/>
          </a:prstGeom>
          <a:noFill/>
        </p:spPr>
        <p:txBody>
          <a:bodyPr wrap="square" rtlCol="0">
            <a:spAutoFit/>
          </a:bodyPr>
          <a:lstStyle/>
          <a:p>
            <a:r>
              <a:rPr lang="en-US" sz="3200" dirty="0">
                <a:solidFill>
                  <a:schemeClr val="accent2">
                    <a:lumMod val="20000"/>
                    <a:lumOff val="80000"/>
                  </a:schemeClr>
                </a:solidFill>
                <a:latin typeface="Cooper Black" panose="0208090404030B020404" pitchFamily="18" charset="0"/>
              </a:rPr>
              <a:t>Partition Key </a:t>
            </a:r>
            <a:r>
              <a:rPr lang="en-US" sz="3200" dirty="0">
                <a:solidFill>
                  <a:schemeClr val="accent2"/>
                </a:solidFill>
                <a:latin typeface="Cooper Black" panose="0208090404030B020404" pitchFamily="18" charset="0"/>
              </a:rPr>
              <a:t>+</a:t>
            </a:r>
            <a:r>
              <a:rPr lang="en-US" sz="3200" dirty="0">
                <a:latin typeface="Cooper Black" panose="0208090404030B020404" pitchFamily="18" charset="0"/>
              </a:rPr>
              <a:t> </a:t>
            </a:r>
            <a:r>
              <a:rPr lang="en-US" sz="3200" dirty="0">
                <a:solidFill>
                  <a:schemeClr val="accent2">
                    <a:lumMod val="20000"/>
                    <a:lumOff val="80000"/>
                  </a:schemeClr>
                </a:solidFill>
                <a:latin typeface="Cooper Black" panose="0208090404030B020404" pitchFamily="18" charset="0"/>
              </a:rPr>
              <a:t>Row Key </a:t>
            </a:r>
            <a:r>
              <a:rPr lang="en-US" sz="3200" dirty="0">
                <a:solidFill>
                  <a:schemeClr val="accent2"/>
                </a:solidFill>
                <a:latin typeface="Cooper Black" panose="0208090404030B020404" pitchFamily="18" charset="0"/>
              </a:rPr>
              <a:t>= </a:t>
            </a:r>
            <a:r>
              <a:rPr lang="en-US" sz="3200" dirty="0">
                <a:solidFill>
                  <a:schemeClr val="accent2">
                    <a:lumMod val="20000"/>
                    <a:lumOff val="80000"/>
                  </a:schemeClr>
                </a:solidFill>
                <a:latin typeface="Cooper Black" panose="0208090404030B020404" pitchFamily="18" charset="0"/>
              </a:rPr>
              <a:t>Unique Identifier</a:t>
            </a:r>
          </a:p>
        </p:txBody>
      </p:sp>
    </p:spTree>
    <p:extLst>
      <p:ext uri="{BB962C8B-B14F-4D97-AF65-F5344CB8AC3E}">
        <p14:creationId xmlns:p14="http://schemas.microsoft.com/office/powerpoint/2010/main" val="348719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1302253"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849754342"/>
              </p:ext>
            </p:extLst>
          </p:nvPr>
        </p:nvGraphicFramePr>
        <p:xfrm>
          <a:off x="1290918" y="1939075"/>
          <a:ext cx="8767856" cy="4307084"/>
        </p:xfrm>
        <a:graphic>
          <a:graphicData uri="http://schemas.openxmlformats.org/drawingml/2006/table">
            <a:tbl>
              <a:tblPr>
                <a:tableStyleId>{5C22544A-7EE6-4342-B048-85BDC9FD1C3A}</a:tableStyleId>
              </a:tblPr>
              <a:tblGrid>
                <a:gridCol w="1358400"/>
                <a:gridCol w="1517174"/>
                <a:gridCol w="1464250"/>
                <a:gridCol w="1287834"/>
                <a:gridCol w="1905289"/>
                <a:gridCol w="1234909"/>
              </a:tblGrid>
              <a:tr h="304287">
                <a:tc>
                  <a:txBody>
                    <a:bodyPr/>
                    <a:lstStyle/>
                    <a:p>
                      <a:pPr algn="ctr" fontAlgn="b"/>
                      <a:r>
                        <a:rPr lang="en-US" sz="1400" b="1" u="none" strike="noStrike" dirty="0">
                          <a:effectLst/>
                          <a:latin typeface="+mj-lt"/>
                        </a:rPr>
                        <a:t>Type</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err="1">
                          <a:effectLst/>
                          <a:latin typeface="+mj-lt"/>
                        </a:rPr>
                        <a:t>Numerics</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Date &amp; Time</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Binary</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Character Strings</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u="none" strike="noStrike" dirty="0">
                          <a:effectLst/>
                          <a:latin typeface="+mj-lt"/>
                        </a:rPr>
                        <a:t>Other</a:t>
                      </a:r>
                      <a:endParaRPr lang="en-US" sz="1400" b="1" i="0" u="none" strike="noStrike" dirty="0">
                        <a:solidFill>
                          <a:srgbClr val="000000"/>
                        </a:solidFill>
                        <a:effectLst/>
                        <a:latin typeface="+mj-lt"/>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04287">
                <a:tc rowSpan="3">
                  <a:txBody>
                    <a:bodyPr/>
                    <a:lstStyle/>
                    <a:p>
                      <a:pPr algn="ctr" fontAlgn="ctr"/>
                      <a:r>
                        <a:rPr lang="en-US" sz="1800" b="1" u="none" strike="noStrike" dirty="0" smtClean="0">
                          <a:effectLst/>
                          <a:latin typeface="+mj-lt"/>
                        </a:rPr>
                        <a:t>Azure </a:t>
                      </a:r>
                    </a:p>
                    <a:p>
                      <a:pPr algn="ctr" fontAlgn="ctr"/>
                      <a:r>
                        <a:rPr lang="en-US" sz="1800" b="1" u="none" strike="noStrike" dirty="0" smtClean="0">
                          <a:effectLst/>
                          <a:latin typeface="+mj-lt"/>
                        </a:rPr>
                        <a:t>Table</a:t>
                      </a:r>
                      <a:endParaRPr lang="en-US" sz="1800" b="1" i="0" u="none" strike="noStrike" dirty="0">
                        <a:solidFill>
                          <a:srgbClr val="000000"/>
                        </a:solidFill>
                        <a:effectLst/>
                        <a:latin typeface="+mj-lt"/>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Int32</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err="1">
                          <a:effectLst/>
                          <a:latin typeface="Consolas" panose="020B0609020204030204" pitchFamily="49" charset="0"/>
                          <a:cs typeface="Consolas" panose="020B0609020204030204" pitchFamily="49" charset="0"/>
                        </a:rPr>
                        <a:t>DateTime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a:effectLst/>
                          <a:latin typeface="Consolas" panose="020B0609020204030204" pitchFamily="49" charset="0"/>
                          <a:cs typeface="Consolas" panose="020B0609020204030204" pitchFamily="49" charset="0"/>
                        </a:rPr>
                        <a:t>byte[]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fontAlgn="ctr"/>
                      <a:r>
                        <a:rPr lang="en-US" sz="1400" u="none" strike="noStrike" dirty="0">
                          <a:effectLst/>
                          <a:latin typeface="Consolas" panose="020B0609020204030204" pitchFamily="49" charset="0"/>
                          <a:cs typeface="Consolas" panose="020B0609020204030204" pitchFamily="49" charset="0"/>
                        </a:rPr>
                        <a:t>Strings (UTF 16 encoded Value)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Guid</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Int64</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Bit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ctr"/>
                      <a:r>
                        <a:rPr lang="en-US" sz="1400" u="none" strike="noStrike" dirty="0">
                          <a:effectLst/>
                          <a:latin typeface="Consolas" panose="020B0609020204030204" pitchFamily="49" charset="0"/>
                          <a:cs typeface="Consolas" panose="020B0609020204030204" pitchFamily="49" charset="0"/>
                        </a:rPr>
                        <a:t>Double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rowSpan="10">
                  <a:txBody>
                    <a:bodyPr/>
                    <a:lstStyle/>
                    <a:p>
                      <a:pPr algn="ctr" fontAlgn="ctr"/>
                      <a:r>
                        <a:rPr lang="en-US" sz="1800" b="1" u="none" strike="noStrike" dirty="0">
                          <a:effectLst/>
                          <a:latin typeface="+mj-lt"/>
                        </a:rPr>
                        <a:t>SQL</a:t>
                      </a:r>
                      <a:r>
                        <a:rPr lang="en-US" sz="1800" u="none" strike="noStrike" dirty="0">
                          <a:effectLst/>
                          <a:latin typeface="+mj-lt"/>
                        </a:rPr>
                        <a:t> </a:t>
                      </a:r>
                      <a:endParaRPr lang="en-US" sz="1800" b="0" i="0" u="none" strike="noStrike" dirty="0">
                        <a:solidFill>
                          <a:srgbClr val="000000"/>
                        </a:solidFill>
                        <a:effectLst/>
                        <a:latin typeface="+mj-lt"/>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BigInt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10">
                  <a:txBody>
                    <a:bodyPr/>
                    <a:lstStyle/>
                    <a:p>
                      <a:pPr algn="ctr" fontAlgn="ctr"/>
                      <a:r>
                        <a:rPr lang="en-US" sz="1400" u="none" strike="noStrike" dirty="0">
                          <a:effectLst/>
                          <a:latin typeface="Consolas" panose="020B0609020204030204" pitchFamily="49" charset="0"/>
                          <a:cs typeface="Consolas" panose="020B0609020204030204" pitchFamily="49" charset="0"/>
                        </a:rPr>
                        <a:t>Bit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SmallInt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Date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Char</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TinyInt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DateTime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Text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Money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DateTime2</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Binary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Varchar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SmallMoney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DateTimeOffset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Image</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Numeric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SmallDateTime</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VarBinary</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Ntext</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Float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a:effectLst/>
                          <a:latin typeface="Consolas" panose="020B0609020204030204" pitchFamily="49" charset="0"/>
                          <a:cs typeface="Consolas" panose="020B0609020204030204" pitchFamily="49" charset="0"/>
                        </a:rPr>
                        <a:t>Time</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en-US" sz="1400" u="none" strike="noStrike" dirty="0" err="1">
                          <a:effectLst/>
                          <a:latin typeface="Consolas" panose="020B0609020204030204" pitchFamily="49" charset="0"/>
                          <a:cs typeface="Consolas" panose="020B0609020204030204" pitchFamily="49" charset="0"/>
                        </a:rPr>
                        <a:t>NVarChar</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04287">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Decimal</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a:effectLst/>
                          <a:latin typeface="Consolas" panose="020B0609020204030204" pitchFamily="49" charset="0"/>
                          <a:cs typeface="Consolas" panose="020B0609020204030204" pitchFamily="49" charset="0"/>
                        </a:rPr>
                        <a:t> </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r h="351353">
                <a:tc vMerge="1">
                  <a:txBody>
                    <a:bodyPr/>
                    <a:lstStyle/>
                    <a:p>
                      <a:endParaRPr lang="en-US"/>
                    </a:p>
                  </a:txBody>
                  <a:tcPr/>
                </a:tc>
                <a:tc>
                  <a:txBody>
                    <a:bodyPr/>
                    <a:lstStyle/>
                    <a:p>
                      <a:pPr algn="ctr" fontAlgn="b"/>
                      <a:r>
                        <a:rPr lang="en-US" sz="1400" u="none" strike="noStrike" dirty="0">
                          <a:effectLst/>
                          <a:latin typeface="Consolas" panose="020B0609020204030204" pitchFamily="49" charset="0"/>
                          <a:cs typeface="Consolas" panose="020B0609020204030204" pitchFamily="49" charset="0"/>
                        </a:rPr>
                        <a:t>Real</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a:effectLst/>
                          <a:latin typeface="Consolas" panose="020B0609020204030204" pitchFamily="49" charset="0"/>
                          <a:cs typeface="Consolas" panose="020B0609020204030204" pitchFamily="49" charset="0"/>
                        </a:rPr>
                        <a:t> </a:t>
                      </a:r>
                      <a:endParaRPr lang="en-US" sz="1400" b="0" i="0" u="none" strike="noStrike">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US" sz="1400" u="none" strike="noStrike" dirty="0">
                          <a:effectLst/>
                          <a:latin typeface="Consolas" panose="020B0609020204030204" pitchFamily="49" charset="0"/>
                          <a:cs typeface="Consolas" panose="020B0609020204030204" pitchFamily="49" charset="0"/>
                        </a:rPr>
                        <a:t> </a:t>
                      </a:r>
                      <a:endParaRPr lang="en-US" sz="1400" b="0" i="0" u="none" strike="noStrike" dirty="0">
                        <a:solidFill>
                          <a:srgbClr val="000000"/>
                        </a:solidFill>
                        <a:effectLst/>
                        <a:latin typeface="Consolas" panose="020B0609020204030204" pitchFamily="49" charset="0"/>
                        <a:cs typeface="Consolas" panose="020B0609020204030204" pitchFamily="49" charset="0"/>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en-US"/>
                    </a:p>
                  </a:txBody>
                  <a:tcPr/>
                </a:tc>
              </a:tr>
            </a:tbl>
          </a:graphicData>
        </a:graphic>
      </p:graphicFrame>
      <p:sp>
        <p:nvSpPr>
          <p:cNvPr id="16" name="Rectangle 15"/>
          <p:cNvSpPr/>
          <p:nvPr/>
        </p:nvSpPr>
        <p:spPr>
          <a:xfrm>
            <a:off x="1034321" y="621056"/>
            <a:ext cx="9413823" cy="769441"/>
          </a:xfrm>
          <a:prstGeom prst="rect">
            <a:avLst/>
          </a:prstGeom>
        </p:spPr>
        <p:txBody>
          <a:bodyPr wrap="square">
            <a:spAutoFit/>
          </a:bodyPr>
          <a:lstStyle/>
          <a:p>
            <a:pPr algn="ctr"/>
            <a:r>
              <a:rPr lang="en-US" sz="4400" dirty="0">
                <a:solidFill>
                  <a:schemeClr val="accent2">
                    <a:lumMod val="20000"/>
                    <a:lumOff val="80000"/>
                  </a:schemeClr>
                </a:solidFill>
                <a:latin typeface="Cooper Black" panose="0208090404030B020404" pitchFamily="18" charset="0"/>
              </a:rPr>
              <a:t>Properties are Name Value Pairs</a:t>
            </a:r>
          </a:p>
        </p:txBody>
      </p:sp>
    </p:spTree>
    <p:extLst>
      <p:ext uri="{BB962C8B-B14F-4D97-AF65-F5344CB8AC3E}">
        <p14:creationId xmlns:p14="http://schemas.microsoft.com/office/powerpoint/2010/main" val="1557970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Custom 1">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9F2936"/>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3021</TotalTime>
  <Words>1717</Words>
  <Application>Microsoft Office PowerPoint</Application>
  <PresentationFormat>Widescreen</PresentationFormat>
  <Paragraphs>354</Paragraphs>
  <Slides>47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Century Schoolbook</vt:lpstr>
      <vt:lpstr>Consolas</vt:lpstr>
      <vt:lpstr>Cooper Black</vt:lpstr>
      <vt:lpstr>Segoe Light</vt:lpstr>
      <vt:lpstr>Wingdings 2</vt:lpstr>
      <vt:lpstr>View</vt:lpstr>
      <vt:lpstr>Patterns &amp; Best Practices For Moving From RDBMS to Azure Storage</vt:lpstr>
      <vt:lpstr>PowerPoint Presentation</vt:lpstr>
      <vt:lpstr>PowerPoint Presentation</vt:lpstr>
      <vt:lpstr>Azure Storage</vt:lpstr>
      <vt:lpstr>Azure Table</vt:lpstr>
      <vt:lpstr>Azure Table Structure</vt:lpstr>
      <vt:lpstr>Entities </vt:lpstr>
      <vt:lpstr>Entities &amp; Queries</vt:lpstr>
      <vt:lpstr>PowerPoint Presentation</vt:lpstr>
      <vt:lpstr>Table Partitions</vt:lpstr>
      <vt:lpstr>Table Partitions</vt:lpstr>
      <vt:lpstr>PowerPoint Presentation</vt:lpstr>
      <vt:lpstr>PowerPoint Presentation</vt:lpstr>
      <vt:lpstr>PowerPoint Presentation</vt:lpstr>
      <vt:lpstr>Moral of the Story:</vt:lpstr>
      <vt:lpstr>Simple Stats Example </vt:lpstr>
      <vt:lpstr>PowerPoint Presentation</vt:lpstr>
      <vt:lpstr>PowerPoint Presentation</vt:lpstr>
      <vt:lpstr>PowerPoint Presentation</vt:lpstr>
      <vt:lpstr>Simple Stats: SQL</vt:lpstr>
      <vt:lpstr>PowerPoint Presentation</vt:lpstr>
      <vt:lpstr>Simple Stats: Azure Storage</vt:lpstr>
      <vt:lpstr>Simple Stats: Creating a Table </vt:lpstr>
      <vt:lpstr>Simple Stats: Player Entity</vt:lpstr>
      <vt:lpstr>Simple Stats: PlayerGameEntity</vt:lpstr>
      <vt:lpstr>Code Break</vt:lpstr>
      <vt:lpstr>PowerPoint Presentation</vt:lpstr>
      <vt:lpstr>Data Immutability</vt:lpstr>
      <vt:lpstr>PowerPoint Presentation</vt:lpstr>
      <vt:lpstr>Immutability in the Real World</vt:lpstr>
      <vt:lpstr>More Immutability Benefits</vt:lpstr>
      <vt:lpstr>Simple Stats: Process Stats</vt:lpstr>
      <vt:lpstr>Show What Partition Would Look Like</vt:lpstr>
      <vt:lpstr>Distributed Transactions</vt:lpstr>
      <vt:lpstr>Google Spanner</vt:lpstr>
      <vt:lpstr>PowerPoint Presentation</vt:lpstr>
      <vt:lpstr>PowerPoint Presentation</vt:lpstr>
      <vt:lpstr>Saga Pattern</vt:lpstr>
      <vt:lpstr>PowerPoint Presentation</vt:lpstr>
      <vt:lpstr>PowerPoint Presentation</vt:lpstr>
      <vt:lpstr>PowerPoint Presentation</vt:lpstr>
      <vt:lpstr>PowerPoint Presentation</vt:lpstr>
      <vt:lpstr>PowerPoint Presentation</vt:lpstr>
      <vt:lpstr>Summary</vt:lpstr>
      <vt:lpstr>Summary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Caitie McCaffrey</dc:creator>
  <cp:lastModifiedBy>Caitie McCaffrey</cp:lastModifiedBy>
  <cp:revision>119</cp:revision>
  <dcterms:created xsi:type="dcterms:W3CDTF">2013-04-20T08:00:54Z</dcterms:created>
  <dcterms:modified xsi:type="dcterms:W3CDTF">2013-04-23T04:19:48Z</dcterms:modified>
</cp:coreProperties>
</file>