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64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88" r:id="rId8"/>
    <p:sldId id="262" r:id="rId9"/>
    <p:sldId id="263" r:id="rId10"/>
    <p:sldId id="266" r:id="rId11"/>
    <p:sldId id="267" r:id="rId12"/>
    <p:sldId id="264" r:id="rId13"/>
    <p:sldId id="292" r:id="rId14"/>
    <p:sldId id="293" r:id="rId15"/>
    <p:sldId id="289" r:id="rId16"/>
    <p:sldId id="290" r:id="rId17"/>
    <p:sldId id="291" r:id="rId18"/>
    <p:sldId id="265" r:id="rId19"/>
    <p:sldId id="270" r:id="rId20"/>
    <p:sldId id="268" r:id="rId21"/>
    <p:sldId id="269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6" autoAdjust="0"/>
    <p:restoredTop sz="80127" autoAdjust="0"/>
  </p:normalViewPr>
  <p:slideViewPr>
    <p:cSldViewPr snapToGrid="0">
      <p:cViewPr varScale="1">
        <p:scale>
          <a:sx n="71" d="100"/>
          <a:sy n="71" d="100"/>
        </p:scale>
        <p:origin x="51" y="178"/>
      </p:cViewPr>
      <p:guideLst/>
    </p:cSldViewPr>
  </p:slideViewPr>
  <p:outlineViewPr>
    <p:cViewPr>
      <p:scale>
        <a:sx n="33" d="100"/>
        <a:sy n="33" d="100"/>
      </p:scale>
      <p:origin x="0" y="-19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38E8A-6255-4F63-99C7-C290A885029A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9D1D3-D56C-4795-97E3-2197DA1CD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2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 joined 343 in 2010</a:t>
            </a:r>
            <a:r>
              <a:rPr lang="en-US" baseline="0" dirty="0" smtClean="0"/>
              <a:t> as a Web Services Engineer working on “projects &amp; experiences” aka Halo 4.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We inherited the Halo Services Stack (IIS &amp; SQL)</a:t>
            </a:r>
          </a:p>
          <a:p>
            <a:pPr marL="0" indent="0">
              <a:buNone/>
            </a:pPr>
            <a:r>
              <a:rPr lang="en-US" baseline="0" dirty="0" smtClean="0"/>
              <a:t>For Halo 4 we decided to build our Game Services in Azure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We moved from a totally relational one database world to the cloud and its non-relational storage.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70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catch,</a:t>
            </a:r>
            <a:r>
              <a:rPr lang="en-US" baseline="0" dirty="0" smtClean="0"/>
              <a:t> entities in the same partition are all served from the same machine.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Transaction Support and Scale are in direct conflict in Azure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54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Transaction</a:t>
            </a:r>
            <a:r>
              <a:rPr lang="en-US" baseline="0" dirty="0" smtClean="0"/>
              <a:t>s in a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Database hooray!</a:t>
            </a:r>
          </a:p>
          <a:p>
            <a:r>
              <a:rPr lang="en-US" baseline="0" dirty="0" smtClean="0"/>
              <a:t>I’ll put all my data in one Table Partition.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then it didn’t scale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13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fix the</a:t>
            </a:r>
            <a:r>
              <a:rPr lang="en-US" baseline="0" dirty="0" smtClean="0"/>
              <a:t> Scale problem Goldilocks then put every entity in her Table in its own Partition, but then she had no Transaction Support!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05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 Goldilocks</a:t>
            </a:r>
            <a:r>
              <a:rPr lang="en-US" baseline="0" dirty="0" smtClean="0"/>
              <a:t> sat down and thought about her application and data needs, and came up with a way to partition her data so she got the transaction support she needed, and the scale she desired.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11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Players interact with your game potentially from multiple devices</a:t>
            </a:r>
          </a:p>
          <a:p>
            <a:r>
              <a:rPr lang="en-US" dirty="0" smtClean="0"/>
              <a:t>Players have a unique Identity</a:t>
            </a:r>
          </a:p>
          <a:p>
            <a:r>
              <a:rPr lang="en-US" dirty="0" smtClean="0"/>
              <a:t>Want to keep statistic totals for players in your game</a:t>
            </a:r>
          </a:p>
          <a:p>
            <a:r>
              <a:rPr lang="en-US" dirty="0" smtClean="0"/>
              <a:t>Also want players to be able to see stats for individual games.</a:t>
            </a:r>
          </a:p>
          <a:p>
            <a:r>
              <a:rPr lang="en-US" dirty="0" smtClean="0"/>
              <a:t>Statistics are uploaded at game end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77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Scale</a:t>
            </a:r>
          </a:p>
          <a:p>
            <a:r>
              <a:rPr lang="en-US" dirty="0" smtClean="0"/>
              <a:t>Load Patterns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56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Azure Storage consists</a:t>
            </a:r>
            <a:r>
              <a:rPr lang="en-US" baseline="0" dirty="0" smtClean="0"/>
              <a:t> of 3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8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Non-relational</a:t>
            </a:r>
            <a:r>
              <a:rPr lang="en-US" baseline="0" dirty="0" smtClean="0"/>
              <a:t> = </a:t>
            </a:r>
            <a:r>
              <a:rPr lang="en-US" dirty="0" err="1" smtClean="0"/>
              <a:t>NoSQL</a:t>
            </a:r>
            <a:endParaRPr lang="en-US" dirty="0" smtClean="0"/>
          </a:p>
          <a:p>
            <a:r>
              <a:rPr lang="en-US" dirty="0" smtClean="0"/>
              <a:t>Data is replicated 3 times</a:t>
            </a:r>
          </a:p>
          <a:p>
            <a:r>
              <a:rPr lang="en-US" dirty="0" smtClean="0"/>
              <a:t>Automatically Scales Out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5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Tables – collection of entities, no schema on entities</a:t>
            </a:r>
          </a:p>
          <a:p>
            <a:r>
              <a:rPr lang="en-US" dirty="0" smtClean="0"/>
              <a:t>Entities – Set of Properties Similar to database row, Identified Uniquely by </a:t>
            </a:r>
            <a:r>
              <a:rPr lang="en-US" dirty="0" err="1" smtClean="0"/>
              <a:t>PartitionKey</a:t>
            </a:r>
            <a:r>
              <a:rPr lang="en-US" dirty="0" smtClean="0"/>
              <a:t> and </a:t>
            </a:r>
            <a:r>
              <a:rPr lang="en-US" dirty="0" err="1" smtClean="0"/>
              <a:t>RowKey</a:t>
            </a:r>
            <a:endParaRPr lang="en-US" dirty="0" smtClean="0"/>
          </a:p>
          <a:p>
            <a:r>
              <a:rPr lang="en-US" dirty="0" smtClean="0"/>
              <a:t>Properties – Name Value Pair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84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Parition</a:t>
            </a:r>
            <a:r>
              <a:rPr lang="en-US" dirty="0" smtClean="0"/>
              <a:t> Key – string that identifies which partition an entity belongs to</a:t>
            </a:r>
          </a:p>
          <a:p>
            <a:r>
              <a:rPr lang="en-US" dirty="0" smtClean="0"/>
              <a:t>Row Key – string that uniquely identifies an entity in a partition</a:t>
            </a:r>
          </a:p>
          <a:p>
            <a:r>
              <a:rPr lang="en-US" dirty="0" smtClean="0"/>
              <a:t>Timestamp – </a:t>
            </a:r>
            <a:r>
              <a:rPr lang="en-US" dirty="0" err="1" smtClean="0"/>
              <a:t>DateTime</a:t>
            </a:r>
            <a:r>
              <a:rPr lang="en-US" dirty="0" smtClean="0"/>
              <a:t> Last time entity was modified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Partition Key + Row Key = Unique Identifier (single clustered index in table)</a:t>
            </a:r>
          </a:p>
          <a:p>
            <a:endParaRPr lang="en-US" dirty="0" smtClean="0"/>
          </a:p>
          <a:p>
            <a:r>
              <a:rPr lang="en-US" dirty="0" smtClean="0"/>
              <a:t>Sorted by partition key in ascending order &amp; then row key in ascending order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22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 – The Column Name</a:t>
            </a:r>
          </a:p>
          <a:p>
            <a:r>
              <a:rPr lang="en-US" dirty="0" smtClean="0"/>
              <a:t>Value – Data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29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 Partitions – set of entities with the same partition key value</a:t>
            </a:r>
          </a:p>
          <a:p>
            <a:r>
              <a:rPr lang="en-US" dirty="0" smtClean="0"/>
              <a:t>Single Partition Server handles all requests to a single partition</a:t>
            </a:r>
          </a:p>
          <a:p>
            <a:r>
              <a:rPr lang="en-US" dirty="0" smtClean="0"/>
              <a:t>Entity Group Transaction – Provide Limited form of ACID in a single Partition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Partition Size: Too Big, Too Small, Just Right ( Scale </a:t>
            </a:r>
            <a:r>
              <a:rPr lang="en-US" dirty="0" err="1" smtClean="0"/>
              <a:t>vs</a:t>
            </a:r>
            <a:r>
              <a:rPr lang="en-US" dirty="0" smtClean="0"/>
              <a:t> Consistency 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05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Entity Group Transaction</a:t>
            </a:r>
          </a:p>
          <a:p>
            <a:r>
              <a:rPr lang="en-US" dirty="0" smtClean="0"/>
              <a:t>Each</a:t>
            </a:r>
            <a:r>
              <a:rPr lang="en-US" baseline="0" dirty="0" smtClean="0"/>
              <a:t> Entity Appears once</a:t>
            </a:r>
          </a:p>
          <a:p>
            <a:r>
              <a:rPr lang="en-US" baseline="0" dirty="0" smtClean="0"/>
              <a:t>Up to 100 Entities etc…</a:t>
            </a:r>
            <a:endParaRPr lang="en-US" dirty="0" smtClean="0"/>
          </a:p>
          <a:p>
            <a:r>
              <a:rPr lang="en-US" dirty="0" smtClean="0"/>
              <a:t>Putting</a:t>
            </a:r>
            <a:r>
              <a:rPr lang="en-US" baseline="0" dirty="0" smtClean="0"/>
              <a:t> entities in the same partition allows you to perform Transactions and get ACID support.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68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1774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3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8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23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657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22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3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3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28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1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8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33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5" r:id="rId1"/>
    <p:sldLayoutId id="2147484466" r:id="rId2"/>
    <p:sldLayoutId id="2147484467" r:id="rId3"/>
    <p:sldLayoutId id="2147484468" r:id="rId4"/>
    <p:sldLayoutId id="2147484469" r:id="rId5"/>
    <p:sldLayoutId id="2147484470" r:id="rId6"/>
    <p:sldLayoutId id="2147484471" r:id="rId7"/>
    <p:sldLayoutId id="2147484472" r:id="rId8"/>
    <p:sldLayoutId id="2147484473" r:id="rId9"/>
    <p:sldLayoutId id="2147484474" r:id="rId10"/>
    <p:sldLayoutId id="21474844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Patterns &amp; Best Practices For Moving From RDBMS to Azure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DotNetConf</a:t>
            </a:r>
            <a:r>
              <a:rPr lang="en-US" b="1" dirty="0" smtClean="0">
                <a:solidFill>
                  <a:schemeClr val="accent2"/>
                </a:solidFill>
              </a:rPr>
              <a:t> 2013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95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065" y="2171699"/>
            <a:ext cx="8794376" cy="40052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Properties are Name Value Pairs</a:t>
            </a:r>
            <a:endParaRPr lang="en-US" sz="5400" dirty="0">
              <a:solidFill>
                <a:schemeClr val="accent2">
                  <a:lumMod val="20000"/>
                  <a:lumOff val="8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4943" y="1969477"/>
            <a:ext cx="506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6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77501"/>
            <a:ext cx="9692640" cy="1325562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Types</a:t>
            </a:r>
            <a:endParaRPr lang="en-US" sz="8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754342"/>
              </p:ext>
            </p:extLst>
          </p:nvPr>
        </p:nvGraphicFramePr>
        <p:xfrm>
          <a:off x="1290918" y="1939075"/>
          <a:ext cx="8767856" cy="43070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8400"/>
                <a:gridCol w="1517174"/>
                <a:gridCol w="1464250"/>
                <a:gridCol w="1287834"/>
                <a:gridCol w="1905289"/>
                <a:gridCol w="1234909"/>
              </a:tblGrid>
              <a:tr h="304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Type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  <a:latin typeface="+mj-lt"/>
                        </a:rPr>
                        <a:t>Numerics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Date &amp; Time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Binary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Character Strings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Other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0428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smtClean="0">
                          <a:effectLst/>
                          <a:latin typeface="+mj-lt"/>
                        </a:rPr>
                        <a:t>Azure </a:t>
                      </a:r>
                    </a:p>
                    <a:p>
                      <a:pPr algn="ctr" fontAlgn="ctr"/>
                      <a:r>
                        <a:rPr lang="en-US" sz="1800" b="1" u="none" strike="noStrike" dirty="0" smtClean="0">
                          <a:effectLst/>
                          <a:latin typeface="+mj-lt"/>
                        </a:rPr>
                        <a:t>Table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87" marR="4787" marT="47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DateTime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byte[]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Strings (UTF 16 encoded Value)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Guid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42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42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4287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+mj-lt"/>
                        </a:rPr>
                        <a:t>SQL</a:t>
                      </a:r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87" marR="4787" marT="47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BigInt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Bit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42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2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SmallInt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2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TinyInt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DateTime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Text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2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Money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DateTime2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Binary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Varchar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2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SmallMoney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DateTimeOffset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Nchar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2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Numeric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SmallDateTime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VarBinary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Ntext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2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NVarChar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2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Decimal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3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97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89" y="0"/>
            <a:ext cx="10678847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Table </a:t>
            </a:r>
            <a:r>
              <a:rPr lang="en-US" sz="6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Partitions</a:t>
            </a:r>
            <a:endParaRPr lang="en-US" sz="6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8565" y="2091018"/>
            <a:ext cx="1059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Table Partition: </a:t>
            </a:r>
            <a:r>
              <a:rPr lang="en-US" sz="28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Entites</a:t>
            </a: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with the Same </a:t>
            </a:r>
            <a:r>
              <a:rPr lang="en-US" sz="28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PartitionKey</a:t>
            </a: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869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278" y="197672"/>
            <a:ext cx="9692640" cy="1325562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Table Partitions</a:t>
            </a:r>
            <a:endParaRPr lang="en-US" sz="6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4601" y="2513097"/>
            <a:ext cx="8595360" cy="142538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Azure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Table service supports </a:t>
            </a:r>
            <a:r>
              <a:rPr lang="en-US" sz="3600" dirty="0" smtClean="0">
                <a:solidFill>
                  <a:schemeClr val="accent2"/>
                </a:solidFill>
                <a:latin typeface="Cooper Black" panose="0208090404030B020404" pitchFamily="18" charset="0"/>
              </a:rPr>
              <a:t>Batch </a:t>
            </a:r>
            <a:r>
              <a:rPr lang="en-US" sz="3600" dirty="0">
                <a:solidFill>
                  <a:schemeClr val="accent2"/>
                </a:solidFill>
                <a:latin typeface="Cooper Black" panose="0208090404030B020404" pitchFamily="18" charset="0"/>
              </a:rPr>
              <a:t>T</a:t>
            </a:r>
            <a:r>
              <a:rPr lang="en-US" sz="3600" dirty="0" smtClean="0">
                <a:solidFill>
                  <a:schemeClr val="accent2"/>
                </a:solidFill>
                <a:latin typeface="Cooper Black" panose="0208090404030B020404" pitchFamily="18" charset="0"/>
              </a:rPr>
              <a:t>ransactions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on entities that are in the same </a:t>
            </a:r>
            <a:r>
              <a:rPr lang="en-US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Table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and belong to the same </a:t>
            </a:r>
            <a:r>
              <a:rPr lang="en-US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Partition.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52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31" y="130436"/>
            <a:ext cx="9692640" cy="1325562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Table Partitions</a:t>
            </a:r>
            <a:endParaRPr lang="en-US" sz="6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0472" y="2642348"/>
            <a:ext cx="8070387" cy="2185147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5"/>
                </a:solidFill>
                <a:latin typeface="Cooper Black" panose="0208090404030B020404" pitchFamily="18" charset="0"/>
              </a:rPr>
              <a:t>A Single Partition Server handles </a:t>
            </a:r>
            <a:r>
              <a:rPr lang="en-US" sz="4400" dirty="0">
                <a:solidFill>
                  <a:schemeClr val="accent5"/>
                </a:solidFill>
                <a:latin typeface="Cooper Black" panose="0208090404030B020404" pitchFamily="18" charset="0"/>
              </a:rPr>
              <a:t>all </a:t>
            </a:r>
            <a:r>
              <a:rPr lang="en-US" sz="4400" dirty="0" smtClean="0">
                <a:solidFill>
                  <a:schemeClr val="accent5"/>
                </a:solidFill>
                <a:latin typeface="Cooper Black" panose="0208090404030B020404" pitchFamily="18" charset="0"/>
              </a:rPr>
              <a:t>requests for a Single Table Partition</a:t>
            </a:r>
            <a:endParaRPr lang="en-US" sz="4400" dirty="0">
              <a:solidFill>
                <a:schemeClr val="accent5"/>
              </a:solidFill>
              <a:latin typeface="Cooper Black" panose="0208090404030B020404" pitchFamily="18" charset="0"/>
            </a:endParaRPr>
          </a:p>
          <a:p>
            <a:endParaRPr lang="en-US" sz="44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15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4" y="2904565"/>
            <a:ext cx="5508722" cy="121023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“This Partition Size is Too Big.  It Won’t Scale!”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749" y="365760"/>
            <a:ext cx="4149393" cy="607228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32546" y="434499"/>
            <a:ext cx="6369334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accent2"/>
                </a:solidFill>
                <a:latin typeface="Cooper Black" panose="0208090404030B020404" pitchFamily="18" charset="0"/>
              </a:rPr>
              <a:t>Goldilocks </a:t>
            </a:r>
            <a:br>
              <a:rPr lang="en-US" sz="5400" dirty="0" smtClean="0">
                <a:solidFill>
                  <a:schemeClr val="accent2"/>
                </a:solidFill>
                <a:latin typeface="Cooper Black" panose="0208090404030B020404" pitchFamily="18" charset="0"/>
              </a:rPr>
            </a:br>
            <a:r>
              <a:rPr lang="en-US" sz="5400" dirty="0" smtClean="0">
                <a:solidFill>
                  <a:schemeClr val="accent2"/>
                </a:solidFill>
                <a:latin typeface="Cooper Black" panose="0208090404030B020404" pitchFamily="18" charset="0"/>
              </a:rPr>
              <a:t>&amp; Azure Storage</a:t>
            </a:r>
            <a:endParaRPr lang="en-US" sz="5400" dirty="0">
              <a:solidFill>
                <a:schemeClr val="accent2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24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6994" y="2702859"/>
            <a:ext cx="5553635" cy="1983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“This Partition Size is Too Small.  Not Enough Transaction Support!”</a:t>
            </a:r>
          </a:p>
          <a:p>
            <a:pPr marL="0" indent="0">
              <a:buFont typeface="Arial" pitchFamily="34" charset="0"/>
              <a:buNone/>
            </a:pP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749" y="365760"/>
            <a:ext cx="4149393" cy="607228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32546" y="434499"/>
            <a:ext cx="6369334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accent2"/>
                </a:solidFill>
                <a:latin typeface="Cooper Black" panose="0208090404030B020404" pitchFamily="18" charset="0"/>
              </a:rPr>
              <a:t>Goldilocks </a:t>
            </a:r>
            <a:br>
              <a:rPr lang="en-US" sz="5400" dirty="0" smtClean="0">
                <a:solidFill>
                  <a:schemeClr val="accent2"/>
                </a:solidFill>
                <a:latin typeface="Cooper Black" panose="0208090404030B020404" pitchFamily="18" charset="0"/>
              </a:rPr>
            </a:br>
            <a:r>
              <a:rPr lang="en-US" sz="5400" dirty="0" smtClean="0">
                <a:solidFill>
                  <a:schemeClr val="accent2"/>
                </a:solidFill>
                <a:latin typeface="Cooper Black" panose="0208090404030B020404" pitchFamily="18" charset="0"/>
              </a:rPr>
              <a:t>&amp; Azure Storage</a:t>
            </a:r>
            <a:endParaRPr lang="en-US" sz="5400" dirty="0">
              <a:solidFill>
                <a:schemeClr val="accent2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69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2546" y="434499"/>
            <a:ext cx="6369334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accent2"/>
                </a:solidFill>
                <a:latin typeface="Cooper Black" panose="0208090404030B020404" pitchFamily="18" charset="0"/>
              </a:rPr>
              <a:t>Goldilocks </a:t>
            </a:r>
            <a:br>
              <a:rPr lang="en-US" sz="5400" dirty="0" smtClean="0">
                <a:solidFill>
                  <a:schemeClr val="accent2"/>
                </a:solidFill>
                <a:latin typeface="Cooper Black" panose="0208090404030B020404" pitchFamily="18" charset="0"/>
              </a:rPr>
            </a:br>
            <a:r>
              <a:rPr lang="en-US" sz="5400" dirty="0" smtClean="0">
                <a:solidFill>
                  <a:schemeClr val="accent2"/>
                </a:solidFill>
                <a:latin typeface="Cooper Black" panose="0208090404030B020404" pitchFamily="18" charset="0"/>
              </a:rPr>
              <a:t>&amp; Azure Storage</a:t>
            </a:r>
            <a:endParaRPr lang="en-US" sz="5400" dirty="0">
              <a:solidFill>
                <a:schemeClr val="accent2"/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2182" y="2528355"/>
            <a:ext cx="6094393" cy="1956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“This Partition Size is Just Right!  Scale &amp; Just Enough Transaction Support”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749" y="365760"/>
            <a:ext cx="4149393" cy="607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8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78" y="56477"/>
            <a:ext cx="9692640" cy="1325562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accent2"/>
                </a:solidFill>
              </a:rPr>
              <a:t>Simple Stats Example </a:t>
            </a:r>
            <a:endParaRPr lang="en-US" sz="6600" dirty="0">
              <a:solidFill>
                <a:schemeClr val="accent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9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309" y="154110"/>
            <a:ext cx="10515600" cy="1325563"/>
          </a:xfrm>
        </p:spPr>
        <p:txBody>
          <a:bodyPr/>
          <a:lstStyle/>
          <a:p>
            <a:r>
              <a:rPr lang="en-US" dirty="0" smtClean="0"/>
              <a:t>Simple Stats - Stats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75835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 [</a:t>
            </a:r>
            <a:r>
              <a:rPr lang="en-US" sz="1800" dirty="0" err="1"/>
              <a:t>DataContract</a:t>
            </a:r>
            <a:r>
              <a:rPr lang="en-US" sz="1800" dirty="0"/>
              <a:t>]</a:t>
            </a:r>
          </a:p>
          <a:p>
            <a:pPr marL="0" indent="0">
              <a:buNone/>
            </a:pPr>
            <a:r>
              <a:rPr lang="en-US" sz="1800" dirty="0"/>
              <a:t>    public class </a:t>
            </a:r>
            <a:r>
              <a:rPr lang="en-US" sz="1800" dirty="0" err="1"/>
              <a:t>GameData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{</a:t>
            </a:r>
          </a:p>
          <a:p>
            <a:pPr marL="0" indent="0">
              <a:buNone/>
            </a:pPr>
            <a:r>
              <a:rPr lang="en-US" sz="1800" dirty="0"/>
              <a:t>        [</a:t>
            </a:r>
            <a:r>
              <a:rPr lang="en-US" sz="1800" dirty="0" err="1"/>
              <a:t>DataMember</a:t>
            </a:r>
            <a:r>
              <a:rPr lang="en-US" sz="1800" dirty="0"/>
              <a:t>]</a:t>
            </a:r>
          </a:p>
          <a:p>
            <a:pPr marL="0" indent="0">
              <a:buNone/>
            </a:pPr>
            <a:r>
              <a:rPr lang="en-US" sz="1800" dirty="0"/>
              <a:t>        public </a:t>
            </a:r>
            <a:r>
              <a:rPr lang="en-US" sz="1800" dirty="0" err="1"/>
              <a:t>Guid</a:t>
            </a:r>
            <a:r>
              <a:rPr lang="en-US" sz="1800" dirty="0"/>
              <a:t> </a:t>
            </a:r>
            <a:r>
              <a:rPr lang="en-US" sz="1800" dirty="0" err="1"/>
              <a:t>GameId</a:t>
            </a:r>
            <a:r>
              <a:rPr lang="en-US" sz="1800" dirty="0"/>
              <a:t> { get; set; </a:t>
            </a:r>
            <a:r>
              <a:rPr lang="en-US" sz="1800" dirty="0" smtClean="0"/>
              <a:t>}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[</a:t>
            </a:r>
            <a:r>
              <a:rPr lang="en-US" sz="1800" dirty="0" err="1"/>
              <a:t>DataMember</a:t>
            </a:r>
            <a:r>
              <a:rPr lang="en-US" sz="1800" dirty="0"/>
              <a:t>]</a:t>
            </a:r>
          </a:p>
          <a:p>
            <a:pPr marL="0" indent="0">
              <a:buNone/>
            </a:pPr>
            <a:r>
              <a:rPr lang="en-US" sz="1800" dirty="0"/>
              <a:t>        public Int32 </a:t>
            </a:r>
            <a:r>
              <a:rPr lang="en-US" sz="1800" dirty="0" err="1"/>
              <a:t>GameDurationSeconds</a:t>
            </a:r>
            <a:r>
              <a:rPr lang="en-US" sz="1800" dirty="0"/>
              <a:t> { get; set; </a:t>
            </a:r>
            <a:r>
              <a:rPr lang="en-US" sz="1800" dirty="0" smtClean="0"/>
              <a:t>}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[</a:t>
            </a:r>
            <a:r>
              <a:rPr lang="en-US" sz="1800" dirty="0" err="1"/>
              <a:t>DataMember</a:t>
            </a:r>
            <a:r>
              <a:rPr lang="en-US" sz="1800" dirty="0"/>
              <a:t>]</a:t>
            </a:r>
          </a:p>
          <a:p>
            <a:pPr marL="0" indent="0">
              <a:buNone/>
            </a:pPr>
            <a:r>
              <a:rPr lang="en-US" sz="1800" dirty="0"/>
              <a:t>        public Dictionary&lt;Int64, </a:t>
            </a:r>
            <a:r>
              <a:rPr lang="en-US" sz="1800" dirty="0" err="1"/>
              <a:t>PlayerGameData</a:t>
            </a:r>
            <a:r>
              <a:rPr lang="en-US" sz="1800" dirty="0"/>
              <a:t>&gt; </a:t>
            </a:r>
            <a:r>
              <a:rPr lang="en-US" sz="1800" dirty="0" err="1"/>
              <a:t>PlayerData</a:t>
            </a:r>
            <a:r>
              <a:rPr lang="en-US" sz="1800" dirty="0"/>
              <a:t> { get; set; }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7513426" y="1614609"/>
            <a:ext cx="348627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[</a:t>
            </a:r>
            <a:r>
              <a:rPr lang="en-US" dirty="0" err="1"/>
              <a:t>DataContract</a:t>
            </a:r>
            <a:r>
              <a:rPr lang="en-US" dirty="0"/>
              <a:t>]</a:t>
            </a:r>
          </a:p>
          <a:p>
            <a:r>
              <a:rPr lang="en-US" dirty="0"/>
              <a:t>    public class </a:t>
            </a:r>
            <a:r>
              <a:rPr lang="en-US" dirty="0" err="1"/>
              <a:t>PlayerGameData</a:t>
            </a:r>
            <a:endParaRPr lang="en-US" dirty="0"/>
          </a:p>
          <a:p>
            <a:r>
              <a:rPr lang="en-US" dirty="0"/>
              <a:t>    {</a:t>
            </a:r>
          </a:p>
          <a:p>
            <a:r>
              <a:rPr lang="en-US" dirty="0"/>
              <a:t>        [</a:t>
            </a:r>
            <a:r>
              <a:rPr lang="en-US" dirty="0" err="1"/>
              <a:t>DataMember</a:t>
            </a:r>
            <a:r>
              <a:rPr lang="en-US" dirty="0"/>
              <a:t>]</a:t>
            </a:r>
          </a:p>
          <a:p>
            <a:r>
              <a:rPr lang="en-US" dirty="0"/>
              <a:t>        public </a:t>
            </a:r>
            <a:r>
              <a:rPr lang="en-US" dirty="0" err="1"/>
              <a:t>bool</a:t>
            </a:r>
            <a:r>
              <a:rPr lang="en-US" dirty="0"/>
              <a:t> Win { get; set; }</a:t>
            </a:r>
          </a:p>
          <a:p>
            <a:endParaRPr lang="en-US" dirty="0"/>
          </a:p>
          <a:p>
            <a:r>
              <a:rPr lang="en-US" dirty="0"/>
              <a:t>        [</a:t>
            </a:r>
            <a:r>
              <a:rPr lang="en-US" dirty="0" err="1"/>
              <a:t>DataMember</a:t>
            </a:r>
            <a:r>
              <a:rPr lang="en-US" dirty="0"/>
              <a:t>]</a:t>
            </a:r>
          </a:p>
          <a:p>
            <a:r>
              <a:rPr lang="en-US" dirty="0"/>
              <a:t>        public Int32 Points { get; set; }</a:t>
            </a:r>
          </a:p>
          <a:p>
            <a:endParaRPr lang="en-US" dirty="0"/>
          </a:p>
          <a:p>
            <a:r>
              <a:rPr lang="en-US" dirty="0"/>
              <a:t>        [</a:t>
            </a:r>
            <a:r>
              <a:rPr lang="en-US" dirty="0" err="1"/>
              <a:t>DataMember</a:t>
            </a:r>
            <a:r>
              <a:rPr lang="en-US" dirty="0"/>
              <a:t>]</a:t>
            </a:r>
          </a:p>
          <a:p>
            <a:r>
              <a:rPr lang="en-US" dirty="0"/>
              <a:t>        public Int32 Kills { get; set; }</a:t>
            </a:r>
          </a:p>
          <a:p>
            <a:endParaRPr lang="en-US" dirty="0"/>
          </a:p>
          <a:p>
            <a:r>
              <a:rPr lang="en-US" dirty="0"/>
              <a:t>        [</a:t>
            </a:r>
            <a:r>
              <a:rPr lang="en-US" dirty="0" err="1"/>
              <a:t>DataMember</a:t>
            </a:r>
            <a:r>
              <a:rPr lang="en-US" dirty="0"/>
              <a:t>]</a:t>
            </a:r>
          </a:p>
          <a:p>
            <a:r>
              <a:rPr lang="en-US" dirty="0"/>
              <a:t>        public Int32 Deaths { get; set; }</a:t>
            </a:r>
          </a:p>
          <a:p>
            <a:r>
              <a:rPr lang="en-US" dirty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128880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2083" y="2207436"/>
            <a:ext cx="64075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oper Black" panose="0208090404030B020404" pitchFamily="18" charset="0"/>
              </a:rPr>
              <a:t>Caitie McCaffrey</a:t>
            </a:r>
          </a:p>
          <a:p>
            <a:r>
              <a:rPr lang="en-US" sz="2800" dirty="0" smtClean="0">
                <a:solidFill>
                  <a:schemeClr val="accent2"/>
                </a:solidFill>
                <a:latin typeface="Cooper Black" panose="0208090404030B020404" pitchFamily="18" charset="0"/>
              </a:rPr>
              <a:t>Software Development Engineer</a:t>
            </a:r>
          </a:p>
          <a:p>
            <a:r>
              <a:rPr lang="en-US" sz="3200" dirty="0" smtClean="0">
                <a:solidFill>
                  <a:schemeClr val="accent2"/>
                </a:solidFill>
                <a:latin typeface="Cooper Black" panose="0208090404030B020404" pitchFamily="18" charset="0"/>
              </a:rPr>
              <a:t>343 Industries</a:t>
            </a:r>
            <a:endParaRPr lang="en-US" sz="3200" dirty="0">
              <a:solidFill>
                <a:schemeClr val="accent2"/>
              </a:solidFill>
              <a:latin typeface="Cooper Black" panose="0208090404030B0204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5630" y="4379413"/>
            <a:ext cx="2924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oper Black" panose="0208090404030B020404" pitchFamily="18" charset="0"/>
              </a:rPr>
              <a:t>@CaitieM20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866" y="1651467"/>
            <a:ext cx="3943350" cy="3971925"/>
          </a:xfrm>
          <a:prstGeom prst="rect">
            <a:avLst/>
          </a:prstGeom>
        </p:spPr>
      </p:pic>
      <p:sp>
        <p:nvSpPr>
          <p:cNvPr id="15" name="Freeform 13"/>
          <p:cNvSpPr>
            <a:spLocks noEditPoints="1"/>
          </p:cNvSpPr>
          <p:nvPr/>
        </p:nvSpPr>
        <p:spPr bwMode="black">
          <a:xfrm>
            <a:off x="395575" y="4368162"/>
            <a:ext cx="573511" cy="488304"/>
          </a:xfrm>
          <a:custGeom>
            <a:avLst/>
            <a:gdLst>
              <a:gd name="T0" fmla="*/ 344 w 414"/>
              <a:gd name="T1" fmla="*/ 55 h 353"/>
              <a:gd name="T2" fmla="*/ 296 w 414"/>
              <a:gd name="T3" fmla="*/ 9 h 353"/>
              <a:gd name="T4" fmla="*/ 206 w 414"/>
              <a:gd name="T5" fmla="*/ 45 h 353"/>
              <a:gd name="T6" fmla="*/ 0 w 414"/>
              <a:gd name="T7" fmla="*/ 174 h 353"/>
              <a:gd name="T8" fmla="*/ 158 w 414"/>
              <a:gd name="T9" fmla="*/ 278 h 353"/>
              <a:gd name="T10" fmla="*/ 160 w 414"/>
              <a:gd name="T11" fmla="*/ 278 h 353"/>
              <a:gd name="T12" fmla="*/ 160 w 414"/>
              <a:gd name="T13" fmla="*/ 332 h 353"/>
              <a:gd name="T14" fmla="*/ 133 w 414"/>
              <a:gd name="T15" fmla="*/ 337 h 353"/>
              <a:gd name="T16" fmla="*/ 128 w 414"/>
              <a:gd name="T17" fmla="*/ 347 h 353"/>
              <a:gd name="T18" fmla="*/ 137 w 414"/>
              <a:gd name="T19" fmla="*/ 352 h 353"/>
              <a:gd name="T20" fmla="*/ 137 w 414"/>
              <a:gd name="T21" fmla="*/ 352 h 353"/>
              <a:gd name="T22" fmla="*/ 176 w 414"/>
              <a:gd name="T23" fmla="*/ 346 h 353"/>
              <a:gd name="T24" fmla="*/ 215 w 414"/>
              <a:gd name="T25" fmla="*/ 352 h 353"/>
              <a:gd name="T26" fmla="*/ 218 w 414"/>
              <a:gd name="T27" fmla="*/ 352 h 353"/>
              <a:gd name="T28" fmla="*/ 224 w 414"/>
              <a:gd name="T29" fmla="*/ 347 h 353"/>
              <a:gd name="T30" fmla="*/ 245 w 414"/>
              <a:gd name="T31" fmla="*/ 352 h 353"/>
              <a:gd name="T32" fmla="*/ 248 w 414"/>
              <a:gd name="T33" fmla="*/ 352 h 353"/>
              <a:gd name="T34" fmla="*/ 255 w 414"/>
              <a:gd name="T35" fmla="*/ 347 h 353"/>
              <a:gd name="T36" fmla="*/ 250 w 414"/>
              <a:gd name="T37" fmla="*/ 337 h 353"/>
              <a:gd name="T38" fmla="*/ 207 w 414"/>
              <a:gd name="T39" fmla="*/ 331 h 353"/>
              <a:gd name="T40" fmla="*/ 207 w 414"/>
              <a:gd name="T41" fmla="*/ 271 h 353"/>
              <a:gd name="T42" fmla="*/ 343 w 414"/>
              <a:gd name="T43" fmla="*/ 112 h 353"/>
              <a:gd name="T44" fmla="*/ 414 w 414"/>
              <a:gd name="T45" fmla="*/ 83 h 353"/>
              <a:gd name="T46" fmla="*/ 344 w 414"/>
              <a:gd name="T47" fmla="*/ 55 h 353"/>
              <a:gd name="T48" fmla="*/ 192 w 414"/>
              <a:gd name="T49" fmla="*/ 332 h 353"/>
              <a:gd name="T50" fmla="*/ 192 w 414"/>
              <a:gd name="T51" fmla="*/ 332 h 353"/>
              <a:gd name="T52" fmla="*/ 191 w 414"/>
              <a:gd name="T53" fmla="*/ 332 h 353"/>
              <a:gd name="T54" fmla="*/ 176 w 414"/>
              <a:gd name="T55" fmla="*/ 331 h 353"/>
              <a:gd name="T56" fmla="*/ 175 w 414"/>
              <a:gd name="T57" fmla="*/ 331 h 353"/>
              <a:gd name="T58" fmla="*/ 175 w 414"/>
              <a:gd name="T59" fmla="*/ 277 h 353"/>
              <a:gd name="T60" fmla="*/ 192 w 414"/>
              <a:gd name="T61" fmla="*/ 275 h 353"/>
              <a:gd name="T62" fmla="*/ 192 w 414"/>
              <a:gd name="T63" fmla="*/ 332 h 353"/>
              <a:gd name="T64" fmla="*/ 286 w 414"/>
              <a:gd name="T65" fmla="*/ 82 h 353"/>
              <a:gd name="T66" fmla="*/ 271 w 414"/>
              <a:gd name="T67" fmla="*/ 67 h 353"/>
              <a:gd name="T68" fmla="*/ 286 w 414"/>
              <a:gd name="T69" fmla="*/ 52 h 353"/>
              <a:gd name="T70" fmla="*/ 301 w 414"/>
              <a:gd name="T71" fmla="*/ 67 h 353"/>
              <a:gd name="T72" fmla="*/ 286 w 414"/>
              <a:gd name="T73" fmla="*/ 82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14" h="353">
                <a:moveTo>
                  <a:pt x="344" y="55"/>
                </a:moveTo>
                <a:cubicBezTo>
                  <a:pt x="336" y="33"/>
                  <a:pt x="319" y="16"/>
                  <a:pt x="296" y="9"/>
                </a:cubicBezTo>
                <a:cubicBezTo>
                  <a:pt x="263" y="0"/>
                  <a:pt x="228" y="11"/>
                  <a:pt x="206" y="45"/>
                </a:cubicBezTo>
                <a:cubicBezTo>
                  <a:pt x="145" y="140"/>
                  <a:pt x="71" y="200"/>
                  <a:pt x="0" y="174"/>
                </a:cubicBezTo>
                <a:cubicBezTo>
                  <a:pt x="0" y="174"/>
                  <a:pt x="50" y="278"/>
                  <a:pt x="158" y="278"/>
                </a:cubicBezTo>
                <a:cubicBezTo>
                  <a:pt x="159" y="278"/>
                  <a:pt x="160" y="278"/>
                  <a:pt x="160" y="278"/>
                </a:cubicBezTo>
                <a:cubicBezTo>
                  <a:pt x="160" y="332"/>
                  <a:pt x="160" y="332"/>
                  <a:pt x="160" y="332"/>
                </a:cubicBezTo>
                <a:cubicBezTo>
                  <a:pt x="150" y="333"/>
                  <a:pt x="140" y="335"/>
                  <a:pt x="133" y="337"/>
                </a:cubicBezTo>
                <a:cubicBezTo>
                  <a:pt x="129" y="339"/>
                  <a:pt x="127" y="343"/>
                  <a:pt x="128" y="347"/>
                </a:cubicBezTo>
                <a:cubicBezTo>
                  <a:pt x="129" y="351"/>
                  <a:pt x="134" y="353"/>
                  <a:pt x="137" y="352"/>
                </a:cubicBezTo>
                <a:cubicBezTo>
                  <a:pt x="137" y="352"/>
                  <a:pt x="137" y="352"/>
                  <a:pt x="137" y="352"/>
                </a:cubicBezTo>
                <a:cubicBezTo>
                  <a:pt x="147" y="348"/>
                  <a:pt x="161" y="346"/>
                  <a:pt x="176" y="346"/>
                </a:cubicBezTo>
                <a:cubicBezTo>
                  <a:pt x="192" y="346"/>
                  <a:pt x="206" y="348"/>
                  <a:pt x="215" y="352"/>
                </a:cubicBezTo>
                <a:cubicBezTo>
                  <a:pt x="216" y="352"/>
                  <a:pt x="217" y="352"/>
                  <a:pt x="218" y="352"/>
                </a:cubicBezTo>
                <a:cubicBezTo>
                  <a:pt x="221" y="352"/>
                  <a:pt x="223" y="350"/>
                  <a:pt x="224" y="347"/>
                </a:cubicBezTo>
                <a:cubicBezTo>
                  <a:pt x="232" y="348"/>
                  <a:pt x="240" y="350"/>
                  <a:pt x="245" y="352"/>
                </a:cubicBezTo>
                <a:cubicBezTo>
                  <a:pt x="246" y="352"/>
                  <a:pt x="247" y="352"/>
                  <a:pt x="248" y="352"/>
                </a:cubicBezTo>
                <a:cubicBezTo>
                  <a:pt x="251" y="352"/>
                  <a:pt x="254" y="350"/>
                  <a:pt x="255" y="347"/>
                </a:cubicBezTo>
                <a:cubicBezTo>
                  <a:pt x="256" y="343"/>
                  <a:pt x="254" y="339"/>
                  <a:pt x="250" y="337"/>
                </a:cubicBezTo>
                <a:cubicBezTo>
                  <a:pt x="239" y="334"/>
                  <a:pt x="224" y="331"/>
                  <a:pt x="207" y="331"/>
                </a:cubicBezTo>
                <a:cubicBezTo>
                  <a:pt x="207" y="271"/>
                  <a:pt x="207" y="271"/>
                  <a:pt x="207" y="271"/>
                </a:cubicBezTo>
                <a:cubicBezTo>
                  <a:pt x="283" y="251"/>
                  <a:pt x="323" y="185"/>
                  <a:pt x="343" y="112"/>
                </a:cubicBezTo>
                <a:cubicBezTo>
                  <a:pt x="414" y="83"/>
                  <a:pt x="414" y="83"/>
                  <a:pt x="414" y="83"/>
                </a:cubicBezTo>
                <a:lnTo>
                  <a:pt x="344" y="55"/>
                </a:lnTo>
                <a:close/>
                <a:moveTo>
                  <a:pt x="192" y="332"/>
                </a:moveTo>
                <a:cubicBezTo>
                  <a:pt x="192" y="332"/>
                  <a:pt x="192" y="332"/>
                  <a:pt x="192" y="332"/>
                </a:cubicBezTo>
                <a:cubicBezTo>
                  <a:pt x="192" y="332"/>
                  <a:pt x="192" y="332"/>
                  <a:pt x="191" y="332"/>
                </a:cubicBezTo>
                <a:cubicBezTo>
                  <a:pt x="187" y="331"/>
                  <a:pt x="181" y="331"/>
                  <a:pt x="176" y="331"/>
                </a:cubicBezTo>
                <a:cubicBezTo>
                  <a:pt x="176" y="331"/>
                  <a:pt x="176" y="331"/>
                  <a:pt x="175" y="331"/>
                </a:cubicBezTo>
                <a:cubicBezTo>
                  <a:pt x="175" y="277"/>
                  <a:pt x="175" y="277"/>
                  <a:pt x="175" y="277"/>
                </a:cubicBezTo>
                <a:cubicBezTo>
                  <a:pt x="181" y="276"/>
                  <a:pt x="187" y="276"/>
                  <a:pt x="192" y="275"/>
                </a:cubicBezTo>
                <a:lnTo>
                  <a:pt x="192" y="332"/>
                </a:lnTo>
                <a:close/>
                <a:moveTo>
                  <a:pt x="286" y="82"/>
                </a:moveTo>
                <a:cubicBezTo>
                  <a:pt x="278" y="82"/>
                  <a:pt x="271" y="75"/>
                  <a:pt x="271" y="67"/>
                </a:cubicBezTo>
                <a:cubicBezTo>
                  <a:pt x="271" y="59"/>
                  <a:pt x="278" y="52"/>
                  <a:pt x="286" y="52"/>
                </a:cubicBezTo>
                <a:cubicBezTo>
                  <a:pt x="294" y="52"/>
                  <a:pt x="301" y="59"/>
                  <a:pt x="301" y="67"/>
                </a:cubicBezTo>
                <a:cubicBezTo>
                  <a:pt x="301" y="75"/>
                  <a:pt x="294" y="82"/>
                  <a:pt x="286" y="82"/>
                </a:cubicBezTo>
                <a:close/>
              </a:path>
            </a:pathLst>
          </a:custGeom>
          <a:solidFill>
            <a:srgbClr val="FFFFF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82302" tIns="41151" rIns="82302" bIns="41151" numCol="1" rtlCol="0" anchor="ctr" anchorCtr="0" compatLnSpc="1">
            <a:prstTxWarp prst="textNoShape">
              <a:avLst/>
            </a:prstTxWarp>
          </a:bodyPr>
          <a:lstStyle/>
          <a:p>
            <a:pPr defTabSz="740740"/>
            <a:endParaRPr lang="en-US" spc="-122">
              <a:solidFill>
                <a:srgbClr val="525051">
                  <a:lumMod val="50000"/>
                </a:srgbClr>
              </a:solidFill>
              <a:latin typeface="Segoe Light" pitchFamily="34" charset="0"/>
            </a:endParaRPr>
          </a:p>
        </p:txBody>
      </p:sp>
      <p:grpSp>
        <p:nvGrpSpPr>
          <p:cNvPr id="16" name="Group 63"/>
          <p:cNvGrpSpPr>
            <a:grpSpLocks noChangeAspect="1"/>
          </p:cNvGrpSpPr>
          <p:nvPr/>
        </p:nvGrpSpPr>
        <p:grpSpPr bwMode="black">
          <a:xfrm>
            <a:off x="269931" y="5072575"/>
            <a:ext cx="761570" cy="489946"/>
            <a:chOff x="9367396" y="4929486"/>
            <a:chExt cx="790590" cy="508749"/>
          </a:xfrm>
          <a:solidFill>
            <a:srgbClr val="FFFFFF"/>
          </a:solidFill>
        </p:grpSpPr>
        <p:grpSp>
          <p:nvGrpSpPr>
            <p:cNvPr id="17" name="Group 64"/>
            <p:cNvGrpSpPr/>
            <p:nvPr/>
          </p:nvGrpSpPr>
          <p:grpSpPr bwMode="black">
            <a:xfrm>
              <a:off x="9646128" y="5015621"/>
              <a:ext cx="233126" cy="226337"/>
              <a:chOff x="8754070" y="3848870"/>
              <a:chExt cx="195501" cy="189808"/>
            </a:xfrm>
            <a:grpFill/>
          </p:grpSpPr>
          <p:sp>
            <p:nvSpPr>
              <p:cNvPr id="19" name="Freeform 132"/>
              <p:cNvSpPr>
                <a:spLocks/>
              </p:cNvSpPr>
              <p:nvPr/>
            </p:nvSpPr>
            <p:spPr bwMode="black">
              <a:xfrm>
                <a:off x="8757866" y="3993124"/>
                <a:ext cx="47451" cy="45554"/>
              </a:xfrm>
              <a:custGeom>
                <a:avLst/>
                <a:gdLst/>
                <a:ahLst/>
                <a:cxnLst>
                  <a:cxn ang="0">
                    <a:pos x="29" y="55"/>
                  </a:cxn>
                  <a:cxn ang="0">
                    <a:pos x="1" y="28"/>
                  </a:cxn>
                  <a:cxn ang="0">
                    <a:pos x="25" y="0"/>
                  </a:cxn>
                  <a:cxn ang="0">
                    <a:pos x="54" y="28"/>
                  </a:cxn>
                  <a:cxn ang="0">
                    <a:pos x="29" y="55"/>
                  </a:cxn>
                </a:cxnLst>
                <a:rect l="0" t="0" r="r" b="b"/>
                <a:pathLst>
                  <a:path w="55" h="55">
                    <a:moveTo>
                      <a:pt x="29" y="55"/>
                    </a:moveTo>
                    <a:cubicBezTo>
                      <a:pt x="15" y="55"/>
                      <a:pt x="2" y="43"/>
                      <a:pt x="1" y="28"/>
                    </a:cubicBezTo>
                    <a:cubicBezTo>
                      <a:pt x="0" y="13"/>
                      <a:pt x="10" y="1"/>
                      <a:pt x="25" y="0"/>
                    </a:cubicBezTo>
                    <a:cubicBezTo>
                      <a:pt x="40" y="0"/>
                      <a:pt x="53" y="12"/>
                      <a:pt x="54" y="28"/>
                    </a:cubicBezTo>
                    <a:cubicBezTo>
                      <a:pt x="55" y="43"/>
                      <a:pt x="44" y="55"/>
                      <a:pt x="29" y="55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40740"/>
                <a:endParaRPr lang="en-US" spc="-122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20" name="Freeform 133"/>
              <p:cNvSpPr>
                <a:spLocks/>
              </p:cNvSpPr>
              <p:nvPr/>
            </p:nvSpPr>
            <p:spPr bwMode="black">
              <a:xfrm>
                <a:off x="8754070" y="3848870"/>
                <a:ext cx="195501" cy="184114"/>
              </a:xfrm>
              <a:custGeom>
                <a:avLst/>
                <a:gdLst/>
                <a:ahLst/>
                <a:cxnLst>
                  <a:cxn ang="0">
                    <a:pos x="234" y="213"/>
                  </a:cxn>
                  <a:cxn ang="0">
                    <a:pos x="123" y="26"/>
                  </a:cxn>
                  <a:cxn ang="0">
                    <a:pos x="5" y="2"/>
                  </a:cxn>
                  <a:cxn ang="0">
                    <a:pos x="2" y="6"/>
                  </a:cxn>
                  <a:cxn ang="0">
                    <a:pos x="0" y="34"/>
                  </a:cxn>
                  <a:cxn ang="0">
                    <a:pos x="4" y="38"/>
                  </a:cxn>
                  <a:cxn ang="0">
                    <a:pos x="104" y="63"/>
                  </a:cxn>
                  <a:cxn ang="0">
                    <a:pos x="196" y="217"/>
                  </a:cxn>
                  <a:cxn ang="0">
                    <a:pos x="200" y="222"/>
                  </a:cxn>
                  <a:cxn ang="0">
                    <a:pos x="230" y="219"/>
                  </a:cxn>
                  <a:cxn ang="0">
                    <a:pos x="234" y="213"/>
                  </a:cxn>
                </a:cxnLst>
                <a:rect l="0" t="0" r="r" b="b"/>
                <a:pathLst>
                  <a:path w="234" h="222">
                    <a:moveTo>
                      <a:pt x="234" y="213"/>
                    </a:moveTo>
                    <a:cubicBezTo>
                      <a:pt x="231" y="110"/>
                      <a:pt x="177" y="53"/>
                      <a:pt x="123" y="26"/>
                    </a:cubicBezTo>
                    <a:cubicBezTo>
                      <a:pt x="71" y="0"/>
                      <a:pt x="19" y="1"/>
                      <a:pt x="5" y="2"/>
                    </a:cubicBezTo>
                    <a:cubicBezTo>
                      <a:pt x="3" y="2"/>
                      <a:pt x="2" y="3"/>
                      <a:pt x="2" y="6"/>
                    </a:cubicBezTo>
                    <a:cubicBezTo>
                      <a:pt x="1" y="8"/>
                      <a:pt x="1" y="32"/>
                      <a:pt x="0" y="34"/>
                    </a:cubicBezTo>
                    <a:cubicBezTo>
                      <a:pt x="0" y="38"/>
                      <a:pt x="2" y="38"/>
                      <a:pt x="4" y="38"/>
                    </a:cubicBezTo>
                    <a:cubicBezTo>
                      <a:pt x="17" y="37"/>
                      <a:pt x="61" y="39"/>
                      <a:pt x="104" y="63"/>
                    </a:cubicBezTo>
                    <a:cubicBezTo>
                      <a:pt x="149" y="87"/>
                      <a:pt x="192" y="134"/>
                      <a:pt x="196" y="217"/>
                    </a:cubicBezTo>
                    <a:cubicBezTo>
                      <a:pt x="196" y="220"/>
                      <a:pt x="197" y="222"/>
                      <a:pt x="200" y="222"/>
                    </a:cubicBezTo>
                    <a:cubicBezTo>
                      <a:pt x="201" y="222"/>
                      <a:pt x="228" y="219"/>
                      <a:pt x="230" y="219"/>
                    </a:cubicBezTo>
                    <a:cubicBezTo>
                      <a:pt x="233" y="219"/>
                      <a:pt x="234" y="217"/>
                      <a:pt x="234" y="213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40740"/>
                <a:endParaRPr lang="en-US" spc="-122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21" name="Freeform 134"/>
              <p:cNvSpPr>
                <a:spLocks/>
              </p:cNvSpPr>
              <p:nvPr/>
            </p:nvSpPr>
            <p:spPr bwMode="black">
              <a:xfrm>
                <a:off x="8754070" y="3920997"/>
                <a:ext cx="125273" cy="117681"/>
              </a:xfrm>
              <a:custGeom>
                <a:avLst/>
                <a:gdLst/>
                <a:ahLst/>
                <a:cxnLst>
                  <a:cxn ang="0">
                    <a:pos x="151" y="133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1" y="35"/>
                  </a:cxn>
                  <a:cxn ang="0">
                    <a:pos x="5" y="40"/>
                  </a:cxn>
                  <a:cxn ang="0">
                    <a:pos x="110" y="135"/>
                  </a:cxn>
                  <a:cxn ang="0">
                    <a:pos x="115" y="141"/>
                  </a:cxn>
                  <a:cxn ang="0">
                    <a:pos x="146" y="139"/>
                  </a:cxn>
                  <a:cxn ang="0">
                    <a:pos x="151" y="133"/>
                  </a:cxn>
                </a:cxnLst>
                <a:rect l="0" t="0" r="r" b="b"/>
                <a:pathLst>
                  <a:path w="151" h="141">
                    <a:moveTo>
                      <a:pt x="151" y="133"/>
                    </a:moveTo>
                    <a:cubicBezTo>
                      <a:pt x="142" y="30"/>
                      <a:pt x="54" y="0"/>
                      <a:pt x="4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5"/>
                      <a:pt x="0" y="33"/>
                      <a:pt x="1" y="35"/>
                    </a:cubicBezTo>
                    <a:cubicBezTo>
                      <a:pt x="1" y="38"/>
                      <a:pt x="2" y="40"/>
                      <a:pt x="5" y="40"/>
                    </a:cubicBezTo>
                    <a:cubicBezTo>
                      <a:pt x="31" y="42"/>
                      <a:pt x="100" y="55"/>
                      <a:pt x="110" y="135"/>
                    </a:cubicBezTo>
                    <a:cubicBezTo>
                      <a:pt x="111" y="139"/>
                      <a:pt x="111" y="141"/>
                      <a:pt x="115" y="141"/>
                    </a:cubicBezTo>
                    <a:cubicBezTo>
                      <a:pt x="117" y="141"/>
                      <a:pt x="145" y="139"/>
                      <a:pt x="146" y="139"/>
                    </a:cubicBezTo>
                    <a:cubicBezTo>
                      <a:pt x="150" y="139"/>
                      <a:pt x="151" y="137"/>
                      <a:pt x="151" y="133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40740"/>
                <a:endParaRPr lang="en-US" spc="-122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</p:grpSp>
        <p:sp>
          <p:nvSpPr>
            <p:cNvPr id="18" name="Freeform 20"/>
            <p:cNvSpPr>
              <a:spLocks noEditPoints="1"/>
            </p:cNvSpPr>
            <p:nvPr/>
          </p:nvSpPr>
          <p:spPr bwMode="black">
            <a:xfrm>
              <a:off x="9367396" y="4929486"/>
              <a:ext cx="790590" cy="508749"/>
            </a:xfrm>
            <a:custGeom>
              <a:avLst/>
              <a:gdLst>
                <a:gd name="T0" fmla="*/ 2306 w 2516"/>
                <a:gd name="T1" fmla="*/ 1227 h 1619"/>
                <a:gd name="T2" fmla="*/ 2306 w 2516"/>
                <a:gd name="T3" fmla="*/ 108 h 1619"/>
                <a:gd name="T4" fmla="*/ 2197 w 2516"/>
                <a:gd name="T5" fmla="*/ 0 h 1619"/>
                <a:gd name="T6" fmla="*/ 319 w 2516"/>
                <a:gd name="T7" fmla="*/ 0 h 1619"/>
                <a:gd name="T8" fmla="*/ 211 w 2516"/>
                <a:gd name="T9" fmla="*/ 108 h 1619"/>
                <a:gd name="T10" fmla="*/ 211 w 2516"/>
                <a:gd name="T11" fmla="*/ 1227 h 1619"/>
                <a:gd name="T12" fmla="*/ 0 w 2516"/>
                <a:gd name="T13" fmla="*/ 1484 h 1619"/>
                <a:gd name="T14" fmla="*/ 129 w 2516"/>
                <a:gd name="T15" fmla="*/ 1619 h 1619"/>
                <a:gd name="T16" fmla="*/ 2387 w 2516"/>
                <a:gd name="T17" fmla="*/ 1619 h 1619"/>
                <a:gd name="T18" fmla="*/ 2516 w 2516"/>
                <a:gd name="T19" fmla="*/ 1484 h 1619"/>
                <a:gd name="T20" fmla="*/ 2306 w 2516"/>
                <a:gd name="T21" fmla="*/ 1227 h 1619"/>
                <a:gd name="T22" fmla="*/ 2306 w 2516"/>
                <a:gd name="T23" fmla="*/ 1227 h 1619"/>
                <a:gd name="T24" fmla="*/ 1431 w 2516"/>
                <a:gd name="T25" fmla="*/ 1518 h 1619"/>
                <a:gd name="T26" fmla="*/ 1045 w 2516"/>
                <a:gd name="T27" fmla="*/ 1518 h 1619"/>
                <a:gd name="T28" fmla="*/ 1004 w 2516"/>
                <a:gd name="T29" fmla="*/ 1497 h 1619"/>
                <a:gd name="T30" fmla="*/ 1051 w 2516"/>
                <a:gd name="T31" fmla="*/ 1410 h 1619"/>
                <a:gd name="T32" fmla="*/ 1085 w 2516"/>
                <a:gd name="T33" fmla="*/ 1396 h 1619"/>
                <a:gd name="T34" fmla="*/ 1390 w 2516"/>
                <a:gd name="T35" fmla="*/ 1396 h 1619"/>
                <a:gd name="T36" fmla="*/ 1424 w 2516"/>
                <a:gd name="T37" fmla="*/ 1410 h 1619"/>
                <a:gd name="T38" fmla="*/ 1472 w 2516"/>
                <a:gd name="T39" fmla="*/ 1497 h 1619"/>
                <a:gd name="T40" fmla="*/ 1431 w 2516"/>
                <a:gd name="T41" fmla="*/ 1518 h 1619"/>
                <a:gd name="T42" fmla="*/ 2136 w 2516"/>
                <a:gd name="T43" fmla="*/ 1200 h 1619"/>
                <a:gd name="T44" fmla="*/ 380 w 2516"/>
                <a:gd name="T45" fmla="*/ 1200 h 1619"/>
                <a:gd name="T46" fmla="*/ 380 w 2516"/>
                <a:gd name="T47" fmla="*/ 222 h 1619"/>
                <a:gd name="T48" fmla="*/ 428 w 2516"/>
                <a:gd name="T49" fmla="*/ 169 h 1619"/>
                <a:gd name="T50" fmla="*/ 2089 w 2516"/>
                <a:gd name="T51" fmla="*/ 169 h 1619"/>
                <a:gd name="T52" fmla="*/ 2136 w 2516"/>
                <a:gd name="T53" fmla="*/ 222 h 1619"/>
                <a:gd name="T54" fmla="*/ 2136 w 2516"/>
                <a:gd name="T55" fmla="*/ 1200 h 1619"/>
                <a:gd name="T56" fmla="*/ 2136 w 2516"/>
                <a:gd name="T57" fmla="*/ 1200 h 1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16" h="1619">
                  <a:moveTo>
                    <a:pt x="2306" y="1227"/>
                  </a:moveTo>
                  <a:cubicBezTo>
                    <a:pt x="2306" y="108"/>
                    <a:pt x="2306" y="108"/>
                    <a:pt x="2306" y="108"/>
                  </a:cubicBezTo>
                  <a:cubicBezTo>
                    <a:pt x="2306" y="54"/>
                    <a:pt x="2258" y="0"/>
                    <a:pt x="2197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258" y="0"/>
                    <a:pt x="211" y="54"/>
                    <a:pt x="211" y="108"/>
                  </a:cubicBezTo>
                  <a:cubicBezTo>
                    <a:pt x="211" y="1227"/>
                    <a:pt x="211" y="1227"/>
                    <a:pt x="211" y="1227"/>
                  </a:cubicBezTo>
                  <a:cubicBezTo>
                    <a:pt x="0" y="1484"/>
                    <a:pt x="0" y="1484"/>
                    <a:pt x="0" y="1484"/>
                  </a:cubicBezTo>
                  <a:cubicBezTo>
                    <a:pt x="0" y="1558"/>
                    <a:pt x="61" y="1619"/>
                    <a:pt x="129" y="1619"/>
                  </a:cubicBezTo>
                  <a:cubicBezTo>
                    <a:pt x="2387" y="1619"/>
                    <a:pt x="2387" y="1619"/>
                    <a:pt x="2387" y="1619"/>
                  </a:cubicBezTo>
                  <a:cubicBezTo>
                    <a:pt x="2455" y="1619"/>
                    <a:pt x="2516" y="1558"/>
                    <a:pt x="2516" y="1484"/>
                  </a:cubicBezTo>
                  <a:cubicBezTo>
                    <a:pt x="2306" y="1227"/>
                    <a:pt x="2306" y="1227"/>
                    <a:pt x="2306" y="1227"/>
                  </a:cubicBezTo>
                  <a:cubicBezTo>
                    <a:pt x="2306" y="1227"/>
                    <a:pt x="2306" y="1227"/>
                    <a:pt x="2306" y="1227"/>
                  </a:cubicBezTo>
                  <a:close/>
                  <a:moveTo>
                    <a:pt x="1431" y="1518"/>
                  </a:moveTo>
                  <a:cubicBezTo>
                    <a:pt x="1045" y="1518"/>
                    <a:pt x="1045" y="1518"/>
                    <a:pt x="1045" y="1518"/>
                  </a:cubicBezTo>
                  <a:cubicBezTo>
                    <a:pt x="1024" y="1518"/>
                    <a:pt x="1004" y="1504"/>
                    <a:pt x="1004" y="1497"/>
                  </a:cubicBezTo>
                  <a:cubicBezTo>
                    <a:pt x="1051" y="1410"/>
                    <a:pt x="1051" y="1410"/>
                    <a:pt x="1051" y="1410"/>
                  </a:cubicBezTo>
                  <a:cubicBezTo>
                    <a:pt x="1051" y="1403"/>
                    <a:pt x="1065" y="1396"/>
                    <a:pt x="1085" y="1396"/>
                  </a:cubicBezTo>
                  <a:cubicBezTo>
                    <a:pt x="1390" y="1396"/>
                    <a:pt x="1390" y="1396"/>
                    <a:pt x="1390" y="1396"/>
                  </a:cubicBezTo>
                  <a:cubicBezTo>
                    <a:pt x="1411" y="1396"/>
                    <a:pt x="1424" y="1403"/>
                    <a:pt x="1424" y="1410"/>
                  </a:cubicBezTo>
                  <a:cubicBezTo>
                    <a:pt x="1472" y="1497"/>
                    <a:pt x="1472" y="1497"/>
                    <a:pt x="1472" y="1497"/>
                  </a:cubicBezTo>
                  <a:cubicBezTo>
                    <a:pt x="1472" y="1504"/>
                    <a:pt x="1451" y="1518"/>
                    <a:pt x="1431" y="1518"/>
                  </a:cubicBezTo>
                  <a:close/>
                  <a:moveTo>
                    <a:pt x="2136" y="1200"/>
                  </a:moveTo>
                  <a:cubicBezTo>
                    <a:pt x="380" y="1200"/>
                    <a:pt x="380" y="1200"/>
                    <a:pt x="380" y="1200"/>
                  </a:cubicBezTo>
                  <a:cubicBezTo>
                    <a:pt x="380" y="222"/>
                    <a:pt x="380" y="222"/>
                    <a:pt x="380" y="222"/>
                  </a:cubicBezTo>
                  <a:cubicBezTo>
                    <a:pt x="380" y="189"/>
                    <a:pt x="400" y="169"/>
                    <a:pt x="428" y="169"/>
                  </a:cubicBezTo>
                  <a:cubicBezTo>
                    <a:pt x="2089" y="169"/>
                    <a:pt x="2089" y="169"/>
                    <a:pt x="2089" y="169"/>
                  </a:cubicBezTo>
                  <a:cubicBezTo>
                    <a:pt x="2116" y="169"/>
                    <a:pt x="2136" y="189"/>
                    <a:pt x="2136" y="222"/>
                  </a:cubicBezTo>
                  <a:cubicBezTo>
                    <a:pt x="2136" y="1200"/>
                    <a:pt x="2136" y="1200"/>
                    <a:pt x="2136" y="1200"/>
                  </a:cubicBezTo>
                  <a:cubicBezTo>
                    <a:pt x="2136" y="1200"/>
                    <a:pt x="2136" y="1200"/>
                    <a:pt x="2136" y="120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defTabSz="740740"/>
              <a:endParaRPr lang="en-US" spc="-122">
                <a:solidFill>
                  <a:srgbClr val="525051">
                    <a:lumMod val="50000"/>
                  </a:srgbClr>
                </a:solidFill>
                <a:latin typeface="Segoe Light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125630" y="5039301"/>
            <a:ext cx="2675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oper Black" panose="0208090404030B020404" pitchFamily="18" charset="0"/>
              </a:rPr>
              <a:t>CaitieM.com</a:t>
            </a:r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24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54" y="130436"/>
            <a:ext cx="9692640" cy="1325562"/>
          </a:xfrm>
        </p:spPr>
        <p:txBody>
          <a:bodyPr/>
          <a:lstStyle/>
          <a:p>
            <a:r>
              <a:rPr lang="en-US" dirty="0" smtClean="0"/>
              <a:t>Simple Stats Example: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68988"/>
            <a:ext cx="5863137" cy="2855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</a:t>
            </a:r>
            <a:r>
              <a:rPr lang="en-US" dirty="0" smtClean="0"/>
              <a:t>TABLE [</a:t>
            </a:r>
            <a:r>
              <a:rPr lang="en-US" dirty="0" err="1" smtClean="0"/>
              <a:t>simple_stats</a:t>
            </a:r>
            <a:r>
              <a:rPr lang="en-US" dirty="0"/>
              <a:t>].[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PlayerTable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[</a:t>
            </a:r>
            <a:r>
              <a:rPr lang="en-US" dirty="0" err="1"/>
              <a:t>player_id</a:t>
            </a:r>
            <a:r>
              <a:rPr lang="en-US" dirty="0"/>
              <a:t>] [</a:t>
            </a:r>
            <a:r>
              <a:rPr lang="en-US" dirty="0" err="1"/>
              <a:t>bigint</a:t>
            </a:r>
            <a:r>
              <a:rPr lang="en-US" dirty="0"/>
              <a:t>] NOT NULL,</a:t>
            </a:r>
          </a:p>
          <a:p>
            <a:pPr marL="457200" lvl="1" indent="0">
              <a:buNone/>
            </a:pPr>
            <a:r>
              <a:rPr lang="en-US" dirty="0"/>
              <a:t>[</a:t>
            </a:r>
            <a:r>
              <a:rPr lang="en-US" dirty="0" err="1"/>
              <a:t>player_name</a:t>
            </a:r>
            <a:r>
              <a:rPr lang="en-US" dirty="0"/>
              <a:t>] [</a:t>
            </a:r>
            <a:r>
              <a:rPr lang="en-US" dirty="0" err="1"/>
              <a:t>varchar</a:t>
            </a:r>
            <a:r>
              <a:rPr lang="en-US" dirty="0"/>
              <a:t>](50) NOT NULL,</a:t>
            </a:r>
          </a:p>
          <a:p>
            <a:pPr marL="457200" lvl="1" indent="0">
              <a:buNone/>
            </a:pPr>
            <a:r>
              <a:rPr lang="en-US" dirty="0"/>
              <a:t>[</a:t>
            </a:r>
            <a:r>
              <a:rPr lang="en-US" dirty="0" err="1"/>
              <a:t>player_pic</a:t>
            </a:r>
            <a:r>
              <a:rPr lang="en-US" dirty="0"/>
              <a:t>] [image] </a:t>
            </a:r>
            <a:r>
              <a:rPr lang="en-US" dirty="0" smtClean="0"/>
              <a:t>NULL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PRIMARY </a:t>
            </a:r>
            <a:r>
              <a:rPr lang="en-US" dirty="0"/>
              <a:t>KEY (</a:t>
            </a:r>
            <a:r>
              <a:rPr lang="en-US" dirty="0" err="1"/>
              <a:t>player_id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to Azure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a Partition Key</a:t>
            </a:r>
          </a:p>
          <a:p>
            <a:pPr lvl="1"/>
            <a:r>
              <a:rPr lang="en-US" dirty="0" smtClean="0"/>
              <a:t>Games or Player</a:t>
            </a:r>
          </a:p>
          <a:p>
            <a:r>
              <a:rPr lang="en-US" dirty="0" smtClean="0"/>
              <a:t>What Transactions do we want</a:t>
            </a:r>
          </a:p>
          <a:p>
            <a:pPr lvl="1"/>
            <a:r>
              <a:rPr lang="en-US" dirty="0" smtClean="0"/>
              <a:t>On game end, update player totals &amp; ensure game data is written</a:t>
            </a:r>
          </a:p>
          <a:p>
            <a:r>
              <a:rPr lang="en-US" dirty="0" smtClean="0"/>
              <a:t>Queries </a:t>
            </a:r>
          </a:p>
          <a:p>
            <a:pPr lvl="1"/>
            <a:r>
              <a:rPr lang="en-US" dirty="0" smtClean="0"/>
              <a:t>Show Player Statistics</a:t>
            </a:r>
          </a:p>
          <a:p>
            <a:pPr lvl="1"/>
            <a:r>
              <a:rPr lang="en-US" dirty="0" smtClean="0"/>
              <a:t>Show me all the games I’ve played</a:t>
            </a:r>
          </a:p>
          <a:p>
            <a:pPr lvl="1"/>
            <a:r>
              <a:rPr lang="en-US" dirty="0" smtClean="0"/>
              <a:t>Show me statistics for a single game.   </a:t>
            </a:r>
          </a:p>
        </p:txBody>
      </p:sp>
    </p:spTree>
    <p:extLst>
      <p:ext uri="{BB962C8B-B14F-4D97-AF65-F5344CB8AC3E}">
        <p14:creationId xmlns:p14="http://schemas.microsoft.com/office/powerpoint/2010/main" val="120337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Partition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Player Id as Partition Key</a:t>
            </a:r>
          </a:p>
          <a:p>
            <a:pPr lvl="1"/>
            <a:r>
              <a:rPr lang="en-US" dirty="0" smtClean="0"/>
              <a:t>All player data will be in the same partition</a:t>
            </a:r>
          </a:p>
          <a:p>
            <a:pPr lvl="1"/>
            <a:r>
              <a:rPr lang="en-US" dirty="0" smtClean="0"/>
              <a:t>Batch Reads &amp; Writes of Player data</a:t>
            </a:r>
          </a:p>
          <a:p>
            <a:pPr marL="0" indent="0">
              <a:buNone/>
            </a:pPr>
            <a:r>
              <a:rPr lang="en-US" dirty="0" smtClean="0"/>
              <a:t>Player Id is random enough for node splitting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Table = “Players”</a:t>
            </a:r>
          </a:p>
          <a:p>
            <a:pPr marL="0" indent="0">
              <a:buNone/>
            </a:pPr>
            <a:r>
              <a:rPr lang="en-US" dirty="0" err="1" smtClean="0"/>
              <a:t>PartitionKey</a:t>
            </a:r>
            <a:r>
              <a:rPr lang="en-US" dirty="0" smtClean="0"/>
              <a:t> = “</a:t>
            </a:r>
            <a:r>
              <a:rPr lang="en-US" dirty="0" err="1" smtClean="0"/>
              <a:t>PlayerId</a:t>
            </a:r>
            <a:r>
              <a:rPr lang="en-US" dirty="0" smtClean="0"/>
              <a:t>”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568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// Retrieve the storage account from the connection string.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StorageAccount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CloudStorageAccount.Parse</a:t>
            </a:r>
            <a:r>
              <a:rPr lang="en-US" dirty="0"/>
              <a:t>(</a:t>
            </a:r>
            <a:r>
              <a:rPr lang="en-US" dirty="0" err="1"/>
              <a:t>StorageAccountString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Create the table client.</a:t>
            </a:r>
          </a:p>
          <a:p>
            <a:pPr marL="0" indent="0">
              <a:buNone/>
            </a:pPr>
            <a:r>
              <a:rPr lang="en-US" dirty="0" err="1" smtClean="0"/>
              <a:t>TableClient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StorageAccount.CreateCloudTableClient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Create the table if it doesn't exist.</a:t>
            </a:r>
          </a:p>
          <a:p>
            <a:pPr marL="0" indent="0">
              <a:buNone/>
            </a:pPr>
            <a:r>
              <a:rPr lang="en-US" dirty="0" err="1" smtClean="0"/>
              <a:t>PlayersTable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TableClient.GetTableReference</a:t>
            </a:r>
            <a:r>
              <a:rPr lang="en-US" dirty="0"/>
              <a:t>("Players");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3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Entities to Store Player Data (player specific &amp; stats totals)</a:t>
            </a:r>
          </a:p>
          <a:p>
            <a:r>
              <a:rPr lang="en-US" dirty="0" smtClean="0"/>
              <a:t>We need Entities to Store Game Statistics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3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7586"/>
            <a:ext cx="5262063" cy="47893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 public class </a:t>
            </a:r>
            <a:r>
              <a:rPr lang="en-US" sz="2000" dirty="0" err="1"/>
              <a:t>PlayerEntity</a:t>
            </a:r>
            <a:r>
              <a:rPr lang="en-US" sz="2000" dirty="0"/>
              <a:t> : </a:t>
            </a:r>
            <a:r>
              <a:rPr lang="en-US" sz="2000" dirty="0" err="1"/>
              <a:t>TableEntity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public string Name { get; set; }</a:t>
            </a:r>
          </a:p>
          <a:p>
            <a:pPr marL="0" indent="0">
              <a:buNone/>
            </a:pPr>
            <a:r>
              <a:rPr lang="en-US" sz="2000" dirty="0"/>
              <a:t>        public string Picture { get; set; 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public Int64 </a:t>
            </a:r>
            <a:r>
              <a:rPr lang="en-US" sz="2000" dirty="0" err="1"/>
              <a:t>TotalPoints</a:t>
            </a:r>
            <a:r>
              <a:rPr lang="en-US" sz="2000" dirty="0"/>
              <a:t> { get; set; }</a:t>
            </a:r>
          </a:p>
          <a:p>
            <a:pPr marL="0" indent="0">
              <a:buNone/>
            </a:pPr>
            <a:r>
              <a:rPr lang="en-US" sz="2000" dirty="0"/>
              <a:t>        public Int32 </a:t>
            </a:r>
            <a:r>
              <a:rPr lang="en-US" sz="2000" dirty="0" err="1"/>
              <a:t>TotalGames</a:t>
            </a:r>
            <a:r>
              <a:rPr lang="en-US" sz="2000" dirty="0"/>
              <a:t> { get; set; }</a:t>
            </a:r>
          </a:p>
          <a:p>
            <a:pPr marL="0" indent="0">
              <a:buNone/>
            </a:pPr>
            <a:r>
              <a:rPr lang="en-US" sz="2000" dirty="0"/>
              <a:t>        public Int32 </a:t>
            </a:r>
            <a:r>
              <a:rPr lang="en-US" sz="2000" dirty="0" err="1"/>
              <a:t>TotalWins</a:t>
            </a:r>
            <a:r>
              <a:rPr lang="en-US" sz="2000" dirty="0"/>
              <a:t> { get; set; }</a:t>
            </a:r>
          </a:p>
          <a:p>
            <a:pPr marL="0" indent="0">
              <a:buNone/>
            </a:pPr>
            <a:r>
              <a:rPr lang="en-US" sz="2000" dirty="0"/>
              <a:t>        public Int32 </a:t>
            </a:r>
            <a:r>
              <a:rPr lang="en-US" sz="2000" dirty="0" err="1"/>
              <a:t>TotalKills</a:t>
            </a:r>
            <a:r>
              <a:rPr lang="en-US" sz="2000" dirty="0"/>
              <a:t> { get; set; }</a:t>
            </a:r>
          </a:p>
          <a:p>
            <a:pPr marL="0" indent="0">
              <a:buNone/>
            </a:pPr>
            <a:r>
              <a:rPr lang="en-US" sz="2000" dirty="0"/>
              <a:t>        public Int32 </a:t>
            </a:r>
            <a:r>
              <a:rPr lang="en-US" sz="2000" dirty="0" err="1"/>
              <a:t>TotalDeaths</a:t>
            </a:r>
            <a:r>
              <a:rPr lang="en-US" sz="2000" dirty="0"/>
              <a:t> { get; set; }</a:t>
            </a:r>
          </a:p>
          <a:p>
            <a:pPr marL="0" indent="0">
              <a:buNone/>
            </a:pPr>
            <a:r>
              <a:rPr lang="en-US" sz="2000" dirty="0"/>
              <a:t>        public Int64 </a:t>
            </a:r>
            <a:r>
              <a:rPr lang="en-US" sz="2000" dirty="0" err="1"/>
              <a:t>TotalSecondsPlayed</a:t>
            </a:r>
            <a:r>
              <a:rPr lang="en-US" sz="2000" dirty="0"/>
              <a:t> { get; set; </a:t>
            </a: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14126" y="1611390"/>
            <a:ext cx="5000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= “Players”</a:t>
            </a:r>
          </a:p>
          <a:p>
            <a:r>
              <a:rPr lang="en-US" dirty="0" err="1" smtClean="0"/>
              <a:t>PartitionKey</a:t>
            </a:r>
            <a:r>
              <a:rPr lang="en-US" dirty="0" smtClean="0"/>
              <a:t> = {</a:t>
            </a:r>
            <a:r>
              <a:rPr lang="en-US" dirty="0" err="1" smtClean="0"/>
              <a:t>PlayerId</a:t>
            </a:r>
            <a:r>
              <a:rPr lang="en-US" dirty="0" smtClean="0"/>
              <a:t>}</a:t>
            </a:r>
          </a:p>
          <a:p>
            <a:r>
              <a:rPr lang="en-US" dirty="0" err="1" smtClean="0"/>
              <a:t>RowKey</a:t>
            </a:r>
            <a:r>
              <a:rPr lang="en-US" dirty="0" smtClean="0"/>
              <a:t> = “Players”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7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PlayerGameEntity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8322"/>
            <a:ext cx="4776088" cy="363202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/>
              <a:t> public class </a:t>
            </a:r>
            <a:r>
              <a:rPr lang="en-US" sz="2000" dirty="0" err="1"/>
              <a:t>PlayerGameEntity</a:t>
            </a:r>
            <a:r>
              <a:rPr lang="en-US" sz="2000" dirty="0"/>
              <a:t> : </a:t>
            </a:r>
            <a:r>
              <a:rPr lang="en-US" sz="2000" dirty="0" err="1"/>
              <a:t>TableEntity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public Int64 Points { get; set; }</a:t>
            </a:r>
          </a:p>
          <a:p>
            <a:pPr marL="0" indent="0">
              <a:buNone/>
            </a:pPr>
            <a:r>
              <a:rPr lang="en-US" sz="2000" dirty="0"/>
              <a:t>        public </a:t>
            </a:r>
            <a:r>
              <a:rPr lang="en-US" sz="2000" dirty="0" err="1"/>
              <a:t>bool</a:t>
            </a:r>
            <a:r>
              <a:rPr lang="en-US" sz="2000" dirty="0"/>
              <a:t> Win { get; set; }</a:t>
            </a:r>
          </a:p>
          <a:p>
            <a:pPr marL="0" indent="0">
              <a:buNone/>
            </a:pPr>
            <a:r>
              <a:rPr lang="en-US" sz="2000" dirty="0"/>
              <a:t>        public Int32 Kills { get; set; }</a:t>
            </a:r>
          </a:p>
          <a:p>
            <a:pPr marL="0" indent="0">
              <a:buNone/>
            </a:pPr>
            <a:r>
              <a:rPr lang="en-US" sz="2000" dirty="0"/>
              <a:t>        public Int32 Deaths { get; set; }</a:t>
            </a:r>
          </a:p>
          <a:p>
            <a:pPr marL="0" indent="0">
              <a:buNone/>
            </a:pPr>
            <a:r>
              <a:rPr lang="en-US" sz="2000" dirty="0"/>
              <a:t>        public Int64 </a:t>
            </a:r>
            <a:r>
              <a:rPr lang="en-US" sz="2000" dirty="0" err="1"/>
              <a:t>GameDuration</a:t>
            </a:r>
            <a:r>
              <a:rPr lang="en-US" sz="2000" dirty="0"/>
              <a:t> { get; set; }  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20" y="1918322"/>
            <a:ext cx="5000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= “Players”</a:t>
            </a:r>
          </a:p>
          <a:p>
            <a:r>
              <a:rPr lang="en-US" dirty="0" err="1" smtClean="0"/>
              <a:t>PartitionKey</a:t>
            </a:r>
            <a:r>
              <a:rPr lang="en-US" dirty="0" smtClean="0"/>
              <a:t> = {</a:t>
            </a:r>
            <a:r>
              <a:rPr lang="en-US" dirty="0" err="1" smtClean="0"/>
              <a:t>PlayerId</a:t>
            </a:r>
            <a:r>
              <a:rPr lang="en-US" dirty="0" smtClean="0"/>
              <a:t>}</a:t>
            </a:r>
          </a:p>
          <a:p>
            <a:r>
              <a:rPr lang="en-US" dirty="0" err="1" smtClean="0"/>
              <a:t>RowKey</a:t>
            </a:r>
            <a:r>
              <a:rPr lang="en-US" dirty="0" smtClean="0"/>
              <a:t> = “Game_{</a:t>
            </a:r>
            <a:r>
              <a:rPr lang="en-US" dirty="0" err="1" smtClean="0"/>
              <a:t>GameID</a:t>
            </a:r>
            <a:r>
              <a:rPr lang="en-US" dirty="0" smtClean="0"/>
              <a:t>}”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2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Break</a:t>
            </a:r>
          </a:p>
          <a:p>
            <a:r>
              <a:rPr lang="en-US" dirty="0" smtClean="0"/>
              <a:t>Databases CRUD (Create, Read, Update, Delete)</a:t>
            </a:r>
          </a:p>
          <a:p>
            <a:r>
              <a:rPr lang="en-US" dirty="0" smtClean="0"/>
              <a:t>Immutable Data No: Update &amp; Delete</a:t>
            </a:r>
          </a:p>
          <a:p>
            <a:endParaRPr lang="en-US" dirty="0" smtClean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Code has bugs</a:t>
            </a:r>
          </a:p>
          <a:p>
            <a:pPr lvl="1"/>
            <a:r>
              <a:rPr lang="en-US" dirty="0" smtClean="0"/>
              <a:t>People make mistakes</a:t>
            </a:r>
          </a:p>
          <a:p>
            <a:pPr lvl="1"/>
            <a:r>
              <a:rPr lang="en-US" dirty="0" smtClean="0"/>
              <a:t>Having an Immutable Data Source means can always replay events </a:t>
            </a:r>
          </a:p>
          <a:p>
            <a:pPr lvl="1"/>
            <a:r>
              <a:rPr lang="en-US" dirty="0" smtClean="0"/>
              <a:t>Also gives you audit logging. (How did we get to the state we are 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08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Purely Immutable data stores aren’t practical </a:t>
            </a:r>
          </a:p>
          <a:p>
            <a:r>
              <a:rPr lang="en-US" dirty="0" smtClean="0"/>
              <a:t>Immutable Data Rows &amp; View Rows</a:t>
            </a:r>
          </a:p>
          <a:p>
            <a:endParaRPr lang="en-US" dirty="0"/>
          </a:p>
          <a:p>
            <a:r>
              <a:rPr lang="en-US" dirty="0" smtClean="0"/>
              <a:t>View Rows</a:t>
            </a:r>
          </a:p>
          <a:p>
            <a:pPr lvl="1"/>
            <a:r>
              <a:rPr lang="en-US" dirty="0" smtClean="0"/>
              <a:t>Can be updated &amp; deleted</a:t>
            </a:r>
          </a:p>
          <a:p>
            <a:pPr lvl="1"/>
            <a:r>
              <a:rPr lang="en-US" dirty="0" smtClean="0"/>
              <a:t>Can always be reconstructed from the Immutable data rows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2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Idempotent Batch Writes (insert data row &amp; update view row in same batch)</a:t>
            </a:r>
          </a:p>
          <a:p>
            <a:r>
              <a:rPr lang="en-US" dirty="0" smtClean="0"/>
              <a:t>Flexibility to add new views later </a:t>
            </a:r>
          </a:p>
          <a:p>
            <a:r>
              <a:rPr lang="en-US" dirty="0" smtClean="0"/>
              <a:t>Audit Log (helpful for debug or community management)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7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706" y="294786"/>
            <a:ext cx="10515600" cy="1325563"/>
          </a:xfrm>
        </p:spPr>
        <p:txBody>
          <a:bodyPr/>
          <a:lstStyle/>
          <a:p>
            <a:r>
              <a:rPr lang="en-US" dirty="0" err="1" smtClean="0"/>
              <a:t>SimpleStats</a:t>
            </a:r>
            <a:r>
              <a:rPr lang="en-US" dirty="0" smtClean="0"/>
              <a:t>: Process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91887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// Create the batch operation.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batchOperation</a:t>
            </a:r>
            <a:r>
              <a:rPr lang="en-US" dirty="0"/>
              <a:t> = new </a:t>
            </a:r>
            <a:r>
              <a:rPr lang="en-US" dirty="0" err="1"/>
              <a:t>TableBatchOperation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player = </a:t>
            </a:r>
            <a:r>
              <a:rPr lang="en-US" dirty="0" err="1"/>
              <a:t>PlayerEntity.GetPlayerEntity</a:t>
            </a:r>
            <a:r>
              <a:rPr lang="en-US" dirty="0"/>
              <a:t>(</a:t>
            </a:r>
            <a:r>
              <a:rPr lang="en-US" dirty="0" err="1"/>
              <a:t>playerId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 smtClean="0"/>
              <a:t>batchOperation.InsertOrReplace</a:t>
            </a:r>
            <a:r>
              <a:rPr lang="en-US" dirty="0" smtClean="0"/>
              <a:t>(player);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/>
              <a:t>Update Player Entity with Game 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r>
              <a:rPr lang="en-US" dirty="0" err="1" smtClean="0"/>
              <a:t>player.TotalDeaths</a:t>
            </a:r>
            <a:r>
              <a:rPr lang="en-US" dirty="0" smtClean="0"/>
              <a:t> += </a:t>
            </a:r>
            <a:r>
              <a:rPr lang="en-US" dirty="0" err="1" smtClean="0"/>
              <a:t>gameData.Deaths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player.TotalKills</a:t>
            </a:r>
            <a:r>
              <a:rPr lang="en-US" dirty="0" smtClean="0"/>
              <a:t> </a:t>
            </a:r>
            <a:r>
              <a:rPr lang="en-US" dirty="0"/>
              <a:t>+= </a:t>
            </a:r>
            <a:r>
              <a:rPr lang="en-US" dirty="0" err="1"/>
              <a:t>gameData.Kills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 smtClean="0"/>
              <a:t>player.TotalPoints</a:t>
            </a:r>
            <a:r>
              <a:rPr lang="en-US" dirty="0" smtClean="0"/>
              <a:t> </a:t>
            </a:r>
            <a:r>
              <a:rPr lang="en-US" dirty="0"/>
              <a:t>+= </a:t>
            </a:r>
            <a:r>
              <a:rPr lang="en-US" dirty="0" err="1"/>
              <a:t>gameData.Points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 smtClean="0"/>
              <a:t>player.TotalWins</a:t>
            </a:r>
            <a:r>
              <a:rPr lang="en-US" dirty="0" smtClean="0"/>
              <a:t> </a:t>
            </a:r>
            <a:r>
              <a:rPr lang="en-US" dirty="0"/>
              <a:t>+= </a:t>
            </a:r>
            <a:r>
              <a:rPr lang="en-US" dirty="0" err="1"/>
              <a:t>gameData.Win</a:t>
            </a:r>
            <a:r>
              <a:rPr lang="en-US" dirty="0"/>
              <a:t> ? 1 : 0;</a:t>
            </a:r>
          </a:p>
          <a:p>
            <a:pPr marL="0" indent="0">
              <a:buNone/>
            </a:pPr>
            <a:r>
              <a:rPr lang="en-US" dirty="0" err="1" smtClean="0"/>
              <a:t>player.TotalGames</a:t>
            </a:r>
            <a:r>
              <a:rPr lang="en-US" dirty="0" smtClean="0"/>
              <a:t> </a:t>
            </a:r>
            <a:r>
              <a:rPr lang="en-US" dirty="0"/>
              <a:t>+= 1;</a:t>
            </a:r>
          </a:p>
          <a:p>
            <a:pPr marL="0" indent="0">
              <a:buNone/>
            </a:pPr>
            <a:r>
              <a:rPr lang="en-US" dirty="0" err="1" smtClean="0"/>
              <a:t>player.TotalSecondsPlayed</a:t>
            </a:r>
            <a:r>
              <a:rPr lang="en-US" dirty="0" smtClean="0"/>
              <a:t> </a:t>
            </a:r>
            <a:r>
              <a:rPr lang="en-US" dirty="0"/>
              <a:t>+= </a:t>
            </a:r>
            <a:r>
              <a:rPr lang="en-US" dirty="0" err="1"/>
              <a:t>gameSeconds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74149" y="1684948"/>
            <a:ext cx="630861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 //Create </a:t>
            </a:r>
            <a:r>
              <a:rPr lang="en-US" sz="1500" dirty="0" err="1"/>
              <a:t>PlayerGame</a:t>
            </a:r>
            <a:r>
              <a:rPr lang="en-US" sz="1500" dirty="0"/>
              <a:t> Row</a:t>
            </a:r>
          </a:p>
          <a:p>
            <a:r>
              <a:rPr lang="en-US" sz="1500" dirty="0" err="1"/>
              <a:t>v</a:t>
            </a:r>
            <a:r>
              <a:rPr lang="en-US" sz="1500" dirty="0" err="1" smtClean="0"/>
              <a:t>ar</a:t>
            </a:r>
            <a:r>
              <a:rPr lang="en-US" sz="1500" dirty="0" smtClean="0"/>
              <a:t> </a:t>
            </a:r>
            <a:r>
              <a:rPr lang="en-US" sz="1500" dirty="0" err="1" smtClean="0"/>
              <a:t>playerGame</a:t>
            </a:r>
            <a:r>
              <a:rPr lang="en-US" sz="1500" dirty="0" smtClean="0"/>
              <a:t> </a:t>
            </a:r>
            <a:r>
              <a:rPr lang="en-US" sz="1500" dirty="0"/>
              <a:t>= new </a:t>
            </a:r>
            <a:r>
              <a:rPr lang="en-US" sz="1500" dirty="0" err="1"/>
              <a:t>PlayerGameEntity</a:t>
            </a:r>
            <a:r>
              <a:rPr lang="en-US" sz="1500" dirty="0"/>
              <a:t>(</a:t>
            </a:r>
            <a:r>
              <a:rPr lang="en-US" sz="1500" dirty="0" err="1"/>
              <a:t>playerId</a:t>
            </a:r>
            <a:r>
              <a:rPr lang="en-US" sz="1500" dirty="0"/>
              <a:t>, </a:t>
            </a:r>
            <a:r>
              <a:rPr lang="en-US" sz="1500" dirty="0" err="1"/>
              <a:t>gameId</a:t>
            </a:r>
            <a:r>
              <a:rPr lang="en-US" sz="1500" dirty="0"/>
              <a:t>)</a:t>
            </a:r>
          </a:p>
          <a:p>
            <a:r>
              <a:rPr lang="en-US" sz="1500" dirty="0" smtClean="0"/>
              <a:t>{</a:t>
            </a:r>
            <a:endParaRPr lang="en-US" sz="1500" dirty="0"/>
          </a:p>
          <a:p>
            <a:r>
              <a:rPr lang="en-US" sz="1500" dirty="0" smtClean="0"/>
              <a:t>	Points </a:t>
            </a:r>
            <a:r>
              <a:rPr lang="en-US" sz="1500" dirty="0"/>
              <a:t>= </a:t>
            </a:r>
            <a:r>
              <a:rPr lang="en-US" sz="1500" dirty="0" err="1"/>
              <a:t>gameData.Points</a:t>
            </a:r>
            <a:r>
              <a:rPr lang="en-US" sz="1500" dirty="0"/>
              <a:t>,</a:t>
            </a:r>
          </a:p>
          <a:p>
            <a:r>
              <a:rPr lang="en-US" sz="1500" dirty="0"/>
              <a:t>           </a:t>
            </a:r>
            <a:r>
              <a:rPr lang="en-US" sz="1500" dirty="0" smtClean="0"/>
              <a:t>Win </a:t>
            </a:r>
            <a:r>
              <a:rPr lang="en-US" sz="1500" dirty="0"/>
              <a:t>= </a:t>
            </a:r>
            <a:r>
              <a:rPr lang="en-US" sz="1500" dirty="0" err="1"/>
              <a:t>gameData.Win</a:t>
            </a:r>
            <a:r>
              <a:rPr lang="en-US" sz="1500" dirty="0"/>
              <a:t>,</a:t>
            </a:r>
          </a:p>
          <a:p>
            <a:r>
              <a:rPr lang="en-US" sz="1500" dirty="0"/>
              <a:t>           </a:t>
            </a:r>
            <a:r>
              <a:rPr lang="en-US" sz="1500" dirty="0" smtClean="0"/>
              <a:t>Kills </a:t>
            </a:r>
            <a:r>
              <a:rPr lang="en-US" sz="1500" dirty="0"/>
              <a:t>= </a:t>
            </a:r>
            <a:r>
              <a:rPr lang="en-US" sz="1500" dirty="0" err="1"/>
              <a:t>gameData.Kills</a:t>
            </a:r>
            <a:r>
              <a:rPr lang="en-US" sz="1500" dirty="0"/>
              <a:t>,</a:t>
            </a:r>
          </a:p>
          <a:p>
            <a:r>
              <a:rPr lang="en-US" sz="1500" dirty="0"/>
              <a:t>           </a:t>
            </a:r>
            <a:r>
              <a:rPr lang="en-US" sz="1500" dirty="0" smtClean="0"/>
              <a:t>Deaths </a:t>
            </a:r>
            <a:r>
              <a:rPr lang="en-US" sz="1500" dirty="0"/>
              <a:t>= </a:t>
            </a:r>
            <a:r>
              <a:rPr lang="en-US" sz="1500" dirty="0" err="1"/>
              <a:t>gameData.Deaths</a:t>
            </a:r>
            <a:r>
              <a:rPr lang="en-US" sz="1500" dirty="0"/>
              <a:t>,</a:t>
            </a:r>
          </a:p>
          <a:p>
            <a:r>
              <a:rPr lang="en-US" sz="1500" dirty="0"/>
              <a:t>           </a:t>
            </a:r>
            <a:r>
              <a:rPr lang="en-US" sz="1500" dirty="0" err="1" smtClean="0"/>
              <a:t>GameDuration</a:t>
            </a:r>
            <a:r>
              <a:rPr lang="en-US" sz="1500" dirty="0" smtClean="0"/>
              <a:t> </a:t>
            </a:r>
            <a:r>
              <a:rPr lang="en-US" sz="1500" dirty="0"/>
              <a:t>= </a:t>
            </a:r>
            <a:r>
              <a:rPr lang="en-US" sz="1500" dirty="0" err="1"/>
              <a:t>gameSeconds</a:t>
            </a:r>
            <a:endParaRPr lang="en-US" sz="1500" dirty="0"/>
          </a:p>
          <a:p>
            <a:r>
              <a:rPr lang="en-US" sz="1500" dirty="0" smtClean="0"/>
              <a:t>};</a:t>
            </a:r>
            <a:endParaRPr lang="en-US" sz="1500" dirty="0"/>
          </a:p>
          <a:p>
            <a:endParaRPr lang="en-US" sz="1500" dirty="0" smtClean="0"/>
          </a:p>
          <a:p>
            <a:r>
              <a:rPr lang="en-US" sz="1500" dirty="0" err="1" smtClean="0"/>
              <a:t>batchOperation.Insert</a:t>
            </a:r>
            <a:r>
              <a:rPr lang="en-US" sz="1500" dirty="0" smtClean="0"/>
              <a:t>(</a:t>
            </a:r>
            <a:r>
              <a:rPr lang="en-US" sz="1500" dirty="0" err="1" smtClean="0"/>
              <a:t>playerGame</a:t>
            </a:r>
            <a:r>
              <a:rPr lang="en-US" sz="1500" dirty="0" smtClean="0"/>
              <a:t>);</a:t>
            </a:r>
          </a:p>
          <a:p>
            <a:endParaRPr lang="en-US" sz="1500" dirty="0"/>
          </a:p>
          <a:p>
            <a:endParaRPr lang="en-US" sz="1600" dirty="0" smtClean="0"/>
          </a:p>
          <a:p>
            <a:r>
              <a:rPr lang="en-US" sz="1500" dirty="0" err="1" smtClean="0"/>
              <a:t>PlayersTable.ExecuteBatch</a:t>
            </a:r>
            <a:r>
              <a:rPr lang="en-US" sz="1500" dirty="0" smtClean="0"/>
              <a:t>(</a:t>
            </a:r>
            <a:r>
              <a:rPr lang="en-US" sz="1500" dirty="0" err="1" smtClean="0"/>
              <a:t>batchOperation</a:t>
            </a:r>
            <a:r>
              <a:rPr lang="en-US" sz="1500" dirty="0"/>
              <a:t>);</a:t>
            </a:r>
            <a:endParaRPr lang="en-US" sz="1500" dirty="0" smtClean="0"/>
          </a:p>
          <a:p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78648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What Partition Would Look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1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About Distributed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want all the players in a single game to have their stats updated.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2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Spanner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Really Freaking Hard.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9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Model for Long Lived Activities or Distributed Transactions.</a:t>
            </a:r>
          </a:p>
          <a:p>
            <a:r>
              <a:rPr lang="en-US" dirty="0" smtClean="0"/>
              <a:t>Good For Long-Lived Transactions or Distributed Transactions where ACID and 2 phase commit can’t be used.</a:t>
            </a:r>
          </a:p>
          <a:p>
            <a:r>
              <a:rPr lang="en-US" dirty="0" smtClean="0"/>
              <a:t>No Centralized Coordination, No Centralized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1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Saga is a Failure Management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is split into component Transactions</a:t>
            </a:r>
          </a:p>
          <a:p>
            <a:r>
              <a:rPr lang="en-US" dirty="0" smtClean="0"/>
              <a:t>Each component transaction has a compensating transaction</a:t>
            </a:r>
          </a:p>
          <a:p>
            <a:r>
              <a:rPr lang="en-US" dirty="0" smtClean="0"/>
              <a:t>On failure compensation transaction is executed</a:t>
            </a:r>
          </a:p>
          <a:p>
            <a:r>
              <a:rPr lang="en-US" dirty="0" smtClean="0"/>
              <a:t>Compensation Transaction does not necessarily restore DB to previous state, but from a semantic point of view it has been rolled back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7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Sagas in Simple Stats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 Partitions can be distributed across multiple nodes.</a:t>
            </a:r>
          </a:p>
          <a:p>
            <a:r>
              <a:rPr lang="en-US" dirty="0" smtClean="0"/>
              <a:t>We can guarantee Transaction behavior for saving a single players stats</a:t>
            </a:r>
          </a:p>
          <a:p>
            <a:r>
              <a:rPr lang="en-US" dirty="0" smtClean="0"/>
              <a:t>Never want to count stats twice.</a:t>
            </a:r>
          </a:p>
          <a:p>
            <a:r>
              <a:rPr lang="en-US" dirty="0" smtClean="0"/>
              <a:t>If one Player fails to save replay stats across whole system, until everyone returns success.</a:t>
            </a:r>
          </a:p>
          <a:p>
            <a:r>
              <a:rPr lang="en-US" dirty="0" smtClean="0"/>
              <a:t>Because our writes are Idempotent we can do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7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thanks to the rest of the Halo Services Team.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6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Samples will be up on my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1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21" y="192488"/>
            <a:ext cx="7398034" cy="1325562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accent2"/>
                </a:solidFill>
              </a:rPr>
              <a:t>To The Cloud! </a:t>
            </a:r>
            <a:endParaRPr lang="en-US" sz="8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637" y="1948884"/>
            <a:ext cx="3368640" cy="1237128"/>
          </a:xfrm>
        </p:spPr>
        <p:txBody>
          <a:bodyPr/>
          <a:lstStyle/>
          <a:p>
            <a:pPr marL="274320" lvl="1" indent="0">
              <a:buNone/>
            </a:pPr>
            <a:endParaRPr lang="en-US" sz="3200" dirty="0" smtClean="0"/>
          </a:p>
          <a:p>
            <a:pPr lvl="1"/>
            <a:endParaRPr lang="en-US" dirty="0" smtClean="0"/>
          </a:p>
        </p:txBody>
      </p:sp>
      <p:sp>
        <p:nvSpPr>
          <p:cNvPr id="8" name="Freeform 25"/>
          <p:cNvSpPr>
            <a:spLocks noEditPoints="1"/>
          </p:cNvSpPr>
          <p:nvPr/>
        </p:nvSpPr>
        <p:spPr bwMode="black">
          <a:xfrm>
            <a:off x="312348" y="274198"/>
            <a:ext cx="735604" cy="1243852"/>
          </a:xfrm>
          <a:custGeom>
            <a:avLst/>
            <a:gdLst/>
            <a:ahLst/>
            <a:cxnLst>
              <a:cxn ang="0">
                <a:pos x="260" y="0"/>
              </a:cxn>
              <a:cxn ang="0">
                <a:pos x="7" y="0"/>
              </a:cxn>
              <a:cxn ang="0">
                <a:pos x="0" y="7"/>
              </a:cxn>
              <a:cxn ang="0">
                <a:pos x="0" y="112"/>
              </a:cxn>
              <a:cxn ang="0">
                <a:pos x="0" y="119"/>
              </a:cxn>
              <a:cxn ang="0">
                <a:pos x="0" y="531"/>
              </a:cxn>
              <a:cxn ang="0">
                <a:pos x="7" y="538"/>
              </a:cxn>
              <a:cxn ang="0">
                <a:pos x="260" y="538"/>
              </a:cxn>
              <a:cxn ang="0">
                <a:pos x="267" y="531"/>
              </a:cxn>
              <a:cxn ang="0">
                <a:pos x="267" y="119"/>
              </a:cxn>
              <a:cxn ang="0">
                <a:pos x="267" y="112"/>
              </a:cxn>
              <a:cxn ang="0">
                <a:pos x="267" y="7"/>
              </a:cxn>
              <a:cxn ang="0">
                <a:pos x="260" y="0"/>
              </a:cxn>
              <a:cxn ang="0">
                <a:pos x="32" y="82"/>
              </a:cxn>
              <a:cxn ang="0">
                <a:pos x="32" y="57"/>
              </a:cxn>
              <a:cxn ang="0">
                <a:pos x="39" y="50"/>
              </a:cxn>
              <a:cxn ang="0">
                <a:pos x="228" y="50"/>
              </a:cxn>
              <a:cxn ang="0">
                <a:pos x="235" y="57"/>
              </a:cxn>
              <a:cxn ang="0">
                <a:pos x="235" y="82"/>
              </a:cxn>
              <a:cxn ang="0">
                <a:pos x="228" y="89"/>
              </a:cxn>
              <a:cxn ang="0">
                <a:pos x="39" y="89"/>
              </a:cxn>
              <a:cxn ang="0">
                <a:pos x="32" y="82"/>
              </a:cxn>
              <a:cxn ang="0">
                <a:pos x="213" y="254"/>
              </a:cxn>
              <a:cxn ang="0">
                <a:pos x="195" y="236"/>
              </a:cxn>
              <a:cxn ang="0">
                <a:pos x="213" y="218"/>
              </a:cxn>
              <a:cxn ang="0">
                <a:pos x="232" y="236"/>
              </a:cxn>
              <a:cxn ang="0">
                <a:pos x="213" y="254"/>
              </a:cxn>
              <a:cxn ang="0">
                <a:pos x="213" y="194"/>
              </a:cxn>
              <a:cxn ang="0">
                <a:pos x="189" y="170"/>
              </a:cxn>
              <a:cxn ang="0">
                <a:pos x="213" y="146"/>
              </a:cxn>
              <a:cxn ang="0">
                <a:pos x="238" y="170"/>
              </a:cxn>
              <a:cxn ang="0">
                <a:pos x="213" y="194"/>
              </a:cxn>
            </a:cxnLst>
            <a:rect l="0" t="0" r="r" b="b"/>
            <a:pathLst>
              <a:path w="267" h="538">
                <a:moveTo>
                  <a:pt x="260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531"/>
                  <a:pt x="0" y="531"/>
                  <a:pt x="0" y="531"/>
                </a:cubicBezTo>
                <a:cubicBezTo>
                  <a:pt x="0" y="535"/>
                  <a:pt x="3" y="538"/>
                  <a:pt x="7" y="538"/>
                </a:cubicBezTo>
                <a:cubicBezTo>
                  <a:pt x="260" y="538"/>
                  <a:pt x="260" y="538"/>
                  <a:pt x="260" y="538"/>
                </a:cubicBezTo>
                <a:cubicBezTo>
                  <a:pt x="264" y="538"/>
                  <a:pt x="267" y="535"/>
                  <a:pt x="267" y="531"/>
                </a:cubicBezTo>
                <a:cubicBezTo>
                  <a:pt x="267" y="119"/>
                  <a:pt x="267" y="119"/>
                  <a:pt x="267" y="119"/>
                </a:cubicBezTo>
                <a:cubicBezTo>
                  <a:pt x="267" y="112"/>
                  <a:pt x="267" y="112"/>
                  <a:pt x="267" y="112"/>
                </a:cubicBezTo>
                <a:cubicBezTo>
                  <a:pt x="267" y="7"/>
                  <a:pt x="267" y="7"/>
                  <a:pt x="267" y="7"/>
                </a:cubicBezTo>
                <a:cubicBezTo>
                  <a:pt x="267" y="3"/>
                  <a:pt x="264" y="0"/>
                  <a:pt x="260" y="0"/>
                </a:cubicBezTo>
                <a:close/>
                <a:moveTo>
                  <a:pt x="32" y="82"/>
                </a:moveTo>
                <a:cubicBezTo>
                  <a:pt x="32" y="57"/>
                  <a:pt x="32" y="57"/>
                  <a:pt x="32" y="57"/>
                </a:cubicBezTo>
                <a:cubicBezTo>
                  <a:pt x="32" y="53"/>
                  <a:pt x="35" y="50"/>
                  <a:pt x="39" y="50"/>
                </a:cubicBezTo>
                <a:cubicBezTo>
                  <a:pt x="228" y="50"/>
                  <a:pt x="228" y="50"/>
                  <a:pt x="228" y="50"/>
                </a:cubicBezTo>
                <a:cubicBezTo>
                  <a:pt x="232" y="50"/>
                  <a:pt x="235" y="53"/>
                  <a:pt x="235" y="57"/>
                </a:cubicBezTo>
                <a:cubicBezTo>
                  <a:pt x="235" y="82"/>
                  <a:pt x="235" y="82"/>
                  <a:pt x="235" y="82"/>
                </a:cubicBezTo>
                <a:cubicBezTo>
                  <a:pt x="235" y="86"/>
                  <a:pt x="232" y="89"/>
                  <a:pt x="228" y="89"/>
                </a:cubicBezTo>
                <a:cubicBezTo>
                  <a:pt x="39" y="89"/>
                  <a:pt x="39" y="89"/>
                  <a:pt x="39" y="89"/>
                </a:cubicBezTo>
                <a:cubicBezTo>
                  <a:pt x="35" y="89"/>
                  <a:pt x="32" y="86"/>
                  <a:pt x="32" y="82"/>
                </a:cubicBezTo>
                <a:close/>
                <a:moveTo>
                  <a:pt x="213" y="254"/>
                </a:moveTo>
                <a:cubicBezTo>
                  <a:pt x="203" y="254"/>
                  <a:pt x="195" y="246"/>
                  <a:pt x="195" y="236"/>
                </a:cubicBezTo>
                <a:cubicBezTo>
                  <a:pt x="195" y="226"/>
                  <a:pt x="203" y="218"/>
                  <a:pt x="213" y="218"/>
                </a:cubicBezTo>
                <a:cubicBezTo>
                  <a:pt x="223" y="218"/>
                  <a:pt x="232" y="226"/>
                  <a:pt x="232" y="236"/>
                </a:cubicBezTo>
                <a:cubicBezTo>
                  <a:pt x="232" y="246"/>
                  <a:pt x="223" y="254"/>
                  <a:pt x="213" y="254"/>
                </a:cubicBezTo>
                <a:close/>
                <a:moveTo>
                  <a:pt x="213" y="194"/>
                </a:moveTo>
                <a:cubicBezTo>
                  <a:pt x="200" y="194"/>
                  <a:pt x="189" y="183"/>
                  <a:pt x="189" y="170"/>
                </a:cubicBezTo>
                <a:cubicBezTo>
                  <a:pt x="189" y="156"/>
                  <a:pt x="200" y="146"/>
                  <a:pt x="213" y="146"/>
                </a:cubicBezTo>
                <a:cubicBezTo>
                  <a:pt x="227" y="146"/>
                  <a:pt x="238" y="156"/>
                  <a:pt x="238" y="170"/>
                </a:cubicBezTo>
                <a:cubicBezTo>
                  <a:pt x="238" y="183"/>
                  <a:pt x="227" y="194"/>
                  <a:pt x="213" y="194"/>
                </a:cubicBezTo>
                <a:close/>
              </a:path>
            </a:pathLst>
          </a:custGeom>
          <a:solidFill>
            <a:srgbClr val="FFFFFF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740740"/>
            <a:endParaRPr lang="en-US" spc="-122">
              <a:solidFill>
                <a:srgbClr val="525051">
                  <a:lumMod val="50000"/>
                </a:srgbClr>
              </a:solidFill>
              <a:latin typeface="Segoe Light" pitchFamily="34" charset="0"/>
            </a:endParaRPr>
          </a:p>
        </p:txBody>
      </p:sp>
      <p:pic>
        <p:nvPicPr>
          <p:cNvPr id="9" name="Picture 2" descr="C:\Users\chrisw\Desktop\Cloud Services 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8466444" y="10631"/>
            <a:ext cx="2146338" cy="152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31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53" y="83372"/>
            <a:ext cx="11069081" cy="1325562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accent2"/>
                </a:solidFill>
              </a:rPr>
              <a:t>Azure Storage</a:t>
            </a:r>
            <a:endParaRPr lang="en-US" sz="8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704" y="2272553"/>
            <a:ext cx="9809630" cy="305248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Blob - </a:t>
            </a:r>
            <a:r>
              <a:rPr lang="en-US" sz="5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Unstructured Binary</a:t>
            </a:r>
            <a:endParaRPr lang="en-US" sz="54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Table - </a:t>
            </a:r>
            <a:r>
              <a:rPr lang="en-US" sz="5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Structured Non Relational </a:t>
            </a:r>
            <a:endParaRPr lang="en-US" sz="54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SQL Database - </a:t>
            </a:r>
            <a:r>
              <a:rPr lang="en-US" sz="5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Relational Storage</a:t>
            </a:r>
            <a:endParaRPr lang="en-US" sz="5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6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006" y="365760"/>
            <a:ext cx="10638506" cy="1325562"/>
          </a:xfrm>
        </p:spPr>
        <p:txBody>
          <a:bodyPr/>
          <a:lstStyle/>
          <a:p>
            <a:r>
              <a:rPr lang="en-US" sz="8000" dirty="0" smtClean="0">
                <a:solidFill>
                  <a:schemeClr val="accent2"/>
                </a:solidFill>
              </a:rPr>
              <a:t>Azure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sz="8000" dirty="0" smtClean="0">
                <a:solidFill>
                  <a:schemeClr val="accent2"/>
                </a:solidFill>
              </a:rPr>
              <a:t>Table</a:t>
            </a:r>
            <a:endParaRPr lang="en-US" sz="8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0266" y="4686301"/>
            <a:ext cx="3632857" cy="15329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4435" y="2713494"/>
            <a:ext cx="104300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“Windows Azure tables are ideal for storing structured, </a:t>
            </a:r>
            <a:r>
              <a:rPr lang="en-US" sz="4400" dirty="0">
                <a:solidFill>
                  <a:schemeClr val="accent5"/>
                </a:solidFill>
                <a:latin typeface="Cooper Black" panose="0208090404030B020404" pitchFamily="18" charset="0"/>
              </a:rPr>
              <a:t>non-relational</a:t>
            </a:r>
            <a:r>
              <a:rPr lang="en-US" sz="3600" dirty="0">
                <a:solidFill>
                  <a:schemeClr val="accent5"/>
                </a:solidFill>
                <a:latin typeface="Cooper Black" panose="0208090404030B020404" pitchFamily="18" charset="0"/>
              </a:rPr>
              <a:t>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data.”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9666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48" y="318696"/>
            <a:ext cx="9692640" cy="1325562"/>
          </a:xfrm>
        </p:spPr>
        <p:txBody>
          <a:bodyPr>
            <a:normAutofit fontScale="90000"/>
          </a:bodyPr>
          <a:lstStyle/>
          <a:p>
            <a:r>
              <a:rPr lang="en-US" sz="8000" dirty="0" smtClean="0">
                <a:solidFill>
                  <a:schemeClr val="accent2"/>
                </a:solidFill>
              </a:rPr>
              <a:t>Azure Table Benefits</a:t>
            </a:r>
            <a:endParaRPr lang="en-US" sz="8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3x Data Replication </a:t>
            </a:r>
          </a:p>
          <a:p>
            <a:r>
              <a:rPr lang="en-US" sz="32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Scales out Automatically</a:t>
            </a:r>
          </a:p>
        </p:txBody>
      </p:sp>
    </p:spTree>
    <p:extLst>
      <p:ext uri="{BB962C8B-B14F-4D97-AF65-F5344CB8AC3E}">
        <p14:creationId xmlns:p14="http://schemas.microsoft.com/office/powerpoint/2010/main" val="308119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258184"/>
            <a:ext cx="9692640" cy="1325562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accent2"/>
                </a:solidFill>
              </a:rPr>
              <a:t>Azure Table </a:t>
            </a:r>
            <a:r>
              <a:rPr lang="en-US" sz="7200" dirty="0" smtClean="0">
                <a:solidFill>
                  <a:schemeClr val="accent2"/>
                </a:solidFill>
              </a:rPr>
              <a:t>Structure</a:t>
            </a:r>
            <a:endParaRPr lang="en-US" sz="72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0472" y="2084294"/>
            <a:ext cx="8595360" cy="2689412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Tables – </a:t>
            </a:r>
            <a:r>
              <a:rPr lang="en-US" sz="4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Collection of Entities</a:t>
            </a:r>
            <a:endParaRPr lang="en-US" sz="4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Entities – </a:t>
            </a:r>
            <a:r>
              <a:rPr lang="en-US" sz="4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Set of Properties </a:t>
            </a:r>
            <a:endParaRPr lang="en-US" sz="40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Properties </a:t>
            </a:r>
            <a:r>
              <a:rPr lang="en-US" sz="4000" dirty="0" smtClean="0">
                <a:solidFill>
                  <a:schemeClr val="accent2"/>
                </a:solidFill>
              </a:rPr>
              <a:t>– </a:t>
            </a:r>
            <a:r>
              <a:rPr lang="en-US" sz="4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Name Value Pair</a:t>
            </a:r>
            <a:endParaRPr lang="en-US" sz="4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78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64055"/>
            <a:ext cx="9692640" cy="1325562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accent2"/>
                </a:solidFill>
              </a:rPr>
              <a:t>Entities</a:t>
            </a:r>
            <a:r>
              <a:rPr lang="en-US" sz="8000" dirty="0" smtClean="0"/>
              <a:t> 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189" y="1969995"/>
            <a:ext cx="10105464" cy="2097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accent2"/>
                </a:solidFill>
              </a:rPr>
              <a:t>Partition </a:t>
            </a:r>
            <a:r>
              <a:rPr lang="en-US" sz="2800" b="1" dirty="0" smtClean="0">
                <a:solidFill>
                  <a:schemeClr val="accent2"/>
                </a:solidFill>
              </a:rPr>
              <a:t>Key </a:t>
            </a: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– 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identifies which partition an entity belongs to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accent2"/>
                </a:solidFill>
              </a:rPr>
              <a:t>Row Key </a:t>
            </a: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– 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uniquely identifies an entity in a partition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accent2"/>
                </a:solidFill>
              </a:rPr>
              <a:t>Timestamp</a:t>
            </a: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– 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last 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entity was modified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8189" y="4847665"/>
            <a:ext cx="9473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Partition Key </a:t>
            </a:r>
            <a:r>
              <a:rPr lang="en-US" sz="3200" dirty="0">
                <a:solidFill>
                  <a:schemeClr val="accent2"/>
                </a:solidFill>
                <a:latin typeface="Cooper Black" panose="0208090404030B020404" pitchFamily="18" charset="0"/>
              </a:rPr>
              <a:t>+</a:t>
            </a:r>
            <a:r>
              <a:rPr lang="en-US" sz="3200" dirty="0">
                <a:latin typeface="Cooper Black" panose="0208090404030B020404" pitchFamily="18" charset="0"/>
              </a:rPr>
              <a:t> </a:t>
            </a:r>
            <a:r>
              <a:rPr lang="en-US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Row Key </a:t>
            </a:r>
            <a:r>
              <a:rPr lang="en-US" sz="3200" dirty="0">
                <a:solidFill>
                  <a:schemeClr val="accent2"/>
                </a:solidFill>
                <a:latin typeface="Cooper Black" panose="0208090404030B020404" pitchFamily="18" charset="0"/>
              </a:rPr>
              <a:t>= </a:t>
            </a:r>
            <a:r>
              <a:rPr lang="en-US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Unique Identifier</a:t>
            </a:r>
            <a:endParaRPr lang="en-US" sz="3200" dirty="0">
              <a:solidFill>
                <a:schemeClr val="accent2">
                  <a:lumMod val="20000"/>
                  <a:lumOff val="8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08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Custom 1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9F2936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TC103457515[[fn=View]]</Template>
  <TotalTime>2097</TotalTime>
  <Words>1609</Words>
  <Application>Microsoft Office PowerPoint</Application>
  <PresentationFormat>Widescreen</PresentationFormat>
  <Paragraphs>325</Paragraphs>
  <Slides>38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Century Schoolbook</vt:lpstr>
      <vt:lpstr>Consolas</vt:lpstr>
      <vt:lpstr>Cooper Black</vt:lpstr>
      <vt:lpstr>Segoe Light</vt:lpstr>
      <vt:lpstr>Wingdings 2</vt:lpstr>
      <vt:lpstr>View</vt:lpstr>
      <vt:lpstr>Patterns &amp; Best Practices For Moving From RDBMS to Azure Storage</vt:lpstr>
      <vt:lpstr>PowerPoint Presentation</vt:lpstr>
      <vt:lpstr>PowerPoint Presentation</vt:lpstr>
      <vt:lpstr>To The Cloud! </vt:lpstr>
      <vt:lpstr>Azure Storage</vt:lpstr>
      <vt:lpstr>Azure Table</vt:lpstr>
      <vt:lpstr>Azure Table Benefits</vt:lpstr>
      <vt:lpstr>Azure Table Structure</vt:lpstr>
      <vt:lpstr>Entities </vt:lpstr>
      <vt:lpstr>PowerPoint Presentation</vt:lpstr>
      <vt:lpstr>Data Types</vt:lpstr>
      <vt:lpstr>Table Partitions</vt:lpstr>
      <vt:lpstr>Table Partitions</vt:lpstr>
      <vt:lpstr>Table Partitions</vt:lpstr>
      <vt:lpstr>PowerPoint Presentation</vt:lpstr>
      <vt:lpstr>PowerPoint Presentation</vt:lpstr>
      <vt:lpstr>PowerPoint Presentation</vt:lpstr>
      <vt:lpstr>Simple Stats Example </vt:lpstr>
      <vt:lpstr>Simple Stats - Stats Data </vt:lpstr>
      <vt:lpstr>Simple Stats Example: SQL</vt:lpstr>
      <vt:lpstr>Moving to Azure Storage</vt:lpstr>
      <vt:lpstr>Choosing a Partition Key</vt:lpstr>
      <vt:lpstr>Creating Table </vt:lpstr>
      <vt:lpstr>Entities</vt:lpstr>
      <vt:lpstr>Player Entity</vt:lpstr>
      <vt:lpstr>PlayerGameEntity</vt:lpstr>
      <vt:lpstr>Immutability</vt:lpstr>
      <vt:lpstr>Immutability</vt:lpstr>
      <vt:lpstr>Immutability Benefits</vt:lpstr>
      <vt:lpstr>SimpleStats: Process Stats</vt:lpstr>
      <vt:lpstr>Show What Partition Would Look Like</vt:lpstr>
      <vt:lpstr>What About Distributed Transactions</vt:lpstr>
      <vt:lpstr>Google Spanner</vt:lpstr>
      <vt:lpstr>Saga Pattern</vt:lpstr>
      <vt:lpstr>Saga is a Failure Management Pattern</vt:lpstr>
      <vt:lpstr>Sagas in Simple Stats </vt:lpstr>
      <vt:lpstr>Thanks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Caitie McCaffrey</dc:creator>
  <cp:lastModifiedBy>Caitie McCaffrey</cp:lastModifiedBy>
  <cp:revision>51</cp:revision>
  <dcterms:created xsi:type="dcterms:W3CDTF">2013-04-20T08:00:54Z</dcterms:created>
  <dcterms:modified xsi:type="dcterms:W3CDTF">2013-04-21T19:52:59Z</dcterms:modified>
</cp:coreProperties>
</file>