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64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95" r:id="rId9"/>
    <p:sldId id="267" r:id="rId10"/>
    <p:sldId id="292" r:id="rId11"/>
    <p:sldId id="293" r:id="rId12"/>
    <p:sldId id="289" r:id="rId13"/>
    <p:sldId id="290" r:id="rId14"/>
    <p:sldId id="291" r:id="rId15"/>
    <p:sldId id="294" r:id="rId16"/>
    <p:sldId id="265" r:id="rId17"/>
    <p:sldId id="270" r:id="rId18"/>
    <p:sldId id="268" r:id="rId19"/>
    <p:sldId id="296" r:id="rId20"/>
    <p:sldId id="297" r:id="rId21"/>
    <p:sldId id="269" r:id="rId22"/>
    <p:sldId id="272" r:id="rId23"/>
    <p:sldId id="274" r:id="rId24"/>
    <p:sldId id="275" r:id="rId25"/>
    <p:sldId id="276" r:id="rId26"/>
    <p:sldId id="300" r:id="rId27"/>
    <p:sldId id="298" r:id="rId28"/>
    <p:sldId id="299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66244" autoAdjust="0"/>
  </p:normalViewPr>
  <p:slideViewPr>
    <p:cSldViewPr snapToGrid="0">
      <p:cViewPr>
        <p:scale>
          <a:sx n="65" d="100"/>
          <a:sy n="65" d="100"/>
        </p:scale>
        <p:origin x="293" y="6"/>
      </p:cViewPr>
      <p:guideLst/>
    </p:cSldViewPr>
  </p:slideViewPr>
  <p:outlineViewPr>
    <p:cViewPr>
      <p:scale>
        <a:sx n="25" d="100"/>
        <a:sy n="25" d="100"/>
      </p:scale>
      <p:origin x="0" y="-407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8E8A-6255-4F63-99C7-C290A885029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D1D3-D56C-4795-97E3-2197DA1CD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joined 343 in 2010</a:t>
            </a:r>
            <a:r>
              <a:rPr lang="en-US" baseline="0" dirty="0" smtClean="0"/>
              <a:t> as a Web Services Engineer working on “projects &amp; experiences” aka Halo 4.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inherited the Halo Services Stack (IIS &amp; SQL)</a:t>
            </a:r>
          </a:p>
          <a:p>
            <a:pPr marL="0" indent="0">
              <a:buNone/>
            </a:pPr>
            <a:r>
              <a:rPr lang="en-US" baseline="0" dirty="0" smtClean="0"/>
              <a:t>For Halo 4 we decided to build our Game Services in Azure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moved from a totally relational one database world to the cloud and its non-relational storage.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fix the</a:t>
            </a:r>
            <a:r>
              <a:rPr lang="en-US" baseline="0" dirty="0" smtClean="0"/>
              <a:t> Scale problem Goldilocks then put every entity in her Table in its own Partition, but then she had no Transaction Support!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Goldilocks</a:t>
            </a:r>
            <a:r>
              <a:rPr lang="en-US" baseline="0" dirty="0" smtClean="0"/>
              <a:t> sat down and thought about her application and data needs, and came up with a way to partition her data so she got the transaction support she needed, and the scale she desired.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Players interact with your game potentially from multiple devices</a:t>
            </a:r>
          </a:p>
          <a:p>
            <a:r>
              <a:rPr lang="en-US" dirty="0" smtClean="0"/>
              <a:t>Players have a unique Identity</a:t>
            </a:r>
          </a:p>
          <a:p>
            <a:r>
              <a:rPr lang="en-US" dirty="0" smtClean="0"/>
              <a:t>Want to keep statistic totals for players in your game</a:t>
            </a:r>
          </a:p>
          <a:p>
            <a:r>
              <a:rPr lang="en-US" dirty="0" smtClean="0"/>
              <a:t>Also want players to be able to see stats for individual games.</a:t>
            </a:r>
          </a:p>
          <a:p>
            <a:r>
              <a:rPr lang="en-US" dirty="0" smtClean="0"/>
              <a:t>Statistics are uploaded at game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a Partition Key</a:t>
            </a:r>
          </a:p>
          <a:p>
            <a:pPr marL="274320" lvl="1" indent="0">
              <a:buNone/>
            </a:pPr>
            <a:r>
              <a:rPr lang="en-US" dirty="0" smtClean="0"/>
              <a:t>Games or Player</a:t>
            </a:r>
          </a:p>
          <a:p>
            <a:pPr marL="0" indent="0">
              <a:buNone/>
            </a:pPr>
            <a:r>
              <a:rPr lang="en-US" dirty="0" smtClean="0"/>
              <a:t>What Transactions do we want</a:t>
            </a:r>
          </a:p>
          <a:p>
            <a:pPr marL="274320" lvl="1" indent="0">
              <a:buNone/>
            </a:pPr>
            <a:r>
              <a:rPr lang="en-US" dirty="0" smtClean="0"/>
              <a:t>On game end, update player totals &amp; ensure game data is written</a:t>
            </a:r>
          </a:p>
          <a:p>
            <a:pPr marL="0" indent="0">
              <a:buNone/>
            </a:pPr>
            <a:r>
              <a:rPr lang="en-US" dirty="0" smtClean="0"/>
              <a:t>Queries </a:t>
            </a:r>
          </a:p>
          <a:p>
            <a:pPr marL="274320" lvl="1" indent="0">
              <a:buNone/>
            </a:pPr>
            <a:r>
              <a:rPr lang="en-US" dirty="0" smtClean="0"/>
              <a:t>Show Player Statistics</a:t>
            </a:r>
          </a:p>
          <a:p>
            <a:pPr marL="274320" lvl="1" indent="0">
              <a:buNone/>
            </a:pPr>
            <a:r>
              <a:rPr lang="en-US" dirty="0" smtClean="0"/>
              <a:t>Show me all the games I’ve played</a:t>
            </a:r>
          </a:p>
          <a:p>
            <a:pPr marL="274320" lvl="1" indent="0">
              <a:buNone/>
            </a:pPr>
            <a:r>
              <a:rPr lang="en-US" dirty="0" smtClean="0"/>
              <a:t>Show me statistics for a single game.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// Retrieve the storage account from the connection string.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StorageAccount</a:t>
            </a:r>
            <a:r>
              <a:rPr lang="en-US" dirty="0" smtClean="0"/>
              <a:t> = </a:t>
            </a:r>
            <a:r>
              <a:rPr lang="en-US" dirty="0" err="1" smtClean="0"/>
              <a:t>CloudStorageAccount.Parse</a:t>
            </a:r>
            <a:r>
              <a:rPr lang="en-US" dirty="0" smtClean="0"/>
              <a:t>(</a:t>
            </a:r>
            <a:r>
              <a:rPr lang="en-US" dirty="0" err="1" smtClean="0"/>
              <a:t>StorageAccountString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 the table client.</a:t>
            </a:r>
          </a:p>
          <a:p>
            <a:pPr marL="0" indent="0">
              <a:buNone/>
            </a:pPr>
            <a:r>
              <a:rPr lang="en-US" dirty="0" err="1" smtClean="0"/>
              <a:t>TableClient</a:t>
            </a:r>
            <a:r>
              <a:rPr lang="en-US" dirty="0" smtClean="0"/>
              <a:t> = </a:t>
            </a:r>
            <a:r>
              <a:rPr lang="en-US" dirty="0" err="1" smtClean="0"/>
              <a:t>StorageAccount.CreateCloudTableClient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 the table if it doesn't exist.</a:t>
            </a:r>
          </a:p>
          <a:p>
            <a:pPr marL="0" indent="0">
              <a:buNone/>
            </a:pPr>
            <a:r>
              <a:rPr lang="en-US" dirty="0" err="1" smtClean="0"/>
              <a:t>PlayersTable</a:t>
            </a:r>
            <a:r>
              <a:rPr lang="en-US" dirty="0" smtClean="0"/>
              <a:t> = </a:t>
            </a:r>
            <a:r>
              <a:rPr lang="en-US" dirty="0" err="1" smtClean="0"/>
              <a:t>TableClient.GetTableReference</a:t>
            </a:r>
            <a:r>
              <a:rPr lang="en-US" dirty="0" smtClean="0"/>
              <a:t>("Players");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Break</a:t>
            </a:r>
          </a:p>
          <a:p>
            <a:r>
              <a:rPr lang="en-US" dirty="0" smtClean="0"/>
              <a:t>Databases CRUD (Create, Read, Update, Delete)</a:t>
            </a:r>
          </a:p>
          <a:p>
            <a:r>
              <a:rPr lang="en-US" dirty="0" smtClean="0"/>
              <a:t>Immutable Data No: Update &amp; Delete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Code has bugs</a:t>
            </a:r>
          </a:p>
          <a:p>
            <a:pPr lvl="1"/>
            <a:r>
              <a:rPr lang="en-US" dirty="0" smtClean="0"/>
              <a:t>People make mistakes</a:t>
            </a:r>
          </a:p>
          <a:p>
            <a:pPr lvl="1"/>
            <a:r>
              <a:rPr lang="en-US" dirty="0" smtClean="0"/>
              <a:t>Having an Immutable Data Source means can always replay events </a:t>
            </a:r>
          </a:p>
          <a:p>
            <a:pPr lvl="1"/>
            <a:r>
              <a:rPr lang="en-US" dirty="0" smtClean="0"/>
              <a:t>Also gives you audit logging. (How did we get to the state we are in)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Purely Immutable data stores aren’t practical </a:t>
            </a:r>
          </a:p>
          <a:p>
            <a:r>
              <a:rPr lang="en-US" dirty="0" smtClean="0"/>
              <a:t>Immutable Data Rows &amp; View Rows</a:t>
            </a:r>
          </a:p>
          <a:p>
            <a:endParaRPr lang="en-US" dirty="0" smtClean="0"/>
          </a:p>
          <a:p>
            <a:r>
              <a:rPr lang="en-US" dirty="0" smtClean="0"/>
              <a:t>View Rows</a:t>
            </a:r>
          </a:p>
          <a:p>
            <a:pPr lvl="1"/>
            <a:r>
              <a:rPr lang="en-US" dirty="0" smtClean="0"/>
              <a:t>Can be updated &amp; deleted</a:t>
            </a:r>
          </a:p>
          <a:p>
            <a:pPr lvl="1"/>
            <a:r>
              <a:rPr lang="en-US" dirty="0" smtClean="0"/>
              <a:t>Can always be reconstructed from the Immutable data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Storage consists</a:t>
            </a:r>
            <a:r>
              <a:rPr lang="en-US" baseline="0" dirty="0" smtClean="0"/>
              <a:t> of 3 storage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0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r>
              <a:rPr lang="en-US" baseline="0" dirty="0" smtClean="0"/>
              <a:t> multiplayer games.  I need to ensure all the stats write for all the players.  But I can only get transactions in one Partition.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8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Non-relational</a:t>
            </a:r>
            <a:r>
              <a:rPr lang="en-US" baseline="0" dirty="0" smtClean="0"/>
              <a:t> =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Data is replicated 3 times</a:t>
            </a:r>
          </a:p>
          <a:p>
            <a:r>
              <a:rPr lang="en-US" dirty="0" smtClean="0"/>
              <a:t>Automatically Scales 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 – collection of entities, no schema on entities</a:t>
            </a:r>
          </a:p>
          <a:p>
            <a:r>
              <a:rPr lang="en-US" dirty="0" smtClean="0"/>
              <a:t>Entities – Set of Properties Similar to database row, Identified Uniquely by </a:t>
            </a:r>
            <a:r>
              <a:rPr lang="en-US" dirty="0" err="1" smtClean="0"/>
              <a:t>PartitionKey</a:t>
            </a:r>
            <a:r>
              <a:rPr lang="en-US" dirty="0" smtClean="0"/>
              <a:t> and </a:t>
            </a:r>
            <a:r>
              <a:rPr lang="en-US" dirty="0" err="1" smtClean="0"/>
              <a:t>RowKey</a:t>
            </a:r>
            <a:endParaRPr lang="en-US" dirty="0" smtClean="0"/>
          </a:p>
          <a:p>
            <a:r>
              <a:rPr lang="en-US" dirty="0" smtClean="0"/>
              <a:t>Properties – Name Value Pair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Parition</a:t>
            </a:r>
            <a:r>
              <a:rPr lang="en-US" dirty="0" smtClean="0"/>
              <a:t> Key – string that identifies which partition an entity belongs to</a:t>
            </a:r>
          </a:p>
          <a:p>
            <a:r>
              <a:rPr lang="en-US" dirty="0" smtClean="0"/>
              <a:t>Row Key – string that uniquely identifies an entity in a partition</a:t>
            </a:r>
          </a:p>
          <a:p>
            <a:r>
              <a:rPr lang="en-US" dirty="0" smtClean="0"/>
              <a:t>Timestamp – </a:t>
            </a:r>
            <a:r>
              <a:rPr lang="en-US" dirty="0" err="1" smtClean="0"/>
              <a:t>DateTime</a:t>
            </a:r>
            <a:r>
              <a:rPr lang="en-US" dirty="0" smtClean="0"/>
              <a:t> Last time entity was modified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Partition Key + Row Key = Unique Identifier (single clustered index in table)</a:t>
            </a:r>
          </a:p>
          <a:p>
            <a:endParaRPr lang="en-US" dirty="0" smtClean="0"/>
          </a:p>
          <a:p>
            <a:r>
              <a:rPr lang="en-US" dirty="0" smtClean="0"/>
              <a:t>Sorted by partition key in ascending order &amp; then row key in ascending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Group Transaction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Entity Appears once</a:t>
            </a:r>
          </a:p>
          <a:p>
            <a:r>
              <a:rPr lang="en-US" baseline="0" dirty="0" smtClean="0"/>
              <a:t>Up to 100 Entities etc…</a:t>
            </a:r>
            <a:endParaRPr lang="en-US" dirty="0" smtClean="0"/>
          </a:p>
          <a:p>
            <a:r>
              <a:rPr lang="en-US" dirty="0" smtClean="0"/>
              <a:t>Putting</a:t>
            </a:r>
            <a:r>
              <a:rPr lang="en-US" baseline="0" dirty="0" smtClean="0"/>
              <a:t> entities in the same partition allows you to perform Transactions and get ACID support.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catch,</a:t>
            </a:r>
            <a:r>
              <a:rPr lang="en-US" baseline="0" dirty="0" smtClean="0"/>
              <a:t> entities in the same partition are all served from the same machine.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Transaction Support and Scale are in direct conflict in Azure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r>
              <a:rPr lang="en-US" baseline="0" dirty="0" smtClean="0"/>
              <a:t>s in a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 hooray!</a:t>
            </a:r>
          </a:p>
          <a:p>
            <a:r>
              <a:rPr lang="en-US" baseline="0" dirty="0" smtClean="0"/>
              <a:t>I’ll put all my data in one Table Partition.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then it didn’t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77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57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Patterns &amp; Best Practices For Moving From RDBMS to Azure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DotNetConf</a:t>
            </a:r>
            <a:r>
              <a:rPr lang="en-US" b="1" dirty="0" smtClean="0">
                <a:solidFill>
                  <a:schemeClr val="accent2"/>
                </a:solidFill>
              </a:rPr>
              <a:t> 2013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8" y="19767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Partitions</a:t>
            </a:r>
            <a:endParaRPr lang="en-US" sz="6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601" y="3052743"/>
            <a:ext cx="8595360" cy="142538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Azure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Table service supports </a:t>
            </a:r>
            <a:r>
              <a:rPr lang="en-US" sz="36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Batch </a:t>
            </a:r>
            <a:r>
              <a:rPr lang="en-US" sz="3600" dirty="0">
                <a:solidFill>
                  <a:schemeClr val="accent2"/>
                </a:solidFill>
                <a:latin typeface="Cooper Black" panose="0208090404030B020404" pitchFamily="18" charset="0"/>
              </a:rPr>
              <a:t>T</a:t>
            </a:r>
            <a:r>
              <a:rPr lang="en-US" sz="36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ransactions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on entities that are in the same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Table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and belong to the same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Partition.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91" y="1459296"/>
            <a:ext cx="1059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Entities with the Same Partition Key </a:t>
            </a:r>
          </a:p>
        </p:txBody>
      </p:sp>
    </p:spTree>
    <p:extLst>
      <p:ext uri="{BB962C8B-B14F-4D97-AF65-F5344CB8AC3E}">
        <p14:creationId xmlns:p14="http://schemas.microsoft.com/office/powerpoint/2010/main" val="14115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1" y="130436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Partitions</a:t>
            </a:r>
            <a:endParaRPr lang="en-US" sz="6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472" y="2642348"/>
            <a:ext cx="8070387" cy="218514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</a:t>
            </a:r>
            <a:r>
              <a:rPr lang="en-US" sz="44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 Single Partition Server </a:t>
            </a:r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handles 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all </a:t>
            </a:r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requests for a </a:t>
            </a:r>
            <a:r>
              <a:rPr lang="en-US" sz="44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Single Table Partition</a:t>
            </a:r>
            <a:endParaRPr lang="en-US" sz="4400" dirty="0">
              <a:solidFill>
                <a:schemeClr val="accent5"/>
              </a:solidFill>
              <a:latin typeface="Cooper Black" panose="0208090404030B020404" pitchFamily="18" charset="0"/>
            </a:endParaRPr>
          </a:p>
          <a:p>
            <a:endParaRPr lang="en-US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4" y="2904565"/>
            <a:ext cx="5508722" cy="12102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Too Big.  It Won’t Scale!”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6994" y="2702859"/>
            <a:ext cx="5553635" cy="198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Too Small.  Not Enough Transaction Support!”</a:t>
            </a: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182" y="2528355"/>
            <a:ext cx="6094393" cy="195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Just Right!  Scale &amp; Just Enough Transaction Support”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84224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Moral of the Story:</a:t>
            </a:r>
            <a:endParaRPr lang="en-US" sz="7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76817"/>
            <a:ext cx="8595360" cy="13043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Data must be structured to support scale &amp; queries</a:t>
            </a:r>
          </a:p>
          <a:p>
            <a:pPr marL="0" indent="0">
              <a:buNone/>
            </a:pPr>
            <a:endParaRPr lang="en-US" sz="3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485"/>
            <a:ext cx="12192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50" y="3211906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Simple Stats Example 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4111"/>
            <a:ext cx="10515600" cy="103760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Simple Stats - Stats Data 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8" y="2206695"/>
            <a:ext cx="7282851" cy="3055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63" y="1817467"/>
            <a:ext cx="4388437" cy="38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4" y="130436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Simple Stats: SQL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0" y="2032260"/>
            <a:ext cx="7324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39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Simple Stats: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78" y="2006573"/>
            <a:ext cx="941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12888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083" y="2207436"/>
            <a:ext cx="6407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Caitie McCaffrey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Software Development Engineer</a:t>
            </a:r>
          </a:p>
          <a:p>
            <a:r>
              <a:rPr lang="en-US" sz="32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343 Industries</a:t>
            </a:r>
            <a:endParaRPr lang="en-US" sz="32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630" y="4379413"/>
            <a:ext cx="29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@CaitieM20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66" y="1651467"/>
            <a:ext cx="3943350" cy="3971925"/>
          </a:xfrm>
          <a:prstGeom prst="rect">
            <a:avLst/>
          </a:prstGeom>
        </p:spPr>
      </p:pic>
      <p:sp>
        <p:nvSpPr>
          <p:cNvPr id="15" name="Freeform 13"/>
          <p:cNvSpPr>
            <a:spLocks noEditPoints="1"/>
          </p:cNvSpPr>
          <p:nvPr/>
        </p:nvSpPr>
        <p:spPr bwMode="black">
          <a:xfrm>
            <a:off x="395575" y="4368162"/>
            <a:ext cx="573511" cy="488304"/>
          </a:xfrm>
          <a:custGeom>
            <a:avLst/>
            <a:gdLst>
              <a:gd name="T0" fmla="*/ 344 w 414"/>
              <a:gd name="T1" fmla="*/ 55 h 353"/>
              <a:gd name="T2" fmla="*/ 296 w 414"/>
              <a:gd name="T3" fmla="*/ 9 h 353"/>
              <a:gd name="T4" fmla="*/ 206 w 414"/>
              <a:gd name="T5" fmla="*/ 45 h 353"/>
              <a:gd name="T6" fmla="*/ 0 w 414"/>
              <a:gd name="T7" fmla="*/ 174 h 353"/>
              <a:gd name="T8" fmla="*/ 158 w 414"/>
              <a:gd name="T9" fmla="*/ 278 h 353"/>
              <a:gd name="T10" fmla="*/ 160 w 414"/>
              <a:gd name="T11" fmla="*/ 278 h 353"/>
              <a:gd name="T12" fmla="*/ 160 w 414"/>
              <a:gd name="T13" fmla="*/ 332 h 353"/>
              <a:gd name="T14" fmla="*/ 133 w 414"/>
              <a:gd name="T15" fmla="*/ 337 h 353"/>
              <a:gd name="T16" fmla="*/ 128 w 414"/>
              <a:gd name="T17" fmla="*/ 347 h 353"/>
              <a:gd name="T18" fmla="*/ 137 w 414"/>
              <a:gd name="T19" fmla="*/ 352 h 353"/>
              <a:gd name="T20" fmla="*/ 137 w 414"/>
              <a:gd name="T21" fmla="*/ 352 h 353"/>
              <a:gd name="T22" fmla="*/ 176 w 414"/>
              <a:gd name="T23" fmla="*/ 346 h 353"/>
              <a:gd name="T24" fmla="*/ 215 w 414"/>
              <a:gd name="T25" fmla="*/ 352 h 353"/>
              <a:gd name="T26" fmla="*/ 218 w 414"/>
              <a:gd name="T27" fmla="*/ 352 h 353"/>
              <a:gd name="T28" fmla="*/ 224 w 414"/>
              <a:gd name="T29" fmla="*/ 347 h 353"/>
              <a:gd name="T30" fmla="*/ 245 w 414"/>
              <a:gd name="T31" fmla="*/ 352 h 353"/>
              <a:gd name="T32" fmla="*/ 248 w 414"/>
              <a:gd name="T33" fmla="*/ 352 h 353"/>
              <a:gd name="T34" fmla="*/ 255 w 414"/>
              <a:gd name="T35" fmla="*/ 347 h 353"/>
              <a:gd name="T36" fmla="*/ 250 w 414"/>
              <a:gd name="T37" fmla="*/ 337 h 353"/>
              <a:gd name="T38" fmla="*/ 207 w 414"/>
              <a:gd name="T39" fmla="*/ 331 h 353"/>
              <a:gd name="T40" fmla="*/ 207 w 414"/>
              <a:gd name="T41" fmla="*/ 271 h 353"/>
              <a:gd name="T42" fmla="*/ 343 w 414"/>
              <a:gd name="T43" fmla="*/ 112 h 353"/>
              <a:gd name="T44" fmla="*/ 414 w 414"/>
              <a:gd name="T45" fmla="*/ 83 h 353"/>
              <a:gd name="T46" fmla="*/ 344 w 414"/>
              <a:gd name="T47" fmla="*/ 55 h 353"/>
              <a:gd name="T48" fmla="*/ 192 w 414"/>
              <a:gd name="T49" fmla="*/ 332 h 353"/>
              <a:gd name="T50" fmla="*/ 192 w 414"/>
              <a:gd name="T51" fmla="*/ 332 h 353"/>
              <a:gd name="T52" fmla="*/ 191 w 414"/>
              <a:gd name="T53" fmla="*/ 332 h 353"/>
              <a:gd name="T54" fmla="*/ 176 w 414"/>
              <a:gd name="T55" fmla="*/ 331 h 353"/>
              <a:gd name="T56" fmla="*/ 175 w 414"/>
              <a:gd name="T57" fmla="*/ 331 h 353"/>
              <a:gd name="T58" fmla="*/ 175 w 414"/>
              <a:gd name="T59" fmla="*/ 277 h 353"/>
              <a:gd name="T60" fmla="*/ 192 w 414"/>
              <a:gd name="T61" fmla="*/ 275 h 353"/>
              <a:gd name="T62" fmla="*/ 192 w 414"/>
              <a:gd name="T63" fmla="*/ 332 h 353"/>
              <a:gd name="T64" fmla="*/ 286 w 414"/>
              <a:gd name="T65" fmla="*/ 82 h 353"/>
              <a:gd name="T66" fmla="*/ 271 w 414"/>
              <a:gd name="T67" fmla="*/ 67 h 353"/>
              <a:gd name="T68" fmla="*/ 286 w 414"/>
              <a:gd name="T69" fmla="*/ 52 h 353"/>
              <a:gd name="T70" fmla="*/ 301 w 414"/>
              <a:gd name="T71" fmla="*/ 67 h 353"/>
              <a:gd name="T72" fmla="*/ 286 w 414"/>
              <a:gd name="T73" fmla="*/ 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" h="353">
                <a:moveTo>
                  <a:pt x="344" y="55"/>
                </a:moveTo>
                <a:cubicBezTo>
                  <a:pt x="336" y="33"/>
                  <a:pt x="319" y="16"/>
                  <a:pt x="296" y="9"/>
                </a:cubicBezTo>
                <a:cubicBezTo>
                  <a:pt x="263" y="0"/>
                  <a:pt x="228" y="11"/>
                  <a:pt x="206" y="45"/>
                </a:cubicBezTo>
                <a:cubicBezTo>
                  <a:pt x="145" y="140"/>
                  <a:pt x="71" y="200"/>
                  <a:pt x="0" y="174"/>
                </a:cubicBezTo>
                <a:cubicBezTo>
                  <a:pt x="0" y="174"/>
                  <a:pt x="50" y="278"/>
                  <a:pt x="158" y="278"/>
                </a:cubicBezTo>
                <a:cubicBezTo>
                  <a:pt x="159" y="278"/>
                  <a:pt x="160" y="278"/>
                  <a:pt x="160" y="278"/>
                </a:cubicBezTo>
                <a:cubicBezTo>
                  <a:pt x="160" y="332"/>
                  <a:pt x="160" y="332"/>
                  <a:pt x="160" y="332"/>
                </a:cubicBezTo>
                <a:cubicBezTo>
                  <a:pt x="150" y="333"/>
                  <a:pt x="140" y="335"/>
                  <a:pt x="133" y="337"/>
                </a:cubicBezTo>
                <a:cubicBezTo>
                  <a:pt x="129" y="339"/>
                  <a:pt x="127" y="343"/>
                  <a:pt x="128" y="347"/>
                </a:cubicBezTo>
                <a:cubicBezTo>
                  <a:pt x="129" y="351"/>
                  <a:pt x="134" y="353"/>
                  <a:pt x="137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47" y="348"/>
                  <a:pt x="161" y="346"/>
                  <a:pt x="176" y="346"/>
                </a:cubicBezTo>
                <a:cubicBezTo>
                  <a:pt x="192" y="346"/>
                  <a:pt x="206" y="348"/>
                  <a:pt x="215" y="352"/>
                </a:cubicBezTo>
                <a:cubicBezTo>
                  <a:pt x="216" y="352"/>
                  <a:pt x="217" y="352"/>
                  <a:pt x="218" y="352"/>
                </a:cubicBezTo>
                <a:cubicBezTo>
                  <a:pt x="221" y="352"/>
                  <a:pt x="223" y="350"/>
                  <a:pt x="224" y="347"/>
                </a:cubicBezTo>
                <a:cubicBezTo>
                  <a:pt x="232" y="348"/>
                  <a:pt x="240" y="350"/>
                  <a:pt x="245" y="352"/>
                </a:cubicBezTo>
                <a:cubicBezTo>
                  <a:pt x="246" y="352"/>
                  <a:pt x="247" y="352"/>
                  <a:pt x="248" y="352"/>
                </a:cubicBezTo>
                <a:cubicBezTo>
                  <a:pt x="251" y="352"/>
                  <a:pt x="254" y="350"/>
                  <a:pt x="255" y="347"/>
                </a:cubicBezTo>
                <a:cubicBezTo>
                  <a:pt x="256" y="343"/>
                  <a:pt x="254" y="339"/>
                  <a:pt x="250" y="337"/>
                </a:cubicBezTo>
                <a:cubicBezTo>
                  <a:pt x="239" y="334"/>
                  <a:pt x="224" y="331"/>
                  <a:pt x="207" y="33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83" y="251"/>
                  <a:pt x="323" y="185"/>
                  <a:pt x="343" y="112"/>
                </a:cubicBezTo>
                <a:cubicBezTo>
                  <a:pt x="414" y="83"/>
                  <a:pt x="414" y="83"/>
                  <a:pt x="414" y="83"/>
                </a:cubicBezTo>
                <a:lnTo>
                  <a:pt x="344" y="55"/>
                </a:lnTo>
                <a:close/>
                <a:moveTo>
                  <a:pt x="192" y="332"/>
                </a:moveTo>
                <a:cubicBezTo>
                  <a:pt x="192" y="332"/>
                  <a:pt x="192" y="332"/>
                  <a:pt x="192" y="332"/>
                </a:cubicBezTo>
                <a:cubicBezTo>
                  <a:pt x="192" y="332"/>
                  <a:pt x="192" y="332"/>
                  <a:pt x="191" y="332"/>
                </a:cubicBezTo>
                <a:cubicBezTo>
                  <a:pt x="187" y="331"/>
                  <a:pt x="181" y="331"/>
                  <a:pt x="176" y="331"/>
                </a:cubicBezTo>
                <a:cubicBezTo>
                  <a:pt x="176" y="331"/>
                  <a:pt x="176" y="331"/>
                  <a:pt x="175" y="331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81" y="276"/>
                  <a:pt x="187" y="276"/>
                  <a:pt x="192" y="275"/>
                </a:cubicBezTo>
                <a:lnTo>
                  <a:pt x="192" y="332"/>
                </a:lnTo>
                <a:close/>
                <a:moveTo>
                  <a:pt x="286" y="82"/>
                </a:moveTo>
                <a:cubicBezTo>
                  <a:pt x="278" y="82"/>
                  <a:pt x="271" y="75"/>
                  <a:pt x="271" y="67"/>
                </a:cubicBezTo>
                <a:cubicBezTo>
                  <a:pt x="271" y="59"/>
                  <a:pt x="278" y="52"/>
                  <a:pt x="286" y="52"/>
                </a:cubicBezTo>
                <a:cubicBezTo>
                  <a:pt x="294" y="52"/>
                  <a:pt x="301" y="59"/>
                  <a:pt x="301" y="67"/>
                </a:cubicBezTo>
                <a:cubicBezTo>
                  <a:pt x="301" y="75"/>
                  <a:pt x="294" y="82"/>
                  <a:pt x="286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302" tIns="41151" rIns="82302" bIns="41151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pc="-122">
              <a:solidFill>
                <a:srgbClr val="525051">
                  <a:lumMod val="50000"/>
                </a:srgbClr>
              </a:solidFill>
              <a:latin typeface="Segoe Light" pitchFamily="34" charset="0"/>
            </a:endParaRPr>
          </a:p>
        </p:txBody>
      </p:sp>
      <p:grpSp>
        <p:nvGrpSpPr>
          <p:cNvPr id="16" name="Group 63"/>
          <p:cNvGrpSpPr>
            <a:grpSpLocks noChangeAspect="1"/>
          </p:cNvGrpSpPr>
          <p:nvPr/>
        </p:nvGrpSpPr>
        <p:grpSpPr bwMode="black">
          <a:xfrm>
            <a:off x="269931" y="5072575"/>
            <a:ext cx="761570" cy="489946"/>
            <a:chOff x="9367396" y="4929486"/>
            <a:chExt cx="790590" cy="508749"/>
          </a:xfrm>
          <a:solidFill>
            <a:srgbClr val="FFFFFF"/>
          </a:solidFill>
        </p:grpSpPr>
        <p:grpSp>
          <p:nvGrpSpPr>
            <p:cNvPr id="17" name="Group 64"/>
            <p:cNvGrpSpPr/>
            <p:nvPr/>
          </p:nvGrpSpPr>
          <p:grpSpPr bwMode="black">
            <a:xfrm>
              <a:off x="9646128" y="5015621"/>
              <a:ext cx="233126" cy="226337"/>
              <a:chOff x="8754070" y="3848870"/>
              <a:chExt cx="195501" cy="189808"/>
            </a:xfrm>
            <a:grpFill/>
          </p:grpSpPr>
          <p:sp>
            <p:nvSpPr>
              <p:cNvPr id="19" name="Freeform 132"/>
              <p:cNvSpPr>
                <a:spLocks/>
              </p:cNvSpPr>
              <p:nvPr/>
            </p:nvSpPr>
            <p:spPr bwMode="black">
              <a:xfrm>
                <a:off x="8757866" y="3993124"/>
                <a:ext cx="47451" cy="45554"/>
              </a:xfrm>
              <a:custGeom>
                <a:avLst/>
                <a:gdLst/>
                <a:ahLst/>
                <a:cxnLst>
                  <a:cxn ang="0">
                    <a:pos x="29" y="55"/>
                  </a:cxn>
                  <a:cxn ang="0">
                    <a:pos x="1" y="28"/>
                  </a:cxn>
                  <a:cxn ang="0">
                    <a:pos x="25" y="0"/>
                  </a:cxn>
                  <a:cxn ang="0">
                    <a:pos x="54" y="28"/>
                  </a:cxn>
                  <a:cxn ang="0">
                    <a:pos x="29" y="55"/>
                  </a:cxn>
                </a:cxnLst>
                <a:rect l="0" t="0" r="r" b="b"/>
                <a:pathLst>
                  <a:path w="55" h="55">
                    <a:moveTo>
                      <a:pt x="29" y="55"/>
                    </a:moveTo>
                    <a:cubicBezTo>
                      <a:pt x="15" y="55"/>
                      <a:pt x="2" y="43"/>
                      <a:pt x="1" y="28"/>
                    </a:cubicBezTo>
                    <a:cubicBezTo>
                      <a:pt x="0" y="13"/>
                      <a:pt x="10" y="1"/>
                      <a:pt x="25" y="0"/>
                    </a:cubicBezTo>
                    <a:cubicBezTo>
                      <a:pt x="40" y="0"/>
                      <a:pt x="53" y="12"/>
                      <a:pt x="54" y="28"/>
                    </a:cubicBezTo>
                    <a:cubicBezTo>
                      <a:pt x="55" y="43"/>
                      <a:pt x="44" y="55"/>
                      <a:pt x="29" y="55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black">
              <a:xfrm>
                <a:off x="8754070" y="3848870"/>
                <a:ext cx="195501" cy="184114"/>
              </a:xfrm>
              <a:custGeom>
                <a:avLst/>
                <a:gdLst/>
                <a:ahLst/>
                <a:cxnLst>
                  <a:cxn ang="0">
                    <a:pos x="234" y="213"/>
                  </a:cxn>
                  <a:cxn ang="0">
                    <a:pos x="123" y="26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34"/>
                  </a:cxn>
                  <a:cxn ang="0">
                    <a:pos x="4" y="38"/>
                  </a:cxn>
                  <a:cxn ang="0">
                    <a:pos x="104" y="63"/>
                  </a:cxn>
                  <a:cxn ang="0">
                    <a:pos x="196" y="217"/>
                  </a:cxn>
                  <a:cxn ang="0">
                    <a:pos x="200" y="222"/>
                  </a:cxn>
                  <a:cxn ang="0">
                    <a:pos x="230" y="219"/>
                  </a:cxn>
                  <a:cxn ang="0">
                    <a:pos x="234" y="213"/>
                  </a:cxn>
                </a:cxnLst>
                <a:rect l="0" t="0" r="r" b="b"/>
                <a:pathLst>
                  <a:path w="234" h="222">
                    <a:moveTo>
                      <a:pt x="234" y="213"/>
                    </a:moveTo>
                    <a:cubicBezTo>
                      <a:pt x="231" y="110"/>
                      <a:pt x="177" y="53"/>
                      <a:pt x="123" y="26"/>
                    </a:cubicBezTo>
                    <a:cubicBezTo>
                      <a:pt x="71" y="0"/>
                      <a:pt x="19" y="1"/>
                      <a:pt x="5" y="2"/>
                    </a:cubicBezTo>
                    <a:cubicBezTo>
                      <a:pt x="3" y="2"/>
                      <a:pt x="2" y="3"/>
                      <a:pt x="2" y="6"/>
                    </a:cubicBezTo>
                    <a:cubicBezTo>
                      <a:pt x="1" y="8"/>
                      <a:pt x="1" y="32"/>
                      <a:pt x="0" y="34"/>
                    </a:cubicBezTo>
                    <a:cubicBezTo>
                      <a:pt x="0" y="38"/>
                      <a:pt x="2" y="38"/>
                      <a:pt x="4" y="38"/>
                    </a:cubicBezTo>
                    <a:cubicBezTo>
                      <a:pt x="17" y="37"/>
                      <a:pt x="61" y="39"/>
                      <a:pt x="104" y="63"/>
                    </a:cubicBezTo>
                    <a:cubicBezTo>
                      <a:pt x="149" y="87"/>
                      <a:pt x="192" y="134"/>
                      <a:pt x="196" y="217"/>
                    </a:cubicBezTo>
                    <a:cubicBezTo>
                      <a:pt x="196" y="220"/>
                      <a:pt x="197" y="222"/>
                      <a:pt x="200" y="222"/>
                    </a:cubicBezTo>
                    <a:cubicBezTo>
                      <a:pt x="201" y="222"/>
                      <a:pt x="228" y="219"/>
                      <a:pt x="230" y="219"/>
                    </a:cubicBezTo>
                    <a:cubicBezTo>
                      <a:pt x="233" y="219"/>
                      <a:pt x="234" y="217"/>
                      <a:pt x="234" y="21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black">
              <a:xfrm>
                <a:off x="8754070" y="3920997"/>
                <a:ext cx="125273" cy="117681"/>
              </a:xfrm>
              <a:custGeom>
                <a:avLst/>
                <a:gdLst/>
                <a:ahLst/>
                <a:cxnLst>
                  <a:cxn ang="0">
                    <a:pos x="151" y="133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1" y="35"/>
                  </a:cxn>
                  <a:cxn ang="0">
                    <a:pos x="5" y="40"/>
                  </a:cxn>
                  <a:cxn ang="0">
                    <a:pos x="110" y="135"/>
                  </a:cxn>
                  <a:cxn ang="0">
                    <a:pos x="115" y="141"/>
                  </a:cxn>
                  <a:cxn ang="0">
                    <a:pos x="146" y="139"/>
                  </a:cxn>
                  <a:cxn ang="0">
                    <a:pos x="151" y="133"/>
                  </a:cxn>
                </a:cxnLst>
                <a:rect l="0" t="0" r="r" b="b"/>
                <a:pathLst>
                  <a:path w="151" h="141">
                    <a:moveTo>
                      <a:pt x="151" y="133"/>
                    </a:moveTo>
                    <a:cubicBezTo>
                      <a:pt x="142" y="30"/>
                      <a:pt x="5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0" y="33"/>
                      <a:pt x="1" y="35"/>
                    </a:cubicBezTo>
                    <a:cubicBezTo>
                      <a:pt x="1" y="38"/>
                      <a:pt x="2" y="40"/>
                      <a:pt x="5" y="40"/>
                    </a:cubicBezTo>
                    <a:cubicBezTo>
                      <a:pt x="31" y="42"/>
                      <a:pt x="100" y="55"/>
                      <a:pt x="110" y="135"/>
                    </a:cubicBezTo>
                    <a:cubicBezTo>
                      <a:pt x="111" y="139"/>
                      <a:pt x="111" y="141"/>
                      <a:pt x="115" y="141"/>
                    </a:cubicBezTo>
                    <a:cubicBezTo>
                      <a:pt x="117" y="141"/>
                      <a:pt x="145" y="139"/>
                      <a:pt x="146" y="139"/>
                    </a:cubicBezTo>
                    <a:cubicBezTo>
                      <a:pt x="150" y="139"/>
                      <a:pt x="151" y="137"/>
                      <a:pt x="151" y="13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18" name="Freeform 20"/>
            <p:cNvSpPr>
              <a:spLocks noEditPoints="1"/>
            </p:cNvSpPr>
            <p:nvPr/>
          </p:nvSpPr>
          <p:spPr bwMode="black">
            <a:xfrm>
              <a:off x="9367396" y="4929486"/>
              <a:ext cx="790590" cy="508749"/>
            </a:xfrm>
            <a:custGeom>
              <a:avLst/>
              <a:gdLst>
                <a:gd name="T0" fmla="*/ 2306 w 2516"/>
                <a:gd name="T1" fmla="*/ 1227 h 1619"/>
                <a:gd name="T2" fmla="*/ 2306 w 2516"/>
                <a:gd name="T3" fmla="*/ 108 h 1619"/>
                <a:gd name="T4" fmla="*/ 2197 w 2516"/>
                <a:gd name="T5" fmla="*/ 0 h 1619"/>
                <a:gd name="T6" fmla="*/ 319 w 2516"/>
                <a:gd name="T7" fmla="*/ 0 h 1619"/>
                <a:gd name="T8" fmla="*/ 211 w 2516"/>
                <a:gd name="T9" fmla="*/ 108 h 1619"/>
                <a:gd name="T10" fmla="*/ 211 w 2516"/>
                <a:gd name="T11" fmla="*/ 1227 h 1619"/>
                <a:gd name="T12" fmla="*/ 0 w 2516"/>
                <a:gd name="T13" fmla="*/ 1484 h 1619"/>
                <a:gd name="T14" fmla="*/ 129 w 2516"/>
                <a:gd name="T15" fmla="*/ 1619 h 1619"/>
                <a:gd name="T16" fmla="*/ 2387 w 2516"/>
                <a:gd name="T17" fmla="*/ 1619 h 1619"/>
                <a:gd name="T18" fmla="*/ 2516 w 2516"/>
                <a:gd name="T19" fmla="*/ 1484 h 1619"/>
                <a:gd name="T20" fmla="*/ 2306 w 2516"/>
                <a:gd name="T21" fmla="*/ 1227 h 1619"/>
                <a:gd name="T22" fmla="*/ 2306 w 2516"/>
                <a:gd name="T23" fmla="*/ 1227 h 1619"/>
                <a:gd name="T24" fmla="*/ 1431 w 2516"/>
                <a:gd name="T25" fmla="*/ 1518 h 1619"/>
                <a:gd name="T26" fmla="*/ 1045 w 2516"/>
                <a:gd name="T27" fmla="*/ 1518 h 1619"/>
                <a:gd name="T28" fmla="*/ 1004 w 2516"/>
                <a:gd name="T29" fmla="*/ 1497 h 1619"/>
                <a:gd name="T30" fmla="*/ 1051 w 2516"/>
                <a:gd name="T31" fmla="*/ 1410 h 1619"/>
                <a:gd name="T32" fmla="*/ 1085 w 2516"/>
                <a:gd name="T33" fmla="*/ 1396 h 1619"/>
                <a:gd name="T34" fmla="*/ 1390 w 2516"/>
                <a:gd name="T35" fmla="*/ 1396 h 1619"/>
                <a:gd name="T36" fmla="*/ 1424 w 2516"/>
                <a:gd name="T37" fmla="*/ 1410 h 1619"/>
                <a:gd name="T38" fmla="*/ 1472 w 2516"/>
                <a:gd name="T39" fmla="*/ 1497 h 1619"/>
                <a:gd name="T40" fmla="*/ 1431 w 2516"/>
                <a:gd name="T41" fmla="*/ 1518 h 1619"/>
                <a:gd name="T42" fmla="*/ 2136 w 2516"/>
                <a:gd name="T43" fmla="*/ 1200 h 1619"/>
                <a:gd name="T44" fmla="*/ 380 w 2516"/>
                <a:gd name="T45" fmla="*/ 1200 h 1619"/>
                <a:gd name="T46" fmla="*/ 380 w 2516"/>
                <a:gd name="T47" fmla="*/ 222 h 1619"/>
                <a:gd name="T48" fmla="*/ 428 w 2516"/>
                <a:gd name="T49" fmla="*/ 169 h 1619"/>
                <a:gd name="T50" fmla="*/ 2089 w 2516"/>
                <a:gd name="T51" fmla="*/ 169 h 1619"/>
                <a:gd name="T52" fmla="*/ 2136 w 2516"/>
                <a:gd name="T53" fmla="*/ 222 h 1619"/>
                <a:gd name="T54" fmla="*/ 2136 w 2516"/>
                <a:gd name="T55" fmla="*/ 1200 h 1619"/>
                <a:gd name="T56" fmla="*/ 2136 w 2516"/>
                <a:gd name="T57" fmla="*/ 120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16" h="1619">
                  <a:moveTo>
                    <a:pt x="2306" y="1227"/>
                  </a:moveTo>
                  <a:cubicBezTo>
                    <a:pt x="2306" y="108"/>
                    <a:pt x="2306" y="108"/>
                    <a:pt x="2306" y="108"/>
                  </a:cubicBezTo>
                  <a:cubicBezTo>
                    <a:pt x="2306" y="54"/>
                    <a:pt x="2258" y="0"/>
                    <a:pt x="219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58" y="0"/>
                    <a:pt x="211" y="54"/>
                    <a:pt x="211" y="108"/>
                  </a:cubicBezTo>
                  <a:cubicBezTo>
                    <a:pt x="211" y="1227"/>
                    <a:pt x="211" y="1227"/>
                    <a:pt x="211" y="1227"/>
                  </a:cubicBezTo>
                  <a:cubicBezTo>
                    <a:pt x="0" y="1484"/>
                    <a:pt x="0" y="1484"/>
                    <a:pt x="0" y="1484"/>
                  </a:cubicBezTo>
                  <a:cubicBezTo>
                    <a:pt x="0" y="1558"/>
                    <a:pt x="61" y="1619"/>
                    <a:pt x="129" y="1619"/>
                  </a:cubicBezTo>
                  <a:cubicBezTo>
                    <a:pt x="2387" y="1619"/>
                    <a:pt x="2387" y="1619"/>
                    <a:pt x="2387" y="1619"/>
                  </a:cubicBezTo>
                  <a:cubicBezTo>
                    <a:pt x="2455" y="1619"/>
                    <a:pt x="2516" y="1558"/>
                    <a:pt x="2516" y="1484"/>
                  </a:cubicBezTo>
                  <a:cubicBezTo>
                    <a:pt x="2306" y="1227"/>
                    <a:pt x="2306" y="1227"/>
                    <a:pt x="2306" y="1227"/>
                  </a:cubicBezTo>
                  <a:cubicBezTo>
                    <a:pt x="2306" y="1227"/>
                    <a:pt x="2306" y="1227"/>
                    <a:pt x="2306" y="1227"/>
                  </a:cubicBezTo>
                  <a:close/>
                  <a:moveTo>
                    <a:pt x="1431" y="1518"/>
                  </a:moveTo>
                  <a:cubicBezTo>
                    <a:pt x="1045" y="1518"/>
                    <a:pt x="1045" y="1518"/>
                    <a:pt x="1045" y="1518"/>
                  </a:cubicBezTo>
                  <a:cubicBezTo>
                    <a:pt x="1024" y="1518"/>
                    <a:pt x="1004" y="1504"/>
                    <a:pt x="1004" y="1497"/>
                  </a:cubicBezTo>
                  <a:cubicBezTo>
                    <a:pt x="1051" y="1410"/>
                    <a:pt x="1051" y="1410"/>
                    <a:pt x="1051" y="1410"/>
                  </a:cubicBezTo>
                  <a:cubicBezTo>
                    <a:pt x="1051" y="1403"/>
                    <a:pt x="1065" y="1396"/>
                    <a:pt x="1085" y="1396"/>
                  </a:cubicBezTo>
                  <a:cubicBezTo>
                    <a:pt x="1390" y="1396"/>
                    <a:pt x="1390" y="1396"/>
                    <a:pt x="1390" y="1396"/>
                  </a:cubicBezTo>
                  <a:cubicBezTo>
                    <a:pt x="1411" y="1396"/>
                    <a:pt x="1424" y="1403"/>
                    <a:pt x="1424" y="1410"/>
                  </a:cubicBezTo>
                  <a:cubicBezTo>
                    <a:pt x="1472" y="1497"/>
                    <a:pt x="1472" y="1497"/>
                    <a:pt x="1472" y="1497"/>
                  </a:cubicBezTo>
                  <a:cubicBezTo>
                    <a:pt x="1472" y="1504"/>
                    <a:pt x="1451" y="1518"/>
                    <a:pt x="1431" y="1518"/>
                  </a:cubicBezTo>
                  <a:close/>
                  <a:moveTo>
                    <a:pt x="2136" y="1200"/>
                  </a:moveTo>
                  <a:cubicBezTo>
                    <a:pt x="380" y="1200"/>
                    <a:pt x="380" y="1200"/>
                    <a:pt x="380" y="1200"/>
                  </a:cubicBezTo>
                  <a:cubicBezTo>
                    <a:pt x="380" y="222"/>
                    <a:pt x="380" y="222"/>
                    <a:pt x="380" y="222"/>
                  </a:cubicBezTo>
                  <a:cubicBezTo>
                    <a:pt x="380" y="189"/>
                    <a:pt x="400" y="169"/>
                    <a:pt x="428" y="169"/>
                  </a:cubicBezTo>
                  <a:cubicBezTo>
                    <a:pt x="2089" y="169"/>
                    <a:pt x="2089" y="169"/>
                    <a:pt x="2089" y="169"/>
                  </a:cubicBezTo>
                  <a:cubicBezTo>
                    <a:pt x="2116" y="169"/>
                    <a:pt x="2136" y="189"/>
                    <a:pt x="2136" y="222"/>
                  </a:cubicBezTo>
                  <a:cubicBezTo>
                    <a:pt x="2136" y="1200"/>
                    <a:pt x="2136" y="1200"/>
                    <a:pt x="2136" y="1200"/>
                  </a:cubicBezTo>
                  <a:cubicBezTo>
                    <a:pt x="2136" y="1200"/>
                    <a:pt x="2136" y="1200"/>
                    <a:pt x="2136" y="120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25630" y="5039301"/>
            <a:ext cx="267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CaitieM.com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4" y="58462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Simple Stats: SQL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96" y="1756503"/>
            <a:ext cx="9534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420981"/>
            <a:ext cx="9692640" cy="770737"/>
          </a:xfrm>
        </p:spPr>
        <p:txBody>
          <a:bodyPr>
            <a:noAutofit/>
          </a:bodyPr>
          <a:lstStyle/>
          <a:p>
            <a:r>
              <a:rPr lang="en-US" sz="5200" b="1" dirty="0" smtClean="0">
                <a:solidFill>
                  <a:schemeClr val="accent1">
                    <a:lumMod val="75000"/>
                  </a:schemeClr>
                </a:solidFill>
              </a:rPr>
              <a:t>Simple Stats: Azure Storage</a:t>
            </a:r>
            <a:endParaRPr lang="en-US" sz="5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961" y="1612699"/>
            <a:ext cx="8595360" cy="4646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Transactions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do I want?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en-US" sz="2600" dirty="0" smtClean="0">
                <a:solidFill>
                  <a:schemeClr val="accent2"/>
                </a:solidFill>
              </a:rPr>
              <a:t>Totals &amp; Game Data Both Written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Queries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do I need?</a:t>
            </a:r>
          </a:p>
          <a:p>
            <a:pPr marL="0" indent="0">
              <a:buNone/>
            </a:pPr>
            <a:r>
              <a:rPr lang="en-US" sz="2900" dirty="0" smtClean="0"/>
              <a:t>       </a:t>
            </a:r>
            <a:r>
              <a:rPr lang="en-US" sz="2600" dirty="0" smtClean="0">
                <a:solidFill>
                  <a:schemeClr val="accent2"/>
                </a:solidFill>
              </a:rPr>
              <a:t>Total player </a:t>
            </a:r>
            <a:r>
              <a:rPr lang="en-US" sz="2600" dirty="0">
                <a:solidFill>
                  <a:schemeClr val="accent2"/>
                </a:solidFill>
              </a:rPr>
              <a:t>s</a:t>
            </a:r>
            <a:r>
              <a:rPr lang="en-US" sz="2600" dirty="0" smtClean="0">
                <a:solidFill>
                  <a:schemeClr val="accent2"/>
                </a:solidFill>
              </a:rPr>
              <a:t>tatistics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       All games a player has played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       Show stats for single game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How Do I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The Data?</a:t>
            </a:r>
          </a:p>
          <a:p>
            <a:pPr marL="27432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r>
              <a:rPr lang="en-US" sz="2600" dirty="0" smtClean="0">
                <a:solidFill>
                  <a:schemeClr val="accent2"/>
                </a:solidFill>
              </a:rPr>
              <a:t>Game Id or Player Id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9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0400753" y="-755593"/>
            <a:ext cx="869352" cy="7613593"/>
            <a:chOff x="10400753" y="-755593"/>
            <a:chExt cx="869352" cy="76135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0754" y="5346814"/>
              <a:ext cx="869351" cy="151118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400753" y="-755593"/>
              <a:ext cx="869352" cy="6102407"/>
              <a:chOff x="10400753" y="-755593"/>
              <a:chExt cx="869352" cy="610240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0754" y="3835628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0753" y="2324442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0753" y="792769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0753" y="-755593"/>
                <a:ext cx="869351" cy="15111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033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4" y="96819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Simple Stats: Creating a Table 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" y="2386403"/>
            <a:ext cx="10239375" cy="26098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344799" y="-755593"/>
            <a:ext cx="869352" cy="7613593"/>
            <a:chOff x="10400753" y="-755593"/>
            <a:chExt cx="869352" cy="761359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754" y="5346814"/>
              <a:ext cx="869351" cy="151118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0400753" y="-755593"/>
              <a:ext cx="869352" cy="6102407"/>
              <a:chOff x="10400753" y="-755593"/>
              <a:chExt cx="869352" cy="610240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4" y="3835628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2324442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792769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-755593"/>
                <a:ext cx="869351" cy="15111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4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0" y="142407"/>
            <a:ext cx="9692640" cy="73724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Simple Stats: Player Entity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4126" y="1611390"/>
            <a:ext cx="50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9" y="1067589"/>
            <a:ext cx="8584367" cy="57154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389044" y="-755593"/>
            <a:ext cx="869352" cy="7613593"/>
            <a:chOff x="10400753" y="-755593"/>
            <a:chExt cx="869352" cy="76135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754" y="5346814"/>
              <a:ext cx="869351" cy="151118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400753" y="-755593"/>
              <a:ext cx="869352" cy="6102407"/>
              <a:chOff x="10400753" y="-755593"/>
              <a:chExt cx="869352" cy="610240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4" y="3835628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2324442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792769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-755593"/>
                <a:ext cx="869351" cy="15111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129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1" y="97436"/>
            <a:ext cx="9692640" cy="90830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Simple Stats: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</a:rPr>
              <a:t>PlayerGameEntity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1" y="1338477"/>
            <a:ext cx="10543526" cy="499430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81670" y="-755593"/>
            <a:ext cx="869352" cy="7613593"/>
            <a:chOff x="10400753" y="-755593"/>
            <a:chExt cx="869352" cy="761359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754" y="5346814"/>
              <a:ext cx="869351" cy="151118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0400753" y="-755593"/>
              <a:ext cx="869352" cy="6102407"/>
              <a:chOff x="10400753" y="-755593"/>
              <a:chExt cx="869352" cy="610240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4" y="3835628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2324442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792769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-755593"/>
                <a:ext cx="869351" cy="15111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131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5846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Code Break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4493" y="2551836"/>
            <a:ext cx="6622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“We Don’t Know How To Make Perfect Software”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~Nathan </a:t>
            </a:r>
            <a:r>
              <a:rPr lang="en-US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Marz</a:t>
            </a:r>
            <a:endParaRPr lang="en-US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592" y="5846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bg1"/>
                </a:solidFill>
              </a:rPr>
              <a:t>Code Break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8681" y="2520335"/>
            <a:ext cx="740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The Worst Error Is </a:t>
            </a:r>
            <a:r>
              <a:rPr lang="en-US" sz="36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Data Loss </a:t>
            </a:r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or </a:t>
            </a:r>
            <a:r>
              <a:rPr lang="en-US" sz="36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Data Corruption</a:t>
            </a:r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.  It is Unrecoverable.</a:t>
            </a:r>
            <a:endParaRPr lang="en-US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7345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Data Immutability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8159" y="1746355"/>
            <a:ext cx="347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/>
                </a:solidFill>
              </a:rPr>
              <a:t>C</a:t>
            </a:r>
            <a:r>
              <a:rPr lang="en-US" sz="6000" dirty="0" smtClean="0"/>
              <a:t>reate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R</a:t>
            </a:r>
            <a:r>
              <a:rPr lang="en-US" sz="6000" dirty="0" smtClean="0"/>
              <a:t>ead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U</a:t>
            </a:r>
            <a:r>
              <a:rPr lang="en-US" sz="6000" dirty="0" smtClean="0"/>
              <a:t>pdate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D</a:t>
            </a:r>
            <a:r>
              <a:rPr lang="en-US" sz="6000" dirty="0" smtClean="0"/>
              <a:t>elete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2351416"/>
            <a:ext cx="5870290" cy="25755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895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592" y="7345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mtClean="0">
                <a:solidFill>
                  <a:schemeClr val="bg1"/>
                </a:solidFill>
              </a:rPr>
              <a:t>Code Break: Immutability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4382" y="1806316"/>
            <a:ext cx="347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/>
                </a:solidFill>
              </a:rPr>
              <a:t>C</a:t>
            </a:r>
            <a:r>
              <a:rPr lang="en-US" sz="6000" dirty="0" smtClean="0"/>
              <a:t>reate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R</a:t>
            </a:r>
            <a:r>
              <a:rPr lang="en-US" sz="6000" dirty="0" smtClean="0"/>
              <a:t>ead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U</a:t>
            </a:r>
            <a:r>
              <a:rPr lang="en-US" sz="6000" strike="sngStrike" dirty="0" smtClean="0"/>
              <a:t>pdate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D</a:t>
            </a:r>
            <a:r>
              <a:rPr lang="en-US" sz="6000" strike="sngStrike" dirty="0" smtClean="0"/>
              <a:t>elete</a:t>
            </a:r>
            <a:endParaRPr lang="en-US" sz="60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592" y="7345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bg1"/>
                </a:solidFill>
              </a:rPr>
              <a:t>Data Immutability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159" y="1746355"/>
            <a:ext cx="347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/>
                </a:solidFill>
              </a:rPr>
              <a:t>C</a:t>
            </a:r>
            <a:r>
              <a:rPr lang="en-US" sz="6000" dirty="0" smtClean="0"/>
              <a:t>reate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R</a:t>
            </a:r>
            <a:r>
              <a:rPr lang="en-US" sz="6000" dirty="0" smtClean="0"/>
              <a:t>ead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U</a:t>
            </a:r>
            <a:r>
              <a:rPr lang="en-US" sz="6000" strike="sngStrike" dirty="0" smtClean="0"/>
              <a:t>pdate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D</a:t>
            </a:r>
            <a:r>
              <a:rPr lang="en-US" sz="6000" strike="sngStrike" dirty="0" smtClean="0"/>
              <a:t>elete</a:t>
            </a:r>
            <a:endParaRPr lang="en-US" sz="6000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2" y="2207343"/>
            <a:ext cx="5895975" cy="259080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7767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8" y="58462"/>
            <a:ext cx="11075033" cy="1325562"/>
          </a:xfrm>
        </p:spPr>
        <p:txBody>
          <a:bodyPr>
            <a:normAutofit/>
          </a:bodyPr>
          <a:lstStyle/>
          <a:p>
            <a:r>
              <a:rPr lang="en-US" sz="5200" b="1" dirty="0" smtClean="0">
                <a:solidFill>
                  <a:schemeClr val="bg1"/>
                </a:solidFill>
              </a:rPr>
              <a:t>Immutability in the Real World</a:t>
            </a:r>
            <a:endParaRPr lang="en-US" sz="5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2200" y="2097339"/>
            <a:ext cx="6175948" cy="404734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“Event”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Entities: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</a:rPr>
              <a:t>Source of Truth is </a:t>
            </a:r>
            <a:r>
              <a:rPr lang="en-US" sz="32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Immutable</a:t>
            </a:r>
          </a:p>
          <a:p>
            <a:pPr marL="0" indent="0" algn="ctr">
              <a:buNone/>
            </a:pPr>
            <a:endParaRPr lang="en-US" sz="3200" dirty="0" smtClean="0">
              <a:solidFill>
                <a:schemeClr val="accent5"/>
              </a:solidFill>
              <a:latin typeface="Cooper Black" panose="0208090404030B020404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</a:rPr>
              <a:t>Aggregate “View” Entities: use all of CRUD.  </a:t>
            </a:r>
          </a:p>
        </p:txBody>
      </p:sp>
    </p:spTree>
    <p:extLst>
      <p:ext uri="{BB962C8B-B14F-4D97-AF65-F5344CB8AC3E}">
        <p14:creationId xmlns:p14="http://schemas.microsoft.com/office/powerpoint/2010/main" val="2930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2" descr="C:\Users\chrisw\Desktop\Cloud Services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07298" y="-139464"/>
            <a:ext cx="3621070" cy="25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" y="0"/>
            <a:ext cx="10568365" cy="132556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More Immutability Benefits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331" y="2046157"/>
            <a:ext cx="9848537" cy="276568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Idempotent Writes to a Partition</a:t>
            </a:r>
          </a:p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Flexibility to add new views later </a:t>
            </a:r>
          </a:p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Data Audit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0" y="0"/>
            <a:ext cx="10515600" cy="83843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Simple Stats: Process Stats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35" y="838435"/>
            <a:ext cx="7390150" cy="588369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44799" y="-755593"/>
            <a:ext cx="869352" cy="7613593"/>
            <a:chOff x="10400753" y="-755593"/>
            <a:chExt cx="869352" cy="761359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754" y="5346814"/>
              <a:ext cx="869351" cy="151118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0400753" y="-755593"/>
              <a:ext cx="869352" cy="6102407"/>
              <a:chOff x="10400753" y="-755593"/>
              <a:chExt cx="869352" cy="610240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4" y="3835628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2324442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792769"/>
                <a:ext cx="869351" cy="15111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0753" y="-755593"/>
                <a:ext cx="869351" cy="15111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64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Show What Partition Would Look Like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5" y="118422"/>
            <a:ext cx="10564768" cy="9833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About Distributed Transactions?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33" y="2002826"/>
            <a:ext cx="5950708" cy="4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56" y="230848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Google Spanner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249" y="2098623"/>
            <a:ext cx="859536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“Spanner </a:t>
            </a: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is Google’s scalable, multi-version, </a:t>
            </a:r>
            <a:r>
              <a:rPr lang="en-US" sz="32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globally distributed</a:t>
            </a: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, and synchronously-replicated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database</a:t>
            </a: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. It </a:t>
            </a:r>
            <a:r>
              <a:rPr lang="en-US" sz="3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is the first system </a:t>
            </a: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to distribute data at global scale and support externally-consistent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distributed transactions</a:t>
            </a:r>
            <a:r>
              <a:rPr lang="en-US" sz="3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.”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~James C. Corbett et al</a:t>
            </a:r>
            <a:endParaRPr lang="en-US" sz="3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Model for Long Lived Activities or Distributed Transactions.</a:t>
            </a:r>
          </a:p>
          <a:p>
            <a:r>
              <a:rPr lang="en-US" dirty="0" smtClean="0"/>
              <a:t>Good For Long-Lived Transactions or Distributed Transactions where ACID and 2 phase commit can’t be used.</a:t>
            </a:r>
          </a:p>
          <a:p>
            <a:r>
              <a:rPr lang="en-US" dirty="0" smtClean="0"/>
              <a:t>No Centralized Coordination, No Centralized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is a Failure Management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is split into component Transactions</a:t>
            </a:r>
          </a:p>
          <a:p>
            <a:r>
              <a:rPr lang="en-US" dirty="0" smtClean="0"/>
              <a:t>Each component transaction has a compensating transaction</a:t>
            </a:r>
          </a:p>
          <a:p>
            <a:r>
              <a:rPr lang="en-US" dirty="0" smtClean="0"/>
              <a:t>On failure compensation transaction is executed</a:t>
            </a:r>
          </a:p>
          <a:p>
            <a:r>
              <a:rPr lang="en-US" dirty="0" smtClean="0"/>
              <a:t>Compensation Transaction does not necessarily restore DB to previous state, but from a semantic point of view it has been rolled 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in Simple Stats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Partitions can be distributed across multiple nodes.</a:t>
            </a:r>
          </a:p>
          <a:p>
            <a:r>
              <a:rPr lang="en-US" dirty="0" smtClean="0"/>
              <a:t>We can guarantee Transaction behavior for saving a single players stats</a:t>
            </a:r>
          </a:p>
          <a:p>
            <a:r>
              <a:rPr lang="en-US" dirty="0" smtClean="0"/>
              <a:t>Never want to count stats twice.</a:t>
            </a:r>
          </a:p>
          <a:p>
            <a:r>
              <a:rPr lang="en-US" dirty="0" smtClean="0"/>
              <a:t>If one Player fails to save replay stats across whole system, until everyone returns success.</a:t>
            </a:r>
          </a:p>
          <a:p>
            <a:r>
              <a:rPr lang="en-US" dirty="0" smtClean="0"/>
              <a:t>Because our writes are Idempotent we can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thanks to the rest of the Halo Services Team.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Samples will be up on my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3" y="83372"/>
            <a:ext cx="11069081" cy="132556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2"/>
                </a:solidFill>
              </a:rPr>
              <a:t>Azure Storage</a:t>
            </a:r>
            <a:endParaRPr 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0" y="2030506"/>
            <a:ext cx="9809630" cy="30524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Blob - </a:t>
            </a:r>
            <a:r>
              <a:rPr lang="en-US" sz="47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Unstructured Binary</a:t>
            </a:r>
            <a:endParaRPr lang="en-US" sz="47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Table - </a:t>
            </a:r>
            <a:r>
              <a:rPr lang="en-US" sz="47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Structured Non Relational </a:t>
            </a:r>
            <a:endParaRPr lang="en-US" sz="47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SQL Database - </a:t>
            </a:r>
            <a:r>
              <a:rPr lang="en-US" sz="4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Relational Storage</a:t>
            </a:r>
            <a:endParaRPr lang="en-US" sz="4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5868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06" y="365760"/>
            <a:ext cx="10638506" cy="1325562"/>
          </a:xfrm>
        </p:spPr>
        <p:txBody>
          <a:bodyPr/>
          <a:lstStyle/>
          <a:p>
            <a:r>
              <a:rPr lang="en-US" sz="8000" b="1" dirty="0" smtClean="0">
                <a:solidFill>
                  <a:schemeClr val="accent2"/>
                </a:solidFill>
              </a:rPr>
              <a:t>Azure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sz="8000" b="1" dirty="0" smtClean="0">
                <a:solidFill>
                  <a:schemeClr val="accent2"/>
                </a:solidFill>
              </a:rPr>
              <a:t>Table</a:t>
            </a:r>
            <a:endParaRPr lang="en-US" sz="8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266" y="4686301"/>
            <a:ext cx="3632857" cy="1532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5" y="2713494"/>
            <a:ext cx="10430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“Windows Azure tables are ideal for storing structured, </a:t>
            </a:r>
            <a:r>
              <a:rPr lang="en-US" sz="4400" dirty="0">
                <a:solidFill>
                  <a:schemeClr val="accent5"/>
                </a:solidFill>
                <a:latin typeface="Cooper Black" panose="0208090404030B020404" pitchFamily="18" charset="0"/>
              </a:rPr>
              <a:t>non-relational</a:t>
            </a:r>
            <a:r>
              <a:rPr lang="en-US" sz="3600" dirty="0">
                <a:solidFill>
                  <a:schemeClr val="accent5"/>
                </a:solidFill>
                <a:latin typeface="Cooper Black" panose="0208090404030B020404" pitchFamily="18" charset="0"/>
              </a:rPr>
              <a:t>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data.”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6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58184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chemeClr val="accent2"/>
                </a:solidFill>
              </a:rPr>
              <a:t>Azure Table </a:t>
            </a:r>
            <a:r>
              <a:rPr lang="en-US" sz="7200" b="1" dirty="0" smtClean="0">
                <a:solidFill>
                  <a:schemeClr val="accent2"/>
                </a:solidFill>
              </a:rPr>
              <a:t>Structure</a:t>
            </a:r>
            <a:endParaRPr lang="en-US" sz="7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472" y="2084294"/>
            <a:ext cx="8595360" cy="268941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Tables: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Collection of Entities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Entities: 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Set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 Properties </a:t>
            </a:r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Properties: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Name Value Pair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64055"/>
            <a:ext cx="9692640" cy="132556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2"/>
                </a:solidFill>
              </a:rPr>
              <a:t>Entities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9" y="1969995"/>
            <a:ext cx="10105464" cy="209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Partition </a:t>
            </a:r>
            <a:r>
              <a:rPr lang="en-US" sz="2800" b="1" dirty="0" smtClean="0">
                <a:solidFill>
                  <a:schemeClr val="accent2"/>
                </a:solidFill>
              </a:rPr>
              <a:t>Key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identifies which partition an entity belongs to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Row Key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uniquely identifies an entity in a partition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Timestamp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last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entity was modified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4" y="251619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accent2"/>
                </a:solidFill>
              </a:rPr>
              <a:t>Entities &amp; Queries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4" y="2487705"/>
            <a:ext cx="8595360" cy="250787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Azure Table supports only one Key per Entity. 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260" y="4861112"/>
            <a:ext cx="947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Partition Key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+</a:t>
            </a:r>
            <a:r>
              <a:rPr lang="en-US" sz="3200" dirty="0">
                <a:latin typeface="Cooper Black" panose="0208090404030B0204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Row Key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=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Unique Identifier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54342"/>
              </p:ext>
            </p:extLst>
          </p:nvPr>
        </p:nvGraphicFramePr>
        <p:xfrm>
          <a:off x="1290918" y="1939075"/>
          <a:ext cx="8767856" cy="4307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400"/>
                <a:gridCol w="1517174"/>
                <a:gridCol w="1464250"/>
                <a:gridCol w="1287834"/>
                <a:gridCol w="1905289"/>
                <a:gridCol w="1234909"/>
              </a:tblGrid>
              <a:tr h="304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Numerics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Date &amp; 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Binary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Character Strings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Other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042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Azure </a:t>
                      </a:r>
                    </a:p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Table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Strings (UTF 16 encoded Value)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Guid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SQL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BigInt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TinyInt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DateTimeOffset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Numeric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34321" y="621056"/>
            <a:ext cx="9413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Properties are Name Value Pairs</a:t>
            </a:r>
            <a:endParaRPr lang="en-US" sz="44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9F2936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2782</TotalTime>
  <Words>1257</Words>
  <Application>Microsoft Office PowerPoint</Application>
  <PresentationFormat>Widescreen</PresentationFormat>
  <Paragraphs>259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Schoolbook</vt:lpstr>
      <vt:lpstr>Consolas</vt:lpstr>
      <vt:lpstr>Cooper Black</vt:lpstr>
      <vt:lpstr>Segoe Light</vt:lpstr>
      <vt:lpstr>Wingdings 2</vt:lpstr>
      <vt:lpstr>View</vt:lpstr>
      <vt:lpstr>Patterns &amp; Best Practices For Moving From RDBMS to Azure Storage</vt:lpstr>
      <vt:lpstr>PowerPoint Presentation</vt:lpstr>
      <vt:lpstr>PowerPoint Presentation</vt:lpstr>
      <vt:lpstr>Azure Storage</vt:lpstr>
      <vt:lpstr>Azure Table</vt:lpstr>
      <vt:lpstr>Azure Table Structure</vt:lpstr>
      <vt:lpstr>Entities </vt:lpstr>
      <vt:lpstr>Entities &amp; Queries</vt:lpstr>
      <vt:lpstr>PowerPoint Presentation</vt:lpstr>
      <vt:lpstr>Table Partitions</vt:lpstr>
      <vt:lpstr>Table Partitions</vt:lpstr>
      <vt:lpstr>PowerPoint Presentation</vt:lpstr>
      <vt:lpstr>PowerPoint Presentation</vt:lpstr>
      <vt:lpstr>PowerPoint Presentation</vt:lpstr>
      <vt:lpstr>Moral of the Story:</vt:lpstr>
      <vt:lpstr>Simple Stats Example </vt:lpstr>
      <vt:lpstr>Simple Stats - Stats Data </vt:lpstr>
      <vt:lpstr>Simple Stats: SQL</vt:lpstr>
      <vt:lpstr>Simple Stats: SQL</vt:lpstr>
      <vt:lpstr>Simple Stats: SQL</vt:lpstr>
      <vt:lpstr>Simple Stats: Azure Storage</vt:lpstr>
      <vt:lpstr>Simple Stats: Creating a Table </vt:lpstr>
      <vt:lpstr>Simple Stats: Player Entity</vt:lpstr>
      <vt:lpstr>Simple Stats: PlayerGameEntity</vt:lpstr>
      <vt:lpstr>Code Break</vt:lpstr>
      <vt:lpstr>PowerPoint Presentation</vt:lpstr>
      <vt:lpstr>Data Immutability</vt:lpstr>
      <vt:lpstr>PowerPoint Presentation</vt:lpstr>
      <vt:lpstr>Immutability in the Real World</vt:lpstr>
      <vt:lpstr>More Immutability Benefits</vt:lpstr>
      <vt:lpstr>Simple Stats: Process Stats</vt:lpstr>
      <vt:lpstr>Show What Partition Would Look Like</vt:lpstr>
      <vt:lpstr>What About Distributed Transactions?</vt:lpstr>
      <vt:lpstr>Google Spanner</vt:lpstr>
      <vt:lpstr>Saga Pattern</vt:lpstr>
      <vt:lpstr>Saga is a Failure Management Pattern</vt:lpstr>
      <vt:lpstr>Sagas in Simple Stats </vt:lpstr>
      <vt:lpstr>Thanks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McCaffrey</dc:creator>
  <cp:lastModifiedBy>Caitie McCaffrey</cp:lastModifiedBy>
  <cp:revision>94</cp:revision>
  <dcterms:created xsi:type="dcterms:W3CDTF">2013-04-20T08:00:54Z</dcterms:created>
  <dcterms:modified xsi:type="dcterms:W3CDTF">2013-04-22T07:18:16Z</dcterms:modified>
</cp:coreProperties>
</file>