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9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5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07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9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8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5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0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5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7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Patterns &amp; Best Practices For Moving From RDBMS to Azure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DotNetConf</a:t>
            </a:r>
            <a:r>
              <a:rPr lang="en-US" dirty="0" smtClean="0"/>
              <a:t>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56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39736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Numerics</a:t>
            </a:r>
            <a:endParaRPr lang="en-US" dirty="0"/>
          </a:p>
          <a:p>
            <a:pPr marL="285750" indent="-285750"/>
            <a:r>
              <a:rPr lang="en-US" dirty="0" err="1"/>
              <a:t>BigInt</a:t>
            </a:r>
            <a:endParaRPr lang="en-US" dirty="0"/>
          </a:p>
          <a:p>
            <a:pPr marL="285750" indent="-285750"/>
            <a:r>
              <a:rPr lang="en-US" dirty="0" err="1"/>
              <a:t>Int</a:t>
            </a:r>
            <a:endParaRPr lang="en-US" dirty="0"/>
          </a:p>
          <a:p>
            <a:pPr marL="285750" indent="-285750"/>
            <a:r>
              <a:rPr lang="en-US" dirty="0" err="1"/>
              <a:t>SmallInt</a:t>
            </a:r>
            <a:endParaRPr lang="en-US" dirty="0"/>
          </a:p>
          <a:p>
            <a:pPr marL="285750" indent="-285750"/>
            <a:r>
              <a:rPr lang="en-US" dirty="0" err="1"/>
              <a:t>TinyInt</a:t>
            </a:r>
            <a:endParaRPr lang="en-US" dirty="0"/>
          </a:p>
          <a:p>
            <a:pPr marL="285750" indent="-285750"/>
            <a:r>
              <a:rPr lang="en-US" dirty="0"/>
              <a:t>Bit</a:t>
            </a:r>
          </a:p>
          <a:p>
            <a:pPr marL="285750" indent="-285750"/>
            <a:r>
              <a:rPr lang="en-US" dirty="0"/>
              <a:t>Money</a:t>
            </a:r>
          </a:p>
          <a:p>
            <a:pPr marL="285750" indent="-285750"/>
            <a:r>
              <a:rPr lang="en-US" dirty="0" err="1"/>
              <a:t>SmallMoney</a:t>
            </a:r>
            <a:endParaRPr lang="en-US" dirty="0"/>
          </a:p>
          <a:p>
            <a:pPr marL="285750" indent="-285750"/>
            <a:r>
              <a:rPr lang="en-US" dirty="0"/>
              <a:t>Numeric</a:t>
            </a:r>
          </a:p>
          <a:p>
            <a:pPr marL="285750" indent="-285750"/>
            <a:r>
              <a:rPr lang="en-US" dirty="0"/>
              <a:t>Float</a:t>
            </a:r>
          </a:p>
          <a:p>
            <a:pPr marL="285750" indent="-285750"/>
            <a:r>
              <a:rPr lang="en-US" dirty="0" smtClean="0"/>
              <a:t>Decimal</a:t>
            </a:r>
          </a:p>
          <a:p>
            <a:pPr marL="285750" indent="-285750"/>
            <a:r>
              <a:rPr lang="en-US" dirty="0" smtClean="0"/>
              <a:t>Real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7064" y="1690688"/>
            <a:ext cx="23339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 &amp;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DateTime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DateTime2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DateTimeOffset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SmallDateTime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36106" y="4181941"/>
            <a:ext cx="35041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Character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Varchar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Nchar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Ntext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NVarChar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54433" y="1644521"/>
            <a:ext cx="1758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Binary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VarBinary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70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Partitions – Why do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Partitions – set of entities with the same partition key value</a:t>
            </a:r>
          </a:p>
          <a:p>
            <a:r>
              <a:rPr lang="en-US" dirty="0" smtClean="0"/>
              <a:t>Single Partition Server handles all requests to a single partition</a:t>
            </a:r>
          </a:p>
          <a:p>
            <a:r>
              <a:rPr lang="en-US" dirty="0" smtClean="0"/>
              <a:t>Entity Group Transaction – Provide Limited form of ACID in a single Partition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Partition Size: Too Big, Too Small, Just Right ( Scale </a:t>
            </a:r>
            <a:r>
              <a:rPr lang="en-US" dirty="0" err="1" smtClean="0"/>
              <a:t>vs</a:t>
            </a:r>
            <a:r>
              <a:rPr lang="en-US" dirty="0" smtClean="0"/>
              <a:t> Consistency )</a:t>
            </a:r>
          </a:p>
        </p:txBody>
      </p:sp>
    </p:spTree>
    <p:extLst>
      <p:ext uri="{BB962C8B-B14F-4D97-AF65-F5344CB8AC3E}">
        <p14:creationId xmlns:p14="http://schemas.microsoft.com/office/powerpoint/2010/main" val="558695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Stats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Players interact with your game potentially from multiple devices</a:t>
            </a:r>
          </a:p>
          <a:p>
            <a:r>
              <a:rPr lang="en-US" dirty="0" smtClean="0"/>
              <a:t>Players have a unique Identity</a:t>
            </a:r>
          </a:p>
          <a:p>
            <a:r>
              <a:rPr lang="en-US" dirty="0" smtClean="0"/>
              <a:t>Want to keep statistic totals for players in your game</a:t>
            </a:r>
          </a:p>
          <a:p>
            <a:r>
              <a:rPr lang="en-US" dirty="0" smtClean="0"/>
              <a:t>Also want players to be able to see stats for individual games.</a:t>
            </a:r>
          </a:p>
          <a:p>
            <a:r>
              <a:rPr lang="en-US" dirty="0" smtClean="0"/>
              <a:t>Statistics are uploaded at game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99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9" y="154110"/>
            <a:ext cx="10515600" cy="1325563"/>
          </a:xfrm>
        </p:spPr>
        <p:txBody>
          <a:bodyPr/>
          <a:lstStyle/>
          <a:p>
            <a:r>
              <a:rPr lang="en-US" dirty="0" smtClean="0"/>
              <a:t>Simple Stats - Stats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75835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 [</a:t>
            </a:r>
            <a:r>
              <a:rPr lang="en-US" sz="1800" dirty="0" err="1"/>
              <a:t>DataContract</a:t>
            </a:r>
            <a:r>
              <a:rPr lang="en-US" sz="1800" dirty="0"/>
              <a:t>]</a:t>
            </a:r>
          </a:p>
          <a:p>
            <a:pPr marL="0" indent="0">
              <a:buNone/>
            </a:pPr>
            <a:r>
              <a:rPr lang="en-US" sz="1800" dirty="0"/>
              <a:t>    public class </a:t>
            </a:r>
            <a:r>
              <a:rPr lang="en-US" sz="1800" dirty="0" err="1"/>
              <a:t>GameData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{</a:t>
            </a:r>
          </a:p>
          <a:p>
            <a:pPr marL="0" indent="0">
              <a:buNone/>
            </a:pPr>
            <a:r>
              <a:rPr lang="en-US" sz="1800" dirty="0"/>
              <a:t>        [</a:t>
            </a:r>
            <a:r>
              <a:rPr lang="en-US" sz="1800" dirty="0" err="1"/>
              <a:t>DataMember</a:t>
            </a:r>
            <a:r>
              <a:rPr lang="en-US" sz="1800" dirty="0"/>
              <a:t>]</a:t>
            </a:r>
          </a:p>
          <a:p>
            <a:pPr marL="0" indent="0">
              <a:buNone/>
            </a:pPr>
            <a:r>
              <a:rPr lang="en-US" sz="1800" dirty="0"/>
              <a:t>        public </a:t>
            </a:r>
            <a:r>
              <a:rPr lang="en-US" sz="1800" dirty="0" err="1"/>
              <a:t>Guid</a:t>
            </a:r>
            <a:r>
              <a:rPr lang="en-US" sz="1800" dirty="0"/>
              <a:t> </a:t>
            </a:r>
            <a:r>
              <a:rPr lang="en-US" sz="1800" dirty="0" err="1"/>
              <a:t>GameId</a:t>
            </a:r>
            <a:r>
              <a:rPr lang="en-US" sz="1800" dirty="0"/>
              <a:t> { get; set; </a:t>
            </a: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[</a:t>
            </a:r>
            <a:r>
              <a:rPr lang="en-US" sz="1800" dirty="0" err="1"/>
              <a:t>DataMember</a:t>
            </a:r>
            <a:r>
              <a:rPr lang="en-US" sz="1800" dirty="0"/>
              <a:t>]</a:t>
            </a:r>
          </a:p>
          <a:p>
            <a:pPr marL="0" indent="0">
              <a:buNone/>
            </a:pPr>
            <a:r>
              <a:rPr lang="en-US" sz="1800" dirty="0"/>
              <a:t>        public Int32 </a:t>
            </a:r>
            <a:r>
              <a:rPr lang="en-US" sz="1800" dirty="0" err="1"/>
              <a:t>GameDurationSeconds</a:t>
            </a:r>
            <a:r>
              <a:rPr lang="en-US" sz="1800" dirty="0"/>
              <a:t> { get; set; </a:t>
            </a: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[</a:t>
            </a:r>
            <a:r>
              <a:rPr lang="en-US" sz="1800" dirty="0" err="1"/>
              <a:t>DataMember</a:t>
            </a:r>
            <a:r>
              <a:rPr lang="en-US" sz="1800" dirty="0"/>
              <a:t>]</a:t>
            </a:r>
          </a:p>
          <a:p>
            <a:pPr marL="0" indent="0">
              <a:buNone/>
            </a:pPr>
            <a:r>
              <a:rPr lang="en-US" sz="1800" dirty="0"/>
              <a:t>        public Dictionary&lt;Int64, </a:t>
            </a:r>
            <a:r>
              <a:rPr lang="en-US" sz="1800" dirty="0" err="1"/>
              <a:t>PlayerGameData</a:t>
            </a:r>
            <a:r>
              <a:rPr lang="en-US" sz="1800" dirty="0"/>
              <a:t>&gt; </a:t>
            </a:r>
            <a:r>
              <a:rPr lang="en-US" sz="1800" dirty="0" err="1"/>
              <a:t>PlayerData</a:t>
            </a:r>
            <a:r>
              <a:rPr lang="en-US" sz="1800" dirty="0"/>
              <a:t> { get; set; }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513426" y="1614609"/>
            <a:ext cx="34862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[</a:t>
            </a:r>
            <a:r>
              <a:rPr lang="en-US" dirty="0" err="1"/>
              <a:t>DataContract</a:t>
            </a:r>
            <a:r>
              <a:rPr lang="en-US" dirty="0"/>
              <a:t>]</a:t>
            </a:r>
          </a:p>
          <a:p>
            <a:r>
              <a:rPr lang="en-US" dirty="0"/>
              <a:t>    public class </a:t>
            </a:r>
            <a:r>
              <a:rPr lang="en-US" dirty="0" err="1"/>
              <a:t>PlayerGameData</a:t>
            </a:r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        [</a:t>
            </a:r>
            <a:r>
              <a:rPr lang="en-US" dirty="0" err="1"/>
              <a:t>DataMember</a:t>
            </a:r>
            <a:r>
              <a:rPr lang="en-US" dirty="0"/>
              <a:t>]</a:t>
            </a:r>
          </a:p>
          <a:p>
            <a:r>
              <a:rPr lang="en-US" dirty="0"/>
              <a:t>        public </a:t>
            </a:r>
            <a:r>
              <a:rPr lang="en-US" dirty="0" err="1"/>
              <a:t>bool</a:t>
            </a:r>
            <a:r>
              <a:rPr lang="en-US" dirty="0"/>
              <a:t> Win { get; set; }</a:t>
            </a:r>
          </a:p>
          <a:p>
            <a:endParaRPr lang="en-US" dirty="0"/>
          </a:p>
          <a:p>
            <a:r>
              <a:rPr lang="en-US" dirty="0"/>
              <a:t>        [</a:t>
            </a:r>
            <a:r>
              <a:rPr lang="en-US" dirty="0" err="1"/>
              <a:t>DataMember</a:t>
            </a:r>
            <a:r>
              <a:rPr lang="en-US" dirty="0"/>
              <a:t>]</a:t>
            </a:r>
          </a:p>
          <a:p>
            <a:r>
              <a:rPr lang="en-US" dirty="0"/>
              <a:t>        public Int32 Points { get; set; }</a:t>
            </a:r>
          </a:p>
          <a:p>
            <a:endParaRPr lang="en-US" dirty="0"/>
          </a:p>
          <a:p>
            <a:r>
              <a:rPr lang="en-US" dirty="0"/>
              <a:t>        [</a:t>
            </a:r>
            <a:r>
              <a:rPr lang="en-US" dirty="0" err="1"/>
              <a:t>DataMember</a:t>
            </a:r>
            <a:r>
              <a:rPr lang="en-US" dirty="0"/>
              <a:t>]</a:t>
            </a:r>
          </a:p>
          <a:p>
            <a:r>
              <a:rPr lang="en-US" dirty="0"/>
              <a:t>        public Int32 Kills { get; set; }</a:t>
            </a:r>
          </a:p>
          <a:p>
            <a:endParaRPr lang="en-US" dirty="0"/>
          </a:p>
          <a:p>
            <a:r>
              <a:rPr lang="en-US" dirty="0"/>
              <a:t>        [</a:t>
            </a:r>
            <a:r>
              <a:rPr lang="en-US" dirty="0" err="1"/>
              <a:t>DataMember</a:t>
            </a:r>
            <a:r>
              <a:rPr lang="en-US" dirty="0"/>
              <a:t>]</a:t>
            </a:r>
          </a:p>
          <a:p>
            <a:r>
              <a:rPr lang="en-US" dirty="0"/>
              <a:t>        public Int32 Deaths { get; set; }</a:t>
            </a:r>
          </a:p>
          <a:p>
            <a:r>
              <a:rPr lang="en-US" dirty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Stats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68988"/>
            <a:ext cx="5863137" cy="28550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</a:t>
            </a:r>
            <a:r>
              <a:rPr lang="en-US" dirty="0" smtClean="0"/>
              <a:t>TABLE [</a:t>
            </a:r>
            <a:r>
              <a:rPr lang="en-US" dirty="0" err="1" smtClean="0"/>
              <a:t>simple_stats</a:t>
            </a:r>
            <a:r>
              <a:rPr lang="en-US" dirty="0"/>
              <a:t>].[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PlayerTable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[</a:t>
            </a:r>
            <a:r>
              <a:rPr lang="en-US" dirty="0" err="1"/>
              <a:t>player_id</a:t>
            </a:r>
            <a:r>
              <a:rPr lang="en-US" dirty="0"/>
              <a:t>] [</a:t>
            </a:r>
            <a:r>
              <a:rPr lang="en-US" dirty="0" err="1"/>
              <a:t>bigint</a:t>
            </a:r>
            <a:r>
              <a:rPr lang="en-US" dirty="0"/>
              <a:t>] NOT NULL,</a:t>
            </a:r>
          </a:p>
          <a:p>
            <a:pPr marL="457200" lvl="1" indent="0">
              <a:buNone/>
            </a:pPr>
            <a:r>
              <a:rPr lang="en-US" dirty="0"/>
              <a:t>[</a:t>
            </a:r>
            <a:r>
              <a:rPr lang="en-US" dirty="0" err="1"/>
              <a:t>player_name</a:t>
            </a:r>
            <a:r>
              <a:rPr lang="en-US" dirty="0"/>
              <a:t>] [</a:t>
            </a:r>
            <a:r>
              <a:rPr lang="en-US" dirty="0" err="1"/>
              <a:t>varchar</a:t>
            </a:r>
            <a:r>
              <a:rPr lang="en-US" dirty="0"/>
              <a:t>](50) NOT NULL,</a:t>
            </a:r>
          </a:p>
          <a:p>
            <a:pPr marL="457200" lvl="1" indent="0">
              <a:buNone/>
            </a:pPr>
            <a:r>
              <a:rPr lang="en-US" dirty="0"/>
              <a:t>[</a:t>
            </a:r>
            <a:r>
              <a:rPr lang="en-US" dirty="0" err="1"/>
              <a:t>player_pic</a:t>
            </a:r>
            <a:r>
              <a:rPr lang="en-US" dirty="0"/>
              <a:t>] [image] </a:t>
            </a:r>
            <a:r>
              <a:rPr lang="en-US" dirty="0" smtClean="0"/>
              <a:t>NULL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PRIMARY </a:t>
            </a:r>
            <a:r>
              <a:rPr lang="en-US" dirty="0"/>
              <a:t>KEY (</a:t>
            </a:r>
            <a:r>
              <a:rPr lang="en-US" dirty="0" err="1"/>
              <a:t>player_id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9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 Azure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a Partition Key</a:t>
            </a:r>
          </a:p>
          <a:p>
            <a:pPr lvl="1"/>
            <a:r>
              <a:rPr lang="en-US" dirty="0" smtClean="0"/>
              <a:t>Games or Player</a:t>
            </a:r>
          </a:p>
          <a:p>
            <a:r>
              <a:rPr lang="en-US" dirty="0" smtClean="0"/>
              <a:t>What Transactions do we want</a:t>
            </a:r>
          </a:p>
          <a:p>
            <a:pPr lvl="1"/>
            <a:r>
              <a:rPr lang="en-US" dirty="0" smtClean="0"/>
              <a:t>On game end, update player totals &amp; ensure game data is written</a:t>
            </a:r>
          </a:p>
          <a:p>
            <a:r>
              <a:rPr lang="en-US" dirty="0" smtClean="0"/>
              <a:t>Queries </a:t>
            </a:r>
          </a:p>
          <a:p>
            <a:pPr lvl="1"/>
            <a:r>
              <a:rPr lang="en-US" dirty="0" smtClean="0"/>
              <a:t>Show Player Statistics</a:t>
            </a:r>
          </a:p>
          <a:p>
            <a:pPr lvl="1"/>
            <a:r>
              <a:rPr lang="en-US" dirty="0" smtClean="0"/>
              <a:t>Show me all the games I’ve played</a:t>
            </a:r>
          </a:p>
          <a:p>
            <a:pPr lvl="1"/>
            <a:r>
              <a:rPr lang="en-US" dirty="0" smtClean="0"/>
              <a:t>Show me statistics for a single game.   </a:t>
            </a:r>
          </a:p>
        </p:txBody>
      </p:sp>
    </p:spTree>
    <p:extLst>
      <p:ext uri="{BB962C8B-B14F-4D97-AF65-F5344CB8AC3E}">
        <p14:creationId xmlns:p14="http://schemas.microsoft.com/office/powerpoint/2010/main" val="1203378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Partition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Player Id as Partition Key</a:t>
            </a:r>
          </a:p>
          <a:p>
            <a:pPr lvl="1"/>
            <a:r>
              <a:rPr lang="en-US" dirty="0" smtClean="0"/>
              <a:t>All player data will be in the same partition</a:t>
            </a:r>
          </a:p>
          <a:p>
            <a:pPr lvl="1"/>
            <a:r>
              <a:rPr lang="en-US" dirty="0" smtClean="0"/>
              <a:t>Batch Reads &amp; Writes of Player data</a:t>
            </a:r>
          </a:p>
          <a:p>
            <a:pPr marL="0" indent="0">
              <a:buNone/>
            </a:pPr>
            <a:r>
              <a:rPr lang="en-US" dirty="0" smtClean="0"/>
              <a:t>Player Id is random enough for node splitting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Table = “Players”</a:t>
            </a:r>
          </a:p>
          <a:p>
            <a:pPr marL="0" indent="0">
              <a:buNone/>
            </a:pPr>
            <a:r>
              <a:rPr lang="en-US" dirty="0" err="1" smtClean="0"/>
              <a:t>PartitionKey</a:t>
            </a:r>
            <a:r>
              <a:rPr lang="en-US" dirty="0" smtClean="0"/>
              <a:t> = “</a:t>
            </a:r>
            <a:r>
              <a:rPr lang="en-US" dirty="0" err="1" smtClean="0"/>
              <a:t>PlayerId</a:t>
            </a:r>
            <a:r>
              <a:rPr lang="en-US" dirty="0" smtClean="0"/>
              <a:t>”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5687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// Retrieve the storage account from the connection string.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StorageAccount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CloudStorageAccount.Parse</a:t>
            </a:r>
            <a:r>
              <a:rPr lang="en-US" dirty="0"/>
              <a:t>(</a:t>
            </a:r>
            <a:r>
              <a:rPr lang="en-US" dirty="0" err="1"/>
              <a:t>StorageAccountString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Create the table client.</a:t>
            </a:r>
          </a:p>
          <a:p>
            <a:pPr marL="0" indent="0">
              <a:buNone/>
            </a:pPr>
            <a:r>
              <a:rPr lang="en-US" dirty="0" err="1" smtClean="0"/>
              <a:t>TableClient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StorageAccount.CreateCloudTableClient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Create the table if it doesn't exist.</a:t>
            </a:r>
          </a:p>
          <a:p>
            <a:pPr marL="0" indent="0">
              <a:buNone/>
            </a:pPr>
            <a:r>
              <a:rPr lang="en-US" dirty="0" err="1" smtClean="0"/>
              <a:t>PlayersTable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TableClient.GetTableReference</a:t>
            </a:r>
            <a:r>
              <a:rPr lang="en-US" dirty="0"/>
              <a:t>("Players");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33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Entities to Store Player Data (player specific &amp; stats totals)</a:t>
            </a:r>
          </a:p>
          <a:p>
            <a:r>
              <a:rPr lang="en-US" dirty="0" smtClean="0"/>
              <a:t>We need Entities to Store Game Statistics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36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7586"/>
            <a:ext cx="5262063" cy="47893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 public class </a:t>
            </a:r>
            <a:r>
              <a:rPr lang="en-US" sz="2000" dirty="0" err="1"/>
              <a:t>PlayerEntity</a:t>
            </a:r>
            <a:r>
              <a:rPr lang="en-US" sz="2000" dirty="0"/>
              <a:t> : </a:t>
            </a:r>
            <a:r>
              <a:rPr lang="en-US" sz="2000" dirty="0" err="1"/>
              <a:t>TableEntity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public string Name { get; set; }</a:t>
            </a:r>
          </a:p>
          <a:p>
            <a:pPr marL="0" indent="0">
              <a:buNone/>
            </a:pPr>
            <a:r>
              <a:rPr lang="en-US" sz="2000" dirty="0"/>
              <a:t>        public string Picture { get; set; 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public Int64 </a:t>
            </a:r>
            <a:r>
              <a:rPr lang="en-US" sz="2000" dirty="0" err="1"/>
              <a:t>TotalPoints</a:t>
            </a:r>
            <a:r>
              <a:rPr lang="en-US" sz="2000" dirty="0"/>
              <a:t> { get; set; }</a:t>
            </a:r>
          </a:p>
          <a:p>
            <a:pPr marL="0" indent="0">
              <a:buNone/>
            </a:pPr>
            <a:r>
              <a:rPr lang="en-US" sz="2000" dirty="0"/>
              <a:t>        public Int32 </a:t>
            </a:r>
            <a:r>
              <a:rPr lang="en-US" sz="2000" dirty="0" err="1"/>
              <a:t>TotalGames</a:t>
            </a:r>
            <a:r>
              <a:rPr lang="en-US" sz="2000" dirty="0"/>
              <a:t> { get; set; }</a:t>
            </a:r>
          </a:p>
          <a:p>
            <a:pPr marL="0" indent="0">
              <a:buNone/>
            </a:pPr>
            <a:r>
              <a:rPr lang="en-US" sz="2000" dirty="0"/>
              <a:t>        public Int32 </a:t>
            </a:r>
            <a:r>
              <a:rPr lang="en-US" sz="2000" dirty="0" err="1"/>
              <a:t>TotalWins</a:t>
            </a:r>
            <a:r>
              <a:rPr lang="en-US" sz="2000" dirty="0"/>
              <a:t> { get; set; }</a:t>
            </a:r>
          </a:p>
          <a:p>
            <a:pPr marL="0" indent="0">
              <a:buNone/>
            </a:pPr>
            <a:r>
              <a:rPr lang="en-US" sz="2000" dirty="0"/>
              <a:t>        public Int32 </a:t>
            </a:r>
            <a:r>
              <a:rPr lang="en-US" sz="2000" dirty="0" err="1"/>
              <a:t>TotalKills</a:t>
            </a:r>
            <a:r>
              <a:rPr lang="en-US" sz="2000" dirty="0"/>
              <a:t> { get; set; }</a:t>
            </a:r>
          </a:p>
          <a:p>
            <a:pPr marL="0" indent="0">
              <a:buNone/>
            </a:pPr>
            <a:r>
              <a:rPr lang="en-US" sz="2000" dirty="0"/>
              <a:t>        public Int32 </a:t>
            </a:r>
            <a:r>
              <a:rPr lang="en-US" sz="2000" dirty="0" err="1"/>
              <a:t>TotalDeaths</a:t>
            </a:r>
            <a:r>
              <a:rPr lang="en-US" sz="2000" dirty="0"/>
              <a:t> { get; set; }</a:t>
            </a:r>
          </a:p>
          <a:p>
            <a:pPr marL="0" indent="0">
              <a:buNone/>
            </a:pPr>
            <a:r>
              <a:rPr lang="en-US" sz="2000" dirty="0"/>
              <a:t>        public Int64 </a:t>
            </a:r>
            <a:r>
              <a:rPr lang="en-US" sz="2000" dirty="0" err="1"/>
              <a:t>TotalSecondsPlayed</a:t>
            </a:r>
            <a:r>
              <a:rPr lang="en-US" sz="2000" dirty="0"/>
              <a:t> { get; set; 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4126" y="1611390"/>
            <a:ext cx="5000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= “Players”</a:t>
            </a:r>
          </a:p>
          <a:p>
            <a:r>
              <a:rPr lang="en-US" dirty="0" err="1" smtClean="0"/>
              <a:t>PartitionKey</a:t>
            </a:r>
            <a:r>
              <a:rPr lang="en-US" dirty="0" smtClean="0"/>
              <a:t> = {</a:t>
            </a:r>
            <a:r>
              <a:rPr lang="en-US" dirty="0" err="1" smtClean="0"/>
              <a:t>PlayerId</a:t>
            </a:r>
            <a:r>
              <a:rPr lang="en-US" dirty="0" smtClean="0"/>
              <a:t>}</a:t>
            </a:r>
          </a:p>
          <a:p>
            <a:r>
              <a:rPr lang="en-US" dirty="0" err="1" smtClean="0"/>
              <a:t>RowKey</a:t>
            </a:r>
            <a:r>
              <a:rPr lang="en-US" dirty="0" smtClean="0"/>
              <a:t> = “Players”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7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096" y="20778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Caitie McCaffrey</a:t>
            </a:r>
          </a:p>
          <a:p>
            <a:pPr marL="0" indent="0">
              <a:buNone/>
            </a:pPr>
            <a:r>
              <a:rPr lang="en-US" dirty="0" smtClean="0"/>
              <a:t>Software Engineer 343 Industries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CaitieM.com</a:t>
            </a:r>
          </a:p>
          <a:p>
            <a:pPr marL="0" indent="0">
              <a:buNone/>
            </a:pPr>
            <a:r>
              <a:rPr lang="en-US" dirty="0" smtClean="0"/>
              <a:t>@CaitieM20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Who Am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44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PlayerGameEntity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8322"/>
            <a:ext cx="4776088" cy="3632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public class </a:t>
            </a:r>
            <a:r>
              <a:rPr lang="en-US" sz="2000" dirty="0" err="1"/>
              <a:t>PlayerGameEntity</a:t>
            </a:r>
            <a:r>
              <a:rPr lang="en-US" sz="2000" dirty="0"/>
              <a:t> : </a:t>
            </a:r>
            <a:r>
              <a:rPr lang="en-US" sz="2000" dirty="0" err="1"/>
              <a:t>TableEntity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public Int64 Points { get; set; }</a:t>
            </a:r>
          </a:p>
          <a:p>
            <a:pPr marL="0" indent="0">
              <a:buNone/>
            </a:pPr>
            <a:r>
              <a:rPr lang="en-US" sz="2000" dirty="0"/>
              <a:t>        public </a:t>
            </a:r>
            <a:r>
              <a:rPr lang="en-US" sz="2000" dirty="0" err="1"/>
              <a:t>bool</a:t>
            </a:r>
            <a:r>
              <a:rPr lang="en-US" sz="2000" dirty="0"/>
              <a:t> Win { get; set; }</a:t>
            </a:r>
          </a:p>
          <a:p>
            <a:pPr marL="0" indent="0">
              <a:buNone/>
            </a:pPr>
            <a:r>
              <a:rPr lang="en-US" sz="2000" dirty="0"/>
              <a:t>        public Int32 Kills { get; set; }</a:t>
            </a:r>
          </a:p>
          <a:p>
            <a:pPr marL="0" indent="0">
              <a:buNone/>
            </a:pPr>
            <a:r>
              <a:rPr lang="en-US" sz="2000" dirty="0"/>
              <a:t>        public Int32 Deaths { get; set; }</a:t>
            </a:r>
          </a:p>
          <a:p>
            <a:pPr marL="0" indent="0">
              <a:buNone/>
            </a:pPr>
            <a:r>
              <a:rPr lang="en-US" sz="2000" dirty="0"/>
              <a:t>        public Int64 </a:t>
            </a:r>
            <a:r>
              <a:rPr lang="en-US" sz="2000" dirty="0" err="1"/>
              <a:t>GameDuration</a:t>
            </a:r>
            <a:r>
              <a:rPr lang="en-US" sz="2000" dirty="0"/>
              <a:t> { get; set; }  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20" y="1918322"/>
            <a:ext cx="5000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= “Players”</a:t>
            </a:r>
          </a:p>
          <a:p>
            <a:r>
              <a:rPr lang="en-US" dirty="0" err="1" smtClean="0"/>
              <a:t>PartitionKey</a:t>
            </a:r>
            <a:r>
              <a:rPr lang="en-US" dirty="0" smtClean="0"/>
              <a:t> = {</a:t>
            </a:r>
            <a:r>
              <a:rPr lang="en-US" dirty="0" err="1" smtClean="0"/>
              <a:t>PlayerId</a:t>
            </a:r>
            <a:r>
              <a:rPr lang="en-US" dirty="0" smtClean="0"/>
              <a:t>}</a:t>
            </a:r>
          </a:p>
          <a:p>
            <a:r>
              <a:rPr lang="en-US" dirty="0" err="1" smtClean="0"/>
              <a:t>RowKey</a:t>
            </a:r>
            <a:r>
              <a:rPr lang="en-US" dirty="0" smtClean="0"/>
              <a:t> = “Game_{</a:t>
            </a:r>
            <a:r>
              <a:rPr lang="en-US" dirty="0" err="1" smtClean="0"/>
              <a:t>GameID</a:t>
            </a:r>
            <a:r>
              <a:rPr lang="en-US" dirty="0" smtClean="0"/>
              <a:t>}”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23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Break</a:t>
            </a:r>
          </a:p>
          <a:p>
            <a:r>
              <a:rPr lang="en-US" dirty="0" smtClean="0"/>
              <a:t>Databases CRUD (Create, Read, Update, Delete)</a:t>
            </a:r>
          </a:p>
          <a:p>
            <a:r>
              <a:rPr lang="en-US" dirty="0" smtClean="0"/>
              <a:t>Immutable Data No: Update &amp; Delete</a:t>
            </a:r>
          </a:p>
          <a:p>
            <a:endParaRPr lang="en-US" dirty="0" smtClean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Code has bugs</a:t>
            </a:r>
          </a:p>
          <a:p>
            <a:pPr lvl="1"/>
            <a:r>
              <a:rPr lang="en-US" dirty="0" smtClean="0"/>
              <a:t>People make mistakes</a:t>
            </a:r>
          </a:p>
          <a:p>
            <a:pPr lvl="1"/>
            <a:r>
              <a:rPr lang="en-US" dirty="0" smtClean="0"/>
              <a:t>Having an Immutable Data Source means can always replay events </a:t>
            </a:r>
          </a:p>
          <a:p>
            <a:pPr lvl="1"/>
            <a:r>
              <a:rPr lang="en-US" dirty="0" smtClean="0"/>
              <a:t>Also gives you audit logging. (How did we get to the state we are 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81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Purely Immutable data stores aren’t practical </a:t>
            </a:r>
          </a:p>
          <a:p>
            <a:r>
              <a:rPr lang="en-US" dirty="0" smtClean="0"/>
              <a:t>Immutable Data Rows &amp; View Rows</a:t>
            </a:r>
          </a:p>
          <a:p>
            <a:endParaRPr lang="en-US" dirty="0"/>
          </a:p>
          <a:p>
            <a:r>
              <a:rPr lang="en-US" dirty="0" smtClean="0"/>
              <a:t>View Rows</a:t>
            </a:r>
          </a:p>
          <a:p>
            <a:pPr lvl="1"/>
            <a:r>
              <a:rPr lang="en-US" dirty="0" smtClean="0"/>
              <a:t>Can be updated &amp; deleted</a:t>
            </a:r>
          </a:p>
          <a:p>
            <a:pPr lvl="1"/>
            <a:r>
              <a:rPr lang="en-US" dirty="0" smtClean="0"/>
              <a:t>Can always be reconstructed from the Immutable data rows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20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Idempotent Batch Writes (insert data row &amp; update view row in same batch)</a:t>
            </a:r>
          </a:p>
          <a:p>
            <a:r>
              <a:rPr lang="en-US" dirty="0" smtClean="0"/>
              <a:t>Flexibility to add new views later </a:t>
            </a:r>
          </a:p>
          <a:p>
            <a:r>
              <a:rPr lang="en-US" dirty="0" smtClean="0"/>
              <a:t>Audit Log (helpful for debug or community management)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92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706" y="294786"/>
            <a:ext cx="10515600" cy="1325563"/>
          </a:xfrm>
        </p:spPr>
        <p:txBody>
          <a:bodyPr/>
          <a:lstStyle/>
          <a:p>
            <a:r>
              <a:rPr lang="en-US" dirty="0" err="1" smtClean="0"/>
              <a:t>SimpleStats</a:t>
            </a:r>
            <a:r>
              <a:rPr lang="en-US" dirty="0" smtClean="0"/>
              <a:t>: Process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91887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// Create the batch operation.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batchOperation</a:t>
            </a:r>
            <a:r>
              <a:rPr lang="en-US" dirty="0"/>
              <a:t> = new </a:t>
            </a:r>
            <a:r>
              <a:rPr lang="en-US" dirty="0" err="1"/>
              <a:t>TableBatchOperation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player = </a:t>
            </a:r>
            <a:r>
              <a:rPr lang="en-US" dirty="0" err="1"/>
              <a:t>PlayerEntity.GetPlayerEntity</a:t>
            </a:r>
            <a:r>
              <a:rPr lang="en-US" dirty="0"/>
              <a:t>(</a:t>
            </a:r>
            <a:r>
              <a:rPr lang="en-US" dirty="0" err="1"/>
              <a:t>playerId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 smtClean="0"/>
              <a:t>batchOperation.InsertOrReplace</a:t>
            </a:r>
            <a:r>
              <a:rPr lang="en-US" dirty="0" smtClean="0"/>
              <a:t>(player);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Update Player Entity with Game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r>
              <a:rPr lang="en-US" dirty="0" err="1" smtClean="0"/>
              <a:t>player.TotalDeaths</a:t>
            </a:r>
            <a:r>
              <a:rPr lang="en-US" dirty="0" smtClean="0"/>
              <a:t> += </a:t>
            </a:r>
            <a:r>
              <a:rPr lang="en-US" dirty="0" err="1" smtClean="0"/>
              <a:t>gameData.Deaths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player.TotalKills</a:t>
            </a:r>
            <a:r>
              <a:rPr lang="en-US" dirty="0" smtClean="0"/>
              <a:t> </a:t>
            </a:r>
            <a:r>
              <a:rPr lang="en-US" dirty="0"/>
              <a:t>+= </a:t>
            </a:r>
            <a:r>
              <a:rPr lang="en-US" dirty="0" err="1"/>
              <a:t>gameData.Kills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 smtClean="0"/>
              <a:t>player.TotalPoints</a:t>
            </a:r>
            <a:r>
              <a:rPr lang="en-US" dirty="0" smtClean="0"/>
              <a:t> </a:t>
            </a:r>
            <a:r>
              <a:rPr lang="en-US" dirty="0"/>
              <a:t>+= </a:t>
            </a:r>
            <a:r>
              <a:rPr lang="en-US" dirty="0" err="1"/>
              <a:t>gameData.Points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 smtClean="0"/>
              <a:t>player.TotalWins</a:t>
            </a:r>
            <a:r>
              <a:rPr lang="en-US" dirty="0" smtClean="0"/>
              <a:t> </a:t>
            </a:r>
            <a:r>
              <a:rPr lang="en-US" dirty="0"/>
              <a:t>+= </a:t>
            </a:r>
            <a:r>
              <a:rPr lang="en-US" dirty="0" err="1"/>
              <a:t>gameData.Win</a:t>
            </a:r>
            <a:r>
              <a:rPr lang="en-US" dirty="0"/>
              <a:t> ? 1 : 0;</a:t>
            </a:r>
          </a:p>
          <a:p>
            <a:pPr marL="0" indent="0">
              <a:buNone/>
            </a:pPr>
            <a:r>
              <a:rPr lang="en-US" dirty="0" err="1" smtClean="0"/>
              <a:t>player.TotalGames</a:t>
            </a:r>
            <a:r>
              <a:rPr lang="en-US" dirty="0" smtClean="0"/>
              <a:t> </a:t>
            </a:r>
            <a:r>
              <a:rPr lang="en-US" dirty="0"/>
              <a:t>+= 1;</a:t>
            </a:r>
          </a:p>
          <a:p>
            <a:pPr marL="0" indent="0">
              <a:buNone/>
            </a:pPr>
            <a:r>
              <a:rPr lang="en-US" dirty="0" err="1" smtClean="0"/>
              <a:t>player.TotalSecondsPlayed</a:t>
            </a:r>
            <a:r>
              <a:rPr lang="en-US" dirty="0" smtClean="0"/>
              <a:t> </a:t>
            </a:r>
            <a:r>
              <a:rPr lang="en-US" dirty="0"/>
              <a:t>+= </a:t>
            </a:r>
            <a:r>
              <a:rPr lang="en-US" dirty="0" err="1"/>
              <a:t>gameSeconds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74149" y="1684948"/>
            <a:ext cx="630861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 //Create </a:t>
            </a:r>
            <a:r>
              <a:rPr lang="en-US" sz="1500" dirty="0" err="1"/>
              <a:t>PlayerGame</a:t>
            </a:r>
            <a:r>
              <a:rPr lang="en-US" sz="1500" dirty="0"/>
              <a:t> Row</a:t>
            </a:r>
          </a:p>
          <a:p>
            <a:r>
              <a:rPr lang="en-US" sz="1500" dirty="0" err="1"/>
              <a:t>v</a:t>
            </a:r>
            <a:r>
              <a:rPr lang="en-US" sz="1500" dirty="0" err="1" smtClean="0"/>
              <a:t>ar</a:t>
            </a:r>
            <a:r>
              <a:rPr lang="en-US" sz="1500" dirty="0" smtClean="0"/>
              <a:t> </a:t>
            </a:r>
            <a:r>
              <a:rPr lang="en-US" sz="1500" dirty="0" err="1" smtClean="0"/>
              <a:t>playerGame</a:t>
            </a:r>
            <a:r>
              <a:rPr lang="en-US" sz="1500" dirty="0" smtClean="0"/>
              <a:t> </a:t>
            </a:r>
            <a:r>
              <a:rPr lang="en-US" sz="1500" dirty="0"/>
              <a:t>= new </a:t>
            </a:r>
            <a:r>
              <a:rPr lang="en-US" sz="1500" dirty="0" err="1"/>
              <a:t>PlayerGameEntity</a:t>
            </a:r>
            <a:r>
              <a:rPr lang="en-US" sz="1500" dirty="0"/>
              <a:t>(</a:t>
            </a:r>
            <a:r>
              <a:rPr lang="en-US" sz="1500" dirty="0" err="1"/>
              <a:t>playerId</a:t>
            </a:r>
            <a:r>
              <a:rPr lang="en-US" sz="1500" dirty="0"/>
              <a:t>, </a:t>
            </a:r>
            <a:r>
              <a:rPr lang="en-US" sz="1500" dirty="0" err="1"/>
              <a:t>gameId</a:t>
            </a:r>
            <a:r>
              <a:rPr lang="en-US" sz="1500" dirty="0"/>
              <a:t>)</a:t>
            </a:r>
          </a:p>
          <a:p>
            <a:r>
              <a:rPr lang="en-US" sz="1500" dirty="0" smtClean="0"/>
              <a:t>{</a:t>
            </a:r>
            <a:endParaRPr lang="en-US" sz="1500" dirty="0"/>
          </a:p>
          <a:p>
            <a:r>
              <a:rPr lang="en-US" sz="1500" dirty="0" smtClean="0"/>
              <a:t>	Points </a:t>
            </a:r>
            <a:r>
              <a:rPr lang="en-US" sz="1500" dirty="0"/>
              <a:t>= </a:t>
            </a:r>
            <a:r>
              <a:rPr lang="en-US" sz="1500" dirty="0" err="1"/>
              <a:t>gameData.Points</a:t>
            </a:r>
            <a:r>
              <a:rPr lang="en-US" sz="1500" dirty="0"/>
              <a:t>,</a:t>
            </a:r>
          </a:p>
          <a:p>
            <a:r>
              <a:rPr lang="en-US" sz="1500" dirty="0"/>
              <a:t>           </a:t>
            </a:r>
            <a:r>
              <a:rPr lang="en-US" sz="1500" dirty="0" smtClean="0"/>
              <a:t>Win </a:t>
            </a:r>
            <a:r>
              <a:rPr lang="en-US" sz="1500" dirty="0"/>
              <a:t>= </a:t>
            </a:r>
            <a:r>
              <a:rPr lang="en-US" sz="1500" dirty="0" err="1"/>
              <a:t>gameData.Win</a:t>
            </a:r>
            <a:r>
              <a:rPr lang="en-US" sz="1500" dirty="0"/>
              <a:t>,</a:t>
            </a:r>
          </a:p>
          <a:p>
            <a:r>
              <a:rPr lang="en-US" sz="1500" dirty="0"/>
              <a:t>           </a:t>
            </a:r>
            <a:r>
              <a:rPr lang="en-US" sz="1500" dirty="0" smtClean="0"/>
              <a:t>Kills </a:t>
            </a:r>
            <a:r>
              <a:rPr lang="en-US" sz="1500" dirty="0"/>
              <a:t>= </a:t>
            </a:r>
            <a:r>
              <a:rPr lang="en-US" sz="1500" dirty="0" err="1"/>
              <a:t>gameData.Kills</a:t>
            </a:r>
            <a:r>
              <a:rPr lang="en-US" sz="1500" dirty="0"/>
              <a:t>,</a:t>
            </a:r>
          </a:p>
          <a:p>
            <a:r>
              <a:rPr lang="en-US" sz="1500" dirty="0"/>
              <a:t>           </a:t>
            </a:r>
            <a:r>
              <a:rPr lang="en-US" sz="1500" dirty="0" smtClean="0"/>
              <a:t>Deaths </a:t>
            </a:r>
            <a:r>
              <a:rPr lang="en-US" sz="1500" dirty="0"/>
              <a:t>= </a:t>
            </a:r>
            <a:r>
              <a:rPr lang="en-US" sz="1500" dirty="0" err="1"/>
              <a:t>gameData.Deaths</a:t>
            </a:r>
            <a:r>
              <a:rPr lang="en-US" sz="1500" dirty="0"/>
              <a:t>,</a:t>
            </a:r>
          </a:p>
          <a:p>
            <a:r>
              <a:rPr lang="en-US" sz="1500" dirty="0"/>
              <a:t>           </a:t>
            </a:r>
            <a:r>
              <a:rPr lang="en-US" sz="1500" dirty="0" err="1" smtClean="0"/>
              <a:t>GameDuration</a:t>
            </a:r>
            <a:r>
              <a:rPr lang="en-US" sz="1500" dirty="0" smtClean="0"/>
              <a:t> </a:t>
            </a:r>
            <a:r>
              <a:rPr lang="en-US" sz="1500" dirty="0"/>
              <a:t>= </a:t>
            </a:r>
            <a:r>
              <a:rPr lang="en-US" sz="1500" dirty="0" err="1"/>
              <a:t>gameSeconds</a:t>
            </a:r>
            <a:endParaRPr lang="en-US" sz="1500" dirty="0"/>
          </a:p>
          <a:p>
            <a:r>
              <a:rPr lang="en-US" sz="1500" dirty="0" smtClean="0"/>
              <a:t>};</a:t>
            </a:r>
            <a:endParaRPr lang="en-US" sz="1500" dirty="0"/>
          </a:p>
          <a:p>
            <a:endParaRPr lang="en-US" sz="1500" dirty="0" smtClean="0"/>
          </a:p>
          <a:p>
            <a:r>
              <a:rPr lang="en-US" sz="1500" dirty="0" err="1" smtClean="0"/>
              <a:t>batchOperation.Insert</a:t>
            </a:r>
            <a:r>
              <a:rPr lang="en-US" sz="1500" dirty="0" smtClean="0"/>
              <a:t>(</a:t>
            </a:r>
            <a:r>
              <a:rPr lang="en-US" sz="1500" dirty="0" err="1" smtClean="0"/>
              <a:t>playerGame</a:t>
            </a:r>
            <a:r>
              <a:rPr lang="en-US" sz="1500" dirty="0" smtClean="0"/>
              <a:t>);</a:t>
            </a:r>
          </a:p>
          <a:p>
            <a:endParaRPr lang="en-US" sz="1500" dirty="0"/>
          </a:p>
          <a:p>
            <a:endParaRPr lang="en-US" sz="1600" dirty="0" smtClean="0"/>
          </a:p>
          <a:p>
            <a:r>
              <a:rPr lang="en-US" sz="1500" dirty="0" err="1" smtClean="0"/>
              <a:t>PlayersTable.ExecuteBatch</a:t>
            </a:r>
            <a:r>
              <a:rPr lang="en-US" sz="1500" dirty="0" smtClean="0"/>
              <a:t>(</a:t>
            </a:r>
            <a:r>
              <a:rPr lang="en-US" sz="1500" dirty="0" err="1" smtClean="0"/>
              <a:t>batchOperation</a:t>
            </a:r>
            <a:r>
              <a:rPr lang="en-US" sz="1500" dirty="0"/>
              <a:t>);</a:t>
            </a:r>
            <a:endParaRPr lang="en-US" sz="1500" dirty="0" smtClean="0"/>
          </a:p>
          <a:p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86481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What Partition Would Look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14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Distributed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want all the players in a single game to have their stats updated.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27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Spanner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 Freaking Hard.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90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1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Previous Halo Games were IIS &amp; SQL Stack</a:t>
            </a:r>
          </a:p>
          <a:p>
            <a:pPr marL="0" indent="0">
              <a:buNone/>
            </a:pPr>
            <a:r>
              <a:rPr lang="en-US" dirty="0" smtClean="0"/>
              <a:t>For Halo 4, 343 Industries Moved to Azure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Why Should You Listen To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7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Made the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Scale</a:t>
            </a:r>
          </a:p>
          <a:p>
            <a:pPr marL="0" indent="0">
              <a:buNone/>
            </a:pPr>
            <a:r>
              <a:rPr lang="en-US" dirty="0" smtClean="0"/>
              <a:t>Game Load Patterns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331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Blob</a:t>
            </a:r>
          </a:p>
          <a:p>
            <a:r>
              <a:rPr lang="en-US" dirty="0" smtClean="0"/>
              <a:t>Table</a:t>
            </a:r>
          </a:p>
          <a:p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smtClean="0"/>
              <a:t>Data is replicated 3 times</a:t>
            </a:r>
          </a:p>
          <a:p>
            <a:r>
              <a:rPr lang="en-US" dirty="0" smtClean="0"/>
              <a:t>Automatically Scales Out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“Windows </a:t>
            </a:r>
            <a:r>
              <a:rPr lang="en-US" dirty="0"/>
              <a:t>Azure tables are ideal for storing structured, non-relational data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6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 – collection of entities, no schema on entities</a:t>
            </a:r>
            <a:endParaRPr lang="en-US" dirty="0"/>
          </a:p>
          <a:p>
            <a:r>
              <a:rPr lang="en-US" dirty="0" smtClean="0"/>
              <a:t>Entities – Set of Properties Similar to database row, Identified Uniquely by </a:t>
            </a:r>
            <a:r>
              <a:rPr lang="en-US" dirty="0" err="1" smtClean="0"/>
              <a:t>PartitionKey</a:t>
            </a:r>
            <a:r>
              <a:rPr lang="en-US" dirty="0" smtClean="0"/>
              <a:t> and </a:t>
            </a:r>
            <a:r>
              <a:rPr lang="en-US" dirty="0" err="1" smtClean="0"/>
              <a:t>RowKey</a:t>
            </a:r>
            <a:endParaRPr lang="en-US" dirty="0"/>
          </a:p>
          <a:p>
            <a:r>
              <a:rPr lang="en-US" dirty="0" smtClean="0"/>
              <a:t>Properties – Name Value Pair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8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Parition</a:t>
            </a:r>
            <a:r>
              <a:rPr lang="en-US" dirty="0" smtClean="0"/>
              <a:t> Key – string that identifies which partition an entity belongs to</a:t>
            </a:r>
          </a:p>
          <a:p>
            <a:r>
              <a:rPr lang="en-US" dirty="0" smtClean="0"/>
              <a:t>Row Key – string that uniquely identifies an entity in a partition</a:t>
            </a:r>
          </a:p>
          <a:p>
            <a:r>
              <a:rPr lang="en-US" dirty="0" smtClean="0"/>
              <a:t>Timestamp – </a:t>
            </a:r>
            <a:r>
              <a:rPr lang="en-US" dirty="0" err="1" smtClean="0"/>
              <a:t>DateTime</a:t>
            </a:r>
            <a:r>
              <a:rPr lang="en-US" dirty="0" smtClean="0"/>
              <a:t> Last time entity was modified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Partition Key + Row Key = Unique Identifier (single clustered index in table)</a:t>
            </a:r>
          </a:p>
          <a:p>
            <a:endParaRPr lang="en-US" dirty="0"/>
          </a:p>
          <a:p>
            <a:r>
              <a:rPr lang="en-US" dirty="0" smtClean="0"/>
              <a:t>Sorted by partition key in ascending order &amp; then row key in ascending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8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–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130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Name, Value Pair </a:t>
            </a:r>
          </a:p>
          <a:p>
            <a:r>
              <a:rPr lang="en-US" dirty="0" smtClean="0"/>
              <a:t>Name is the row of a column.</a:t>
            </a:r>
          </a:p>
          <a:p>
            <a:endParaRPr lang="en-US" dirty="0"/>
          </a:p>
          <a:p>
            <a:r>
              <a:rPr lang="en-US" dirty="0" smtClean="0"/>
              <a:t>Data Types </a:t>
            </a:r>
          </a:p>
          <a:p>
            <a:pPr lvl="1"/>
            <a:r>
              <a:rPr lang="en-US" dirty="0" smtClean="0"/>
              <a:t>Byte[] – Up to 64 KB</a:t>
            </a:r>
          </a:p>
          <a:p>
            <a:pPr lvl="1"/>
            <a:r>
              <a:rPr lang="en-US" dirty="0" err="1" smtClean="0"/>
              <a:t>Bool</a:t>
            </a:r>
            <a:endParaRPr lang="en-US" dirty="0" smtClean="0"/>
          </a:p>
          <a:p>
            <a:pPr lvl="1"/>
            <a:r>
              <a:rPr lang="en-US" dirty="0" err="1" smtClean="0"/>
              <a:t>DateTime</a:t>
            </a:r>
            <a:endParaRPr lang="en-US" dirty="0" smtClean="0"/>
          </a:p>
          <a:p>
            <a:pPr lvl="1"/>
            <a:r>
              <a:rPr lang="en-US" dirty="0" smtClean="0"/>
              <a:t>Double</a:t>
            </a:r>
          </a:p>
          <a:p>
            <a:pPr lvl="1"/>
            <a:r>
              <a:rPr lang="en-US" dirty="0" err="1" smtClean="0"/>
              <a:t>Guid</a:t>
            </a:r>
            <a:endParaRPr lang="en-US" dirty="0" smtClean="0"/>
          </a:p>
          <a:p>
            <a:pPr lvl="1"/>
            <a:r>
              <a:rPr lang="en-US" dirty="0" smtClean="0"/>
              <a:t>Int32</a:t>
            </a:r>
          </a:p>
          <a:p>
            <a:pPr lvl="1"/>
            <a:r>
              <a:rPr lang="en-US" dirty="0" smtClean="0"/>
              <a:t>Int64</a:t>
            </a:r>
          </a:p>
          <a:p>
            <a:pPr lvl="1"/>
            <a:r>
              <a:rPr lang="en-US" dirty="0" smtClean="0"/>
              <a:t>String – UTF 16 encoded value up to 64 KB 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4943" y="1969477"/>
            <a:ext cx="50643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BigInt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SmallInt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TinyInt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SmallMoney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Numeric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6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1171</TotalTime>
  <Words>1118</Words>
  <Application>Microsoft Office PowerPoint</Application>
  <PresentationFormat>Widescreen</PresentationFormat>
  <Paragraphs>248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Patterns &amp; Best Practices For Moving From RDBMS to Azure Storage</vt:lpstr>
      <vt:lpstr>Who Am I</vt:lpstr>
      <vt:lpstr>Why Should You Listen To Me</vt:lpstr>
      <vt:lpstr>Why We Made the Switch</vt:lpstr>
      <vt:lpstr>Azure Storage</vt:lpstr>
      <vt:lpstr>Azure Table</vt:lpstr>
      <vt:lpstr>Azure Table </vt:lpstr>
      <vt:lpstr>Entities </vt:lpstr>
      <vt:lpstr>Properties – Data Types</vt:lpstr>
      <vt:lpstr>SQL Data types</vt:lpstr>
      <vt:lpstr>Table Partitions – Why do I care?</vt:lpstr>
      <vt:lpstr>Simple Stats Example </vt:lpstr>
      <vt:lpstr>Simple Stats - Stats Data </vt:lpstr>
      <vt:lpstr>Simple Stats Example</vt:lpstr>
      <vt:lpstr>Moving to Azure Storage</vt:lpstr>
      <vt:lpstr>Choosing a Partition Key</vt:lpstr>
      <vt:lpstr>Creating Table </vt:lpstr>
      <vt:lpstr>Entities</vt:lpstr>
      <vt:lpstr>Player Entity</vt:lpstr>
      <vt:lpstr>PlayerGameEntity</vt:lpstr>
      <vt:lpstr>Immutability</vt:lpstr>
      <vt:lpstr>Immutability</vt:lpstr>
      <vt:lpstr>Immutability Benefits</vt:lpstr>
      <vt:lpstr>SimpleStats: Process Stats</vt:lpstr>
      <vt:lpstr>Show What Partition Would Look Like</vt:lpstr>
      <vt:lpstr>What About Distributed Transactions</vt:lpstr>
      <vt:lpstr>Google Spanner</vt:lpstr>
      <vt:lpstr>Saga Pattern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Caitie McCaffrey</dc:creator>
  <cp:lastModifiedBy>Caitie McCaffrey</cp:lastModifiedBy>
  <cp:revision>17</cp:revision>
  <dcterms:created xsi:type="dcterms:W3CDTF">2013-04-20T08:00:54Z</dcterms:created>
  <dcterms:modified xsi:type="dcterms:W3CDTF">2013-04-21T04:27:09Z</dcterms:modified>
</cp:coreProperties>
</file>