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Libre Baskerville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Jianjun L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B339F69-2143-4B8C-AE16-CC691FD469C2}">
  <a:tblStyle styleId="{0B339F69-2143-4B8C-AE16-CC691FD469C2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accent2">
              <a:alpha val="20000"/>
            </a:schemeClr>
          </a:solidFill>
        </a:fill>
      </a:tcStyle>
    </a:band1H>
    <a:band1V>
      <a:tcStyle>
        <a:fill>
          <a:solidFill>
            <a:schemeClr val="accent2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font" Target="fonts/LibreBaskerville-bold.fntdata"/><Relationship Id="rId10" Type="http://schemas.openxmlformats.org/officeDocument/2006/relationships/slide" Target="slides/slide2.xml"/><Relationship Id="rId21" Type="http://schemas.openxmlformats.org/officeDocument/2006/relationships/font" Target="fonts/LibreBaskerville-regular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schemas.openxmlformats.org/officeDocument/2006/relationships/font" Target="fonts/LibreBaskervill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为何“大多数情况下提高查询速度”？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bg>
      <p:bgPr>
        <a:solidFill>
          <a:srgbClr val="34343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46403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 b="0" i="0" sz="5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946403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b="0" i="0" sz="1700" u="none" cap="none" strike="noStrike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7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7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2700" u="none" cap="none" strike="noStrik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63" name="Shape 63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标题和内容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ibre Baskerville"/>
              <a:buNone/>
              <a:defRPr b="0" i="0" sz="33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46403" y="1371600"/>
            <a:ext cx="644651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635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2700" u="none" cap="none" strike="noStrike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bg>
      <p:bgPr>
        <a:solidFill>
          <a:srgbClr val="34343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946403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 b="0" i="0" sz="5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946403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b="0" i="0" sz="1700" u="none" cap="none" strike="noStrike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7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7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7F7F7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zh-CN" sz="2700" u="none">
                <a:solidFill>
                  <a:srgbClr val="A5A5A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节标题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46403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Font typeface="Libre Baskerville"/>
              <a:buNone/>
              <a:defRPr b="0" i="0" sz="5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46403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b="0" i="0" sz="1700" u="none" cap="none" strike="noStrike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2700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两项内容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ibre Baskerville"/>
              <a:buNone/>
              <a:defRPr b="0" i="0" sz="33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46403" y="1371600"/>
            <a:ext cx="3360420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635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594860" y="1371600"/>
            <a:ext cx="3360420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635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2700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较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ibre Baskerville"/>
              <a:buNone/>
              <a:defRPr b="0" i="0" sz="33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46403" y="1285241"/>
            <a:ext cx="33604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946403" y="1880662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635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4594860" y="1285241"/>
            <a:ext cx="3360420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4" type="body"/>
          </p:nvPr>
        </p:nvSpPr>
        <p:spPr>
          <a:xfrm>
            <a:off x="4594860" y="1880662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635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2700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仅标题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ibre Baskerville"/>
              <a:buNone/>
              <a:defRPr b="0" i="0" sz="33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2700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2700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内容与标题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30936" y="342900"/>
            <a:ext cx="2400299" cy="120014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ibre Baskerville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378200" y="514350"/>
            <a:ext cx="4559299" cy="41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635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508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30936" y="1574800"/>
            <a:ext cx="2400299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14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2700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图片与标题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685800" y="3943350"/>
            <a:ext cx="748664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Libre Baskerville"/>
              <a:buNone/>
              <a:defRPr b="0" i="0" sz="21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6" name="Shape 126"/>
          <p:cNvSpPr/>
          <p:nvPr>
            <p:ph idx="2" type="pic"/>
          </p:nvPr>
        </p:nvSpPr>
        <p:spPr>
          <a:xfrm>
            <a:off x="0" y="0"/>
            <a:ext cx="8469630" cy="384669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52380"/>
              <a:buFont typeface="Noto Sans Symbols"/>
              <a:buNone/>
              <a:defRPr b="0" i="0" sz="2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61111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581441"/>
            <a:ext cx="7486649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D8D8D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2700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标题和竖排文本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ibre Baskerville"/>
              <a:buNone/>
              <a:defRPr b="0" i="0" sz="33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2537912" y="-219908"/>
            <a:ext cx="3263502" cy="64465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635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2700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竖排标题和文本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203626" y="1568648"/>
            <a:ext cx="4423171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ibre Baskerville"/>
              <a:buNone/>
              <a:defRPr b="0" i="0" sz="33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260276" y="-403026"/>
            <a:ext cx="4423171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635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800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2700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8469629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3333"/>
              <a:buFont typeface="Libre Baskerville"/>
              <a:buNone/>
              <a:defRPr b="0" i="0" sz="33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46403" y="1371600"/>
            <a:ext cx="644651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635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FEFEFE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rgbClr val="F6F5F4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rgbClr val="F6F5F4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2700" u="none" cap="none" strike="noStrike">
                <a:solidFill>
                  <a:srgbClr val="E6E4D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8469629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Libre Baskerville"/>
              <a:buNone/>
              <a:defRPr b="0" i="0" sz="33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946403" y="1371600"/>
            <a:ext cx="644651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76200" lvl="0" marL="139700" marR="0" rtl="0" algn="l">
              <a:lnSpc>
                <a:spcPct val="95000"/>
              </a:lnSpc>
              <a:spcBef>
                <a:spcPts val="1100"/>
              </a:spcBef>
              <a:spcAft>
                <a:spcPts val="200"/>
              </a:spcAft>
              <a:buClr>
                <a:schemeClr val="accent1"/>
              </a:buClr>
              <a:buSzPct val="78571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6350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2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63500" lvl="2" marL="5461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76200" lvl="3" marL="7493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76200" lvl="4" marL="965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1193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01600" lvl="6" marL="14224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01600" lvl="7" marL="16510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4300" lvl="8" marL="18796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100" u="none" cap="none" strike="noStrike">
                <a:solidFill>
                  <a:srgbClr val="262626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-5400000">
            <a:off x="8098156" y="748902"/>
            <a:ext cx="14287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-5400000">
            <a:off x="7469505" y="3034902"/>
            <a:ext cx="26860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rgbClr val="DADAD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69629" y="4629150"/>
            <a:ext cx="685800" cy="445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zh-CN" sz="2700" u="none" cap="none" strike="noStrike">
                <a:solidFill>
                  <a:srgbClr val="8E8E9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871247" y="1245619"/>
            <a:ext cx="7705949" cy="15915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zh-CN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TiKV的结构化存储模型优化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946403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zh-CN" sz="1700" u="none" cap="none" strike="noStrike">
                <a:solidFill>
                  <a:srgbClr val="BFBFB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梦龙 @PingCAP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从功能到特性：Column Family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946404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{0B339F69-2143-4B8C-AE16-CC691FD469C2}</a:tableStyleId>
              </a:tblPr>
              <a:tblGrid>
                <a:gridCol w="905100"/>
                <a:gridCol w="905100"/>
                <a:gridCol w="662975"/>
              </a:tblGrid>
              <a:tr h="29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CF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Alice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Bob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3662985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{0B339F69-2143-4B8C-AE16-CC691FD469C2}</a:tableStyleId>
              </a:tblPr>
              <a:tblGrid>
                <a:gridCol w="2267150"/>
                <a:gridCol w="1660625"/>
              </a:tblGrid>
              <a:tr h="29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Meta</a:t>
                      </a: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(1,10,20)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  <a:r>
                        <a:rPr lang="zh-CN" sz="1400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_Name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Alice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  <a:r>
                        <a:rPr lang="zh-CN" sz="1400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_Score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_20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  <a:r>
                        <a:rPr lang="zh-CN" sz="1400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_Score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Meta (1,</a:t>
                      </a: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  <a:r>
                        <a:rPr lang="zh-CN" sz="1400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_Name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Bob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  <a:r>
                        <a:rPr lang="zh-CN" sz="1400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_Age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  <a:r>
                        <a:rPr lang="zh-CN" sz="1400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_Score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Family on TiKV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946403" y="1371600"/>
            <a:ext cx="644651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与 Hbase / RocksDB 有所区别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按行存储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多版本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扩展现有接口，参考 RocksDB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get(key string, ts uint64) -&gt; string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get_cf(key string, cfs []string, ts uint64) -&gt; []string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set(key string, value string, ts uint64)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set_cf(key string, cf string, value string, ts uint64)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scan(start string, limit int, ts uint64) -&gt; [](string, string)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scan_cf(start string, cfs []string, ts uint64) -&gt; [](string, []string)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Thanks all!</a:t>
            </a:r>
          </a:p>
        </p:txBody>
      </p:sp>
      <p:pic>
        <p:nvPicPr>
          <p:cNvPr id="219" name="Shape 2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49" y="1268491"/>
            <a:ext cx="6279918" cy="359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TiDB/TiKV 总览</a:t>
            </a:r>
          </a:p>
        </p:txBody>
      </p:sp>
      <p:pic>
        <p:nvPicPr>
          <p:cNvPr id="154" name="Shape 1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588" y="1471352"/>
            <a:ext cx="8664957" cy="307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Table → KV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946547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{0B339F69-2143-4B8C-AE16-CC691FD469C2}</a:tableStyleId>
              </a:tblPr>
              <a:tblGrid>
                <a:gridCol w="1074325"/>
                <a:gridCol w="1074325"/>
                <a:gridCol w="1074325"/>
                <a:gridCol w="107432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Score</a:t>
                      </a: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Alice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</a:t>
                      </a: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Bob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946403" y="230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{0B339F69-2143-4B8C-AE16-CC691FD469C2}</a:tableStyleId>
              </a:tblPr>
              <a:tblGrid>
                <a:gridCol w="2148750"/>
                <a:gridCol w="2148750"/>
              </a:tblGrid>
              <a:tr h="29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 (RowKey)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Alice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T1_R1_Score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 (RowKey)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Bob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T1_R2_Age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T1_R2_Score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- KV 映射的几个规则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46403" y="1371600"/>
            <a:ext cx="644651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每个 Column（Field） 对应一对 Key-Value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PK（id）编码在 key 中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每行维护一个 RowKey，用于实现行锁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行内数据保持邻接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 不存储</a:t>
            </a:r>
          </a:p>
          <a:p>
            <a:pPr indent="-14605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MVCC – 维护 KV 的多个版本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946403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{0B339F69-2143-4B8C-AE16-CC691FD469C2}</a:tableStyleId>
              </a:tblPr>
              <a:tblGrid>
                <a:gridCol w="1297400"/>
                <a:gridCol w="950325"/>
              </a:tblGrid>
              <a:tr h="29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Alice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T1_R1_Score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Bob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T1_R2_Age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T1_R2_Score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3662985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{0B339F69-2143-4B8C-AE16-CC691FD469C2}</a:tableStyleId>
              </a:tblPr>
              <a:tblGrid>
                <a:gridCol w="2267150"/>
                <a:gridCol w="1660625"/>
              </a:tblGrid>
              <a:tr h="29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Meta</a:t>
                      </a: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(1,10,20)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_20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Meta (1)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T1_R1_Name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Alice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T1_R1_Score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Meta (10,20)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T1_R2_Score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_20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T1_R2_Score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Meta (1,</a:t>
                      </a: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MVCC 的几个规则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46403" y="1371600"/>
            <a:ext cx="644651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非结构化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每对 KV 存储为一个 Meta + 多个版本组成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单个 KV 的所有数据保持邻接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 用于版本速查/事务并发控制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不同版本使用逆序排列，使得最新版本数据位置上更接近 Meta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一些问题，一个想法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946403" y="1371600"/>
            <a:ext cx="644651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每个 Key 都额外维护一份 Meta，造成磁盘空间浪费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读放大导致性能上的损耗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RowKey Meta 与 ColumnKey Meta 信息的冗余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RowKey Value 是垃圾数据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46403" y="3128375"/>
            <a:ext cx="532669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新思路：合并 Meta？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合并 Meta</a:t>
            </a:r>
          </a:p>
        </p:txBody>
      </p:sp>
      <p:graphicFrame>
        <p:nvGraphicFramePr>
          <p:cNvPr id="193" name="Shape 193"/>
          <p:cNvGraphicFramePr/>
          <p:nvPr/>
        </p:nvGraphicFramePr>
        <p:xfrm>
          <a:off x="946403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{0B339F69-2143-4B8C-AE16-CC691FD469C2}</a:tableStyleId>
              </a:tblPr>
              <a:tblGrid>
                <a:gridCol w="1297400"/>
                <a:gridCol w="950325"/>
              </a:tblGrid>
              <a:tr h="29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Alice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T1_R1_Score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T1_R2_Name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Bob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T1_R2_Age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T1_R2_Score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194" name="Shape 194"/>
          <p:cNvGraphicFramePr/>
          <p:nvPr/>
        </p:nvGraphicFramePr>
        <p:xfrm>
          <a:off x="3662985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{0B339F69-2143-4B8C-AE16-CC691FD469C2}</a:tableStyleId>
              </a:tblPr>
              <a:tblGrid>
                <a:gridCol w="2267150"/>
                <a:gridCol w="1660625"/>
              </a:tblGrid>
              <a:tr h="29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Meta</a:t>
                      </a: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(1,10,20)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T1_R1_Name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Alice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T1_R1_Score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_20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T1_R1_Score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55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Meta (1,</a:t>
                      </a: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T1_R2_Name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Bob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T1_R2_Age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T1_R2_Score</a:t>
                      </a:r>
                      <a:r>
                        <a:rPr lang="zh-CN" sz="14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_10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90</a:t>
                      </a:r>
                    </a:p>
                  </a:txBody>
                  <a:tcPr marT="34300" marB="34300" marR="68600" marL="68600"/>
                </a:tc>
              </a:tr>
              <a:tr h="296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zh-CN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946403" y="274320"/>
            <a:ext cx="7269480" cy="99417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合并 Meta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946403" y="1371600"/>
            <a:ext cx="6446519" cy="32635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是否有帮助？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进入存储引擎的 KV 数量更少，冗余数据得到消除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大多数情况下提高查询速度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是否正确？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读/写锁粒度变大</a:t>
            </a:r>
          </a:p>
          <a:p>
            <a:pPr indent="-139700" lvl="0" marL="139700" marR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Arial"/>
              <a:buChar char="•"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如何实现？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PlanA：TiDB 指定 MetaKey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PlanB：TiKV 计算 MetaKey</a:t>
            </a:r>
          </a:p>
          <a:p>
            <a:pPr indent="-14605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zh-CN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PlanC？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视图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视图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