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301" r:id="rId5"/>
    <p:sldId id="259" r:id="rId6"/>
    <p:sldId id="302" r:id="rId7"/>
    <p:sldId id="261" r:id="rId8"/>
    <p:sldId id="263" r:id="rId9"/>
    <p:sldId id="264" r:id="rId10"/>
    <p:sldId id="303" r:id="rId11"/>
    <p:sldId id="265" r:id="rId12"/>
    <p:sldId id="266" r:id="rId13"/>
    <p:sldId id="268" r:id="rId14"/>
    <p:sldId id="267" r:id="rId15"/>
    <p:sldId id="269" r:id="rId16"/>
    <p:sldId id="270" r:id="rId17"/>
    <p:sldId id="293" r:id="rId18"/>
    <p:sldId id="272" r:id="rId19"/>
    <p:sldId id="273" r:id="rId20"/>
    <p:sldId id="274" r:id="rId21"/>
    <p:sldId id="279" r:id="rId22"/>
    <p:sldId id="275" r:id="rId23"/>
    <p:sldId id="314" r:id="rId24"/>
    <p:sldId id="276" r:id="rId25"/>
    <p:sldId id="277" r:id="rId26"/>
    <p:sldId id="309" r:id="rId27"/>
    <p:sldId id="283" r:id="rId28"/>
    <p:sldId id="284" r:id="rId29"/>
    <p:sldId id="285" r:id="rId30"/>
    <p:sldId id="286" r:id="rId31"/>
    <p:sldId id="310" r:id="rId32"/>
    <p:sldId id="294" r:id="rId33"/>
    <p:sldId id="311" r:id="rId34"/>
    <p:sldId id="288" r:id="rId35"/>
    <p:sldId id="289" r:id="rId36"/>
    <p:sldId id="296" r:id="rId37"/>
    <p:sldId id="291" r:id="rId38"/>
    <p:sldId id="298" r:id="rId39"/>
    <p:sldId id="313" r:id="rId40"/>
    <p:sldId id="299" r:id="rId41"/>
    <p:sldId id="300" r:id="rId42"/>
    <p:sldId id="308" r:id="rId43"/>
    <p:sldId id="304" r:id="rId44"/>
    <p:sldId id="305" r:id="rId45"/>
    <p:sldId id="306" r:id="rId46"/>
    <p:sldId id="30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72" autoAdjust="0"/>
  </p:normalViewPr>
  <p:slideViewPr>
    <p:cSldViewPr>
      <p:cViewPr varScale="1">
        <p:scale>
          <a:sx n="73" d="100"/>
          <a:sy n="73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0F3C-1F74-45F5-83F8-E3594842596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81434-2222-41C0-9CA8-E4058D274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81434-2222-41C0-9CA8-E4058D274EC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81434-2222-41C0-9CA8-E4058D274E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81434-2222-41C0-9CA8-E4058D274E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1357-9BCE-4704-A1A6-FBF9BEFBF3F6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8CD7-ACF7-4D35-A93D-94066F44E1C4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F215-195E-411C-851F-38B92924A3B0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38AD-BA26-47E8-81E6-9F59D5682F89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2924-F5E6-44A9-A3F6-8EC32AD10528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FA2-EE85-4B6D-BE9D-BD3FC5C39DFF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913C-6444-45DD-8818-8D03F90E0A44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00E4-256B-4D42-8FE6-0E5E0823A095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00E-D624-48DE-9F91-C52EA9F6B919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228-7FAD-4908-9658-6272B53B8745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D218-5F00-4C5A-97BB-021F21B07715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AA93-4B8B-4984-9E7D-DAF1C88BA301}" type="datetime1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1523-68A3-445B-9419-8E255CDE6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Calvin : Fast Distributed Transactions for Partitioned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7432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Based on SIGMOD’12 paper by</a:t>
            </a:r>
          </a:p>
          <a:p>
            <a:r>
              <a:rPr lang="en-US" dirty="0" smtClean="0"/>
              <a:t>Alexander Thomson, Thaddeus Diamond, </a:t>
            </a:r>
            <a:r>
              <a:rPr lang="en-US" dirty="0" err="1" smtClean="0"/>
              <a:t>Shu</a:t>
            </a:r>
            <a:r>
              <a:rPr lang="en-US" dirty="0" smtClean="0"/>
              <a:t>-Chun </a:t>
            </a:r>
            <a:r>
              <a:rPr lang="en-US" dirty="0" err="1" smtClean="0"/>
              <a:t>Weng</a:t>
            </a:r>
            <a:r>
              <a:rPr lang="en-US" dirty="0" smtClean="0"/>
              <a:t> , Kun </a:t>
            </a:r>
            <a:r>
              <a:rPr lang="en-US" dirty="0" err="1" smtClean="0"/>
              <a:t>Ren</a:t>
            </a:r>
            <a:r>
              <a:rPr lang="en-US" dirty="0" smtClean="0"/>
              <a:t>, Philip </a:t>
            </a:r>
            <a:r>
              <a:rPr lang="en-US" dirty="0" err="1" smtClean="0"/>
              <a:t>Shao</a:t>
            </a:r>
            <a:r>
              <a:rPr lang="en-US" dirty="0" smtClean="0"/>
              <a:t>,</a:t>
            </a:r>
          </a:p>
          <a:p>
            <a:r>
              <a:rPr lang="en-US" dirty="0" smtClean="0"/>
              <a:t>Daniel J. </a:t>
            </a:r>
            <a:r>
              <a:rPr lang="en-US" dirty="0" err="1" smtClean="0"/>
              <a:t>Abadi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49530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:    K. V. Mahesh ,   </a:t>
            </a:r>
            <a:r>
              <a:rPr lang="en-US" sz="2000" dirty="0" err="1" smtClean="0"/>
              <a:t>Abhishek</a:t>
            </a:r>
            <a:r>
              <a:rPr lang="en-US" sz="2000" dirty="0" smtClean="0"/>
              <a:t> Gupta</a:t>
            </a:r>
          </a:p>
          <a:p>
            <a:r>
              <a:rPr lang="en-US" sz="2000" dirty="0" smtClean="0"/>
              <a:t> Under guidance of: Prof. </a:t>
            </a:r>
            <a:r>
              <a:rPr lang="en-US" sz="2000" dirty="0" err="1" smtClean="0"/>
              <a:t>S.Sudarshan</a:t>
            </a:r>
            <a:r>
              <a:rPr lang="en-US" sz="2000" dirty="0" smtClean="0"/>
              <a:t>       </a:t>
            </a:r>
          </a:p>
          <a:p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z="2400" smtClean="0"/>
              <a:pPr/>
              <a:t>1</a:t>
            </a:fld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Database System(3)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b="1" dirty="0" smtClean="0"/>
              <a:t>But need to ensure </a:t>
            </a:r>
          </a:p>
          <a:p>
            <a:pPr lvl="1">
              <a:buNone/>
            </a:pPr>
            <a:r>
              <a:rPr lang="en-US" i="1" dirty="0" smtClean="0"/>
              <a:t>“Every replica need to be going through  same sequence of database states”</a:t>
            </a:r>
          </a:p>
          <a:p>
            <a:r>
              <a:rPr lang="en-US" sz="2800" dirty="0" smtClean="0"/>
              <a:t>To ensure same sequence of states  across all replicas</a:t>
            </a:r>
          </a:p>
          <a:p>
            <a:pPr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Use synchronous replication of transaction inputs across replicas </a:t>
            </a:r>
            <a:endParaRPr lang="en-US" sz="2000" dirty="0" smtClean="0"/>
          </a:p>
          <a:p>
            <a:pPr lvl="2"/>
            <a:r>
              <a:rPr lang="en-US" sz="2000" dirty="0" smtClean="0"/>
              <a:t>Change concurrency scheme to  ensure execution of transaction in exactly same order on all replica </a:t>
            </a:r>
          </a:p>
          <a:p>
            <a:pPr lvl="2"/>
            <a:r>
              <a:rPr lang="en-US" sz="2000" dirty="0" smtClean="0"/>
              <a:t>Notice this method will not work in traditional database.</a:t>
            </a:r>
          </a:p>
          <a:p>
            <a:pPr lvl="1">
              <a:buNone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Database System(4)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3200" i="1" dirty="0" smtClean="0"/>
          </a:p>
          <a:p>
            <a:r>
              <a:rPr lang="en-US" sz="2800" dirty="0" smtClean="0"/>
              <a:t>What about the deterministic failure ?</a:t>
            </a:r>
          </a:p>
          <a:p>
            <a:pPr lvl="1"/>
            <a:r>
              <a:rPr lang="en-US" sz="2000" dirty="0" smtClean="0"/>
              <a:t>Each node waits for one way message from other nodes which could deterministically cause abort transaction </a:t>
            </a:r>
          </a:p>
          <a:p>
            <a:pPr lvl="1"/>
            <a:r>
              <a:rPr lang="en-US" sz="2000" dirty="0" smtClean="0"/>
              <a:t>Commits if receives all messages </a:t>
            </a:r>
          </a:p>
          <a:p>
            <a:pPr lvl="1">
              <a:buNone/>
            </a:pPr>
            <a:endParaRPr lang="en-US" sz="3200" i="1" dirty="0" smtClean="0"/>
          </a:p>
          <a:p>
            <a:pPr lvl="1">
              <a:buNone/>
            </a:pPr>
            <a:r>
              <a:rPr lang="en-US" sz="3200" i="1" dirty="0" smtClean="0"/>
              <a:t>“So no need of agreement protocol”</a:t>
            </a:r>
          </a:p>
          <a:p>
            <a:pPr lvl="1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Calvin-System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Scalable transactional layer above storage system which provides CRUD interface (Create / Insert, read, </a:t>
            </a:r>
            <a:r>
              <a:rPr lang="en-US" sz="2400" b="1" dirty="0" err="1" smtClean="0"/>
              <a:t>update,delete</a:t>
            </a:r>
            <a:r>
              <a:rPr lang="en-US" sz="2400" b="1" dirty="0" smtClean="0"/>
              <a:t> )</a:t>
            </a:r>
          </a:p>
          <a:p>
            <a:r>
              <a:rPr lang="en-US" sz="2400" b="1" dirty="0" smtClean="0"/>
              <a:t>Sequencing layer</a:t>
            </a:r>
          </a:p>
          <a:p>
            <a:pPr lvl="1"/>
            <a:r>
              <a:rPr lang="en-US" sz="2000" dirty="0" smtClean="0"/>
              <a:t>Batches transaction inputs into some order</a:t>
            </a:r>
          </a:p>
          <a:p>
            <a:pPr lvl="1"/>
            <a:r>
              <a:rPr lang="en-US" sz="2000" dirty="0" smtClean="0"/>
              <a:t>All replica will follow this order</a:t>
            </a:r>
          </a:p>
          <a:p>
            <a:pPr lvl="1"/>
            <a:r>
              <a:rPr lang="en-US" sz="2000" dirty="0" smtClean="0"/>
              <a:t>Replication and logging </a:t>
            </a:r>
          </a:p>
          <a:p>
            <a:r>
              <a:rPr lang="en-US" sz="2400" b="1" dirty="0" smtClean="0"/>
              <a:t>Scheduling layer</a:t>
            </a:r>
          </a:p>
          <a:p>
            <a:pPr lvl="1"/>
            <a:r>
              <a:rPr lang="en-US" sz="2000" dirty="0" smtClean="0"/>
              <a:t>Handles concurrency control</a:t>
            </a:r>
          </a:p>
          <a:p>
            <a:pPr lvl="1"/>
            <a:r>
              <a:rPr lang="en-US" sz="2000" dirty="0" smtClean="0"/>
              <a:t>Has pool of transaction execution threads</a:t>
            </a:r>
          </a:p>
          <a:p>
            <a:r>
              <a:rPr lang="en-US" sz="2400" b="1" dirty="0" smtClean="0"/>
              <a:t>Storage layer </a:t>
            </a:r>
          </a:p>
          <a:p>
            <a:pPr lvl="1"/>
            <a:r>
              <a:rPr lang="en-US" sz="2000" dirty="0" smtClean="0"/>
              <a:t>Handles physical data layout</a:t>
            </a:r>
          </a:p>
          <a:p>
            <a:pPr lvl="1"/>
            <a:r>
              <a:rPr lang="en-US" sz="2000" dirty="0" smtClean="0"/>
              <a:t>Transactions access data using CRUD interface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pic>
        <p:nvPicPr>
          <p:cNvPr id="4" name="Picture 1" descr="C:\Users\Peter\AppData\Roaming\Tencent\Users\185829883\QQ\WinTemp\RichOle\3(ASTV3J})U)H}3GN_UQW{I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05800" cy="52578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600" dirty="0" smtClean="0"/>
              <a:t>Distributed across all nodes</a:t>
            </a:r>
          </a:p>
          <a:p>
            <a:pPr lvl="1"/>
            <a:r>
              <a:rPr lang="en-US" altLang="zh-CN" sz="2400" dirty="0" smtClean="0"/>
              <a:t>No single point of failure</a:t>
            </a:r>
          </a:p>
          <a:p>
            <a:pPr lvl="1"/>
            <a:r>
              <a:rPr lang="en-US" altLang="zh-CN" sz="2400" dirty="0" smtClean="0"/>
              <a:t>High scalability </a:t>
            </a:r>
          </a:p>
          <a:p>
            <a:r>
              <a:rPr lang="en-US" altLang="zh-CN" sz="2800" dirty="0" smtClean="0"/>
              <a:t>10ms batch epoch for batching </a:t>
            </a:r>
            <a:endParaRPr lang="en-US" altLang="zh-CN" sz="2600" dirty="0" smtClean="0"/>
          </a:p>
          <a:p>
            <a:r>
              <a:rPr lang="en-US" altLang="zh-CN" sz="2600" dirty="0" smtClean="0"/>
              <a:t>Batch the transaction inputs, determine their execution sequence, and dispatch them to the schedulers.</a:t>
            </a:r>
          </a:p>
          <a:p>
            <a:r>
              <a:rPr lang="en-US" altLang="zh-CN" sz="2600" dirty="0" smtClean="0"/>
              <a:t>Transactional inputs are replicated</a:t>
            </a:r>
          </a:p>
          <a:p>
            <a:pPr lvl="1"/>
            <a:r>
              <a:rPr lang="en-US" altLang="zh-CN" sz="2200" dirty="0" smtClean="0"/>
              <a:t>Asynchronous and </a:t>
            </a:r>
            <a:r>
              <a:rPr lang="en-US" altLang="zh-CN" sz="2200" dirty="0" err="1" smtClean="0"/>
              <a:t>paxos</a:t>
            </a:r>
            <a:r>
              <a:rPr lang="en-US" altLang="zh-CN" sz="2200" dirty="0" smtClean="0"/>
              <a:t>-based</a:t>
            </a:r>
          </a:p>
          <a:p>
            <a:r>
              <a:rPr lang="en-US" altLang="zh-CN" sz="2600" dirty="0" smtClean="0"/>
              <a:t>Sends every scheduler </a:t>
            </a:r>
          </a:p>
          <a:p>
            <a:pPr lvl="1"/>
            <a:r>
              <a:rPr lang="en-US" altLang="zh-CN" sz="2200" dirty="0" smtClean="0"/>
              <a:t>Sequencers’ node id</a:t>
            </a:r>
          </a:p>
          <a:p>
            <a:pPr lvl="1"/>
            <a:r>
              <a:rPr lang="en-US" altLang="zh-CN" sz="2200" dirty="0" smtClean="0"/>
              <a:t>Epoch number</a:t>
            </a:r>
          </a:p>
          <a:p>
            <a:pPr lvl="1"/>
            <a:r>
              <a:rPr lang="en-US" altLang="zh-CN" sz="2200" dirty="0" smtClean="0"/>
              <a:t>transactional inputs collected</a:t>
            </a:r>
          </a:p>
          <a:p>
            <a:pPr lvl="1"/>
            <a:endParaRPr lang="en-US" altLang="zh-CN" sz="2000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Asynchronous Replication of Transactions Input</a:t>
            </a:r>
            <a:endParaRPr lang="en-US" dirty="0"/>
          </a:p>
        </p:txBody>
      </p:sp>
      <p:sp>
        <p:nvSpPr>
          <p:cNvPr id="18" name="矩形 13"/>
          <p:cNvSpPr/>
          <p:nvPr/>
        </p:nvSpPr>
        <p:spPr>
          <a:xfrm>
            <a:off x="914400" y="3276600"/>
            <a:ext cx="7056784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20"/>
          <p:cNvSpPr/>
          <p:nvPr/>
        </p:nvSpPr>
        <p:spPr>
          <a:xfrm>
            <a:off x="5292080" y="3276600"/>
            <a:ext cx="2160240" cy="1304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Sequencer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0" name="矩形 3"/>
          <p:cNvSpPr/>
          <p:nvPr/>
        </p:nvSpPr>
        <p:spPr>
          <a:xfrm>
            <a:off x="1907704" y="3276600"/>
            <a:ext cx="2448272" cy="1304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Sequencer(Master)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1" name="矩形 9"/>
          <p:cNvSpPr/>
          <p:nvPr/>
        </p:nvSpPr>
        <p:spPr>
          <a:xfrm>
            <a:off x="1979712" y="4077072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22" name="矩形 10"/>
          <p:cNvSpPr/>
          <p:nvPr/>
        </p:nvSpPr>
        <p:spPr>
          <a:xfrm>
            <a:off x="2483768" y="4077072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23" name="矩形 11"/>
          <p:cNvSpPr/>
          <p:nvPr/>
        </p:nvSpPr>
        <p:spPr>
          <a:xfrm>
            <a:off x="1187624" y="5229200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24" name="左大括号 18"/>
          <p:cNvSpPr/>
          <p:nvPr/>
        </p:nvSpPr>
        <p:spPr>
          <a:xfrm rot="16200000">
            <a:off x="2267744" y="4293096"/>
            <a:ext cx="360040" cy="93610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51720" y="4941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</a:t>
            </a:r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16200000">
            <a:off x="5652120" y="4293096"/>
            <a:ext cx="360040" cy="93610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36096" y="4941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55172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Replication group</a:t>
            </a:r>
            <a:endParaRPr lang="zh-CN" altLang="en-US" dirty="0"/>
          </a:p>
        </p:txBody>
      </p:sp>
      <p:sp>
        <p:nvSpPr>
          <p:cNvPr id="29" name="矩形 12"/>
          <p:cNvSpPr/>
          <p:nvPr/>
        </p:nvSpPr>
        <p:spPr>
          <a:xfrm>
            <a:off x="539552" y="5589240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13716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Replication group – All replicas of a particular partition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the requests are forwarded to the master replica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Sequencer component forwards batch to slave replicas in its replication  </a:t>
            </a:r>
          </a:p>
          <a:p>
            <a:r>
              <a:rPr lang="en-US" dirty="0" smtClean="0"/>
              <a:t>group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Extreme low latency before transaction is executed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High cost to handle failures 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6477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is from presentation by </a:t>
            </a:r>
            <a:r>
              <a:rPr lang="en-US" dirty="0" err="1" smtClean="0"/>
              <a:t>Xinpan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8"/>
          <p:cNvSpPr/>
          <p:nvPr/>
        </p:nvSpPr>
        <p:spPr>
          <a:xfrm>
            <a:off x="899592" y="2060848"/>
            <a:ext cx="705678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0"/>
          <p:cNvSpPr/>
          <p:nvPr/>
        </p:nvSpPr>
        <p:spPr>
          <a:xfrm>
            <a:off x="5292080" y="2348880"/>
            <a:ext cx="2160240" cy="2232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Sequencer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Paxos</a:t>
            </a:r>
            <a:r>
              <a:rPr lang="en-US" altLang="zh-CN" dirty="0" smtClean="0"/>
              <a:t>-based Replication for Transaction Input  </a:t>
            </a:r>
            <a:endParaRPr lang="zh-CN" altLang="en-US" dirty="0"/>
          </a:p>
        </p:txBody>
      </p:sp>
      <p:sp>
        <p:nvSpPr>
          <p:cNvPr id="7" name="矩形 3"/>
          <p:cNvSpPr/>
          <p:nvPr/>
        </p:nvSpPr>
        <p:spPr>
          <a:xfrm>
            <a:off x="1907704" y="2348880"/>
            <a:ext cx="2160240" cy="2232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Sequencer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" name="矩形 9"/>
          <p:cNvSpPr/>
          <p:nvPr/>
        </p:nvSpPr>
        <p:spPr>
          <a:xfrm>
            <a:off x="1979712" y="4077072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9" name="矩形 10"/>
          <p:cNvSpPr/>
          <p:nvPr/>
        </p:nvSpPr>
        <p:spPr>
          <a:xfrm>
            <a:off x="5364088" y="4077072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0" name="矩形 11"/>
          <p:cNvSpPr/>
          <p:nvPr/>
        </p:nvSpPr>
        <p:spPr>
          <a:xfrm>
            <a:off x="827584" y="5373216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11" name="矩形 12"/>
          <p:cNvSpPr/>
          <p:nvPr/>
        </p:nvSpPr>
        <p:spPr>
          <a:xfrm>
            <a:off x="7524328" y="5301208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12" name="左大括号 18"/>
          <p:cNvSpPr/>
          <p:nvPr/>
        </p:nvSpPr>
        <p:spPr>
          <a:xfrm rot="16200000">
            <a:off x="2267744" y="4293096"/>
            <a:ext cx="360040" cy="93610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1720" y="4941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</a:t>
            </a:r>
            <a:endParaRPr lang="zh-CN" altLang="en-US" dirty="0"/>
          </a:p>
        </p:txBody>
      </p:sp>
      <p:sp>
        <p:nvSpPr>
          <p:cNvPr id="14" name="左大括号 25"/>
          <p:cNvSpPr/>
          <p:nvPr/>
        </p:nvSpPr>
        <p:spPr>
          <a:xfrm rot="16200000">
            <a:off x="5652120" y="4293096"/>
            <a:ext cx="360040" cy="93610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36096" y="4941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55172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Replication group</a:t>
            </a:r>
            <a:endParaRPr lang="zh-CN" alt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28800" y="64886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is from presentation by </a:t>
            </a:r>
            <a:r>
              <a:rPr lang="en-US" dirty="0" err="1" smtClean="0"/>
              <a:t>Xinpan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99592" y="2060848"/>
            <a:ext cx="705678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Paxos</a:t>
            </a:r>
            <a:r>
              <a:rPr lang="en-US" altLang="zh-CN" dirty="0" smtClean="0"/>
              <a:t>-based Replication of</a:t>
            </a:r>
            <a:br>
              <a:rPr lang="en-US" altLang="zh-CN" dirty="0" smtClean="0"/>
            </a:br>
            <a:r>
              <a:rPr lang="en-US" altLang="zh-CN" dirty="0" smtClean="0"/>
              <a:t> Transaction Input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348880"/>
            <a:ext cx="2160240" cy="2232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Sequencer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79712" y="3861048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83768" y="3861048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861048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91880" y="3861048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16200000">
            <a:off x="2267744" y="4293096"/>
            <a:ext cx="360040" cy="93610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1720" y="4941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16016" y="2348880"/>
            <a:ext cx="2160240" cy="2232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Sequencer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92080" y="3861048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96136" y="3861048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300192" y="3861048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16200000">
            <a:off x="5076056" y="4293096"/>
            <a:ext cx="360040" cy="93610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60032" y="4941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52120" y="55172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Replication group</a:t>
            </a:r>
            <a:endParaRPr lang="zh-CN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002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is from presentation by </a:t>
            </a:r>
            <a:r>
              <a:rPr lang="en-US" dirty="0" err="1" smtClean="0"/>
              <a:t>Xinpan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Sequencer Architecture</a:t>
            </a:r>
            <a:endParaRPr lang="zh-CN" altLang="en-US" dirty="0"/>
          </a:p>
        </p:txBody>
      </p:sp>
      <p:sp>
        <p:nvSpPr>
          <p:cNvPr id="5" name="矩形 3"/>
          <p:cNvSpPr/>
          <p:nvPr/>
        </p:nvSpPr>
        <p:spPr>
          <a:xfrm>
            <a:off x="1907704" y="1412776"/>
            <a:ext cx="2160240" cy="2232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Sequencer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矩形 4"/>
          <p:cNvSpPr/>
          <p:nvPr/>
        </p:nvSpPr>
        <p:spPr>
          <a:xfrm>
            <a:off x="1979712" y="2924944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7" name="矩形 5"/>
          <p:cNvSpPr/>
          <p:nvPr/>
        </p:nvSpPr>
        <p:spPr>
          <a:xfrm>
            <a:off x="2483768" y="2924944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8" name="矩形 6"/>
          <p:cNvSpPr/>
          <p:nvPr/>
        </p:nvSpPr>
        <p:spPr>
          <a:xfrm>
            <a:off x="2987824" y="2924944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9" name="矩形 7"/>
          <p:cNvSpPr/>
          <p:nvPr/>
        </p:nvSpPr>
        <p:spPr>
          <a:xfrm>
            <a:off x="3491880" y="2924944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10" name="矩形 8"/>
          <p:cNvSpPr/>
          <p:nvPr/>
        </p:nvSpPr>
        <p:spPr>
          <a:xfrm>
            <a:off x="1475656" y="4337720"/>
            <a:ext cx="1872208" cy="2187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Partition1</a:t>
            </a:r>
            <a:endParaRPr lang="zh-CN" altLang="en-US" dirty="0"/>
          </a:p>
        </p:txBody>
      </p:sp>
      <p:sp>
        <p:nvSpPr>
          <p:cNvPr id="11" name="矩形 9"/>
          <p:cNvSpPr/>
          <p:nvPr/>
        </p:nvSpPr>
        <p:spPr>
          <a:xfrm>
            <a:off x="3851920" y="4337720"/>
            <a:ext cx="1872208" cy="2187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Partition2</a:t>
            </a:r>
            <a:endParaRPr lang="zh-CN" altLang="en-US" dirty="0"/>
          </a:p>
        </p:txBody>
      </p:sp>
      <p:sp>
        <p:nvSpPr>
          <p:cNvPr id="12" name="矩形 10"/>
          <p:cNvSpPr/>
          <p:nvPr/>
        </p:nvSpPr>
        <p:spPr>
          <a:xfrm>
            <a:off x="6156176" y="4337720"/>
            <a:ext cx="1872208" cy="2187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Partition3</a:t>
            </a:r>
            <a:endParaRPr lang="zh-CN" altLang="en-US" dirty="0"/>
          </a:p>
        </p:txBody>
      </p:sp>
      <p:sp>
        <p:nvSpPr>
          <p:cNvPr id="13" name="矩形 16"/>
          <p:cNvSpPr/>
          <p:nvPr/>
        </p:nvSpPr>
        <p:spPr>
          <a:xfrm>
            <a:off x="4788024" y="1412776"/>
            <a:ext cx="2160240" cy="2232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Sequencer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4" name="矩形 17"/>
          <p:cNvSpPr/>
          <p:nvPr/>
        </p:nvSpPr>
        <p:spPr>
          <a:xfrm>
            <a:off x="4860032" y="2924944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5" name="矩形 18"/>
          <p:cNvSpPr/>
          <p:nvPr/>
        </p:nvSpPr>
        <p:spPr>
          <a:xfrm>
            <a:off x="5364088" y="2924944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16" name="矩形 19"/>
          <p:cNvSpPr/>
          <p:nvPr/>
        </p:nvSpPr>
        <p:spPr>
          <a:xfrm>
            <a:off x="5868144" y="2924944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17" name="矩形 20"/>
          <p:cNvSpPr/>
          <p:nvPr/>
        </p:nvSpPr>
        <p:spPr>
          <a:xfrm>
            <a:off x="6372200" y="2924944"/>
            <a:ext cx="5040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T5</a:t>
            </a:r>
            <a:endParaRPr lang="zh-CN" altLang="en-US" dirty="0"/>
          </a:p>
        </p:txBody>
      </p:sp>
      <p:cxnSp>
        <p:nvCxnSpPr>
          <p:cNvPr id="18" name="直接箭头连接符 22"/>
          <p:cNvCxnSpPr>
            <a:stCxn id="5" idx="2"/>
            <a:endCxn id="10" idx="0"/>
          </p:cNvCxnSpPr>
          <p:nvPr/>
        </p:nvCxnSpPr>
        <p:spPr>
          <a:xfrm rot="5400000">
            <a:off x="2353444" y="3703340"/>
            <a:ext cx="69269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23"/>
          <p:cNvCxnSpPr>
            <a:stCxn id="5" idx="2"/>
            <a:endCxn id="11" idx="0"/>
          </p:cNvCxnSpPr>
          <p:nvPr/>
        </p:nvCxnSpPr>
        <p:spPr>
          <a:xfrm rot="16200000" flipH="1">
            <a:off x="3541576" y="3091272"/>
            <a:ext cx="692696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26"/>
          <p:cNvCxnSpPr>
            <a:stCxn id="5" idx="2"/>
            <a:endCxn id="12" idx="0"/>
          </p:cNvCxnSpPr>
          <p:nvPr/>
        </p:nvCxnSpPr>
        <p:spPr>
          <a:xfrm rot="16200000" flipH="1">
            <a:off x="4693704" y="1939144"/>
            <a:ext cx="692696" cy="4104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9"/>
          <p:cNvCxnSpPr>
            <a:stCxn id="13" idx="2"/>
            <a:endCxn id="10" idx="0"/>
          </p:cNvCxnSpPr>
          <p:nvPr/>
        </p:nvCxnSpPr>
        <p:spPr>
          <a:xfrm rot="5400000">
            <a:off x="3793604" y="2263180"/>
            <a:ext cx="692696" cy="3456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32"/>
          <p:cNvCxnSpPr>
            <a:stCxn id="13" idx="2"/>
            <a:endCxn id="11" idx="0"/>
          </p:cNvCxnSpPr>
          <p:nvPr/>
        </p:nvCxnSpPr>
        <p:spPr>
          <a:xfrm rot="5400000">
            <a:off x="4981736" y="3451312"/>
            <a:ext cx="692696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35"/>
          <p:cNvCxnSpPr>
            <a:stCxn id="13" idx="2"/>
            <a:endCxn id="12" idx="0"/>
          </p:cNvCxnSpPr>
          <p:nvPr/>
        </p:nvCxnSpPr>
        <p:spPr>
          <a:xfrm rot="16200000" flipH="1">
            <a:off x="6133864" y="3379304"/>
            <a:ext cx="692696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400" y="64886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is from presentation by </a:t>
            </a:r>
            <a:r>
              <a:rPr lang="en-US" dirty="0" err="1" smtClean="0"/>
              <a:t>Xinpan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Transactions are executed concurrently by pool of execution threads</a:t>
            </a:r>
          </a:p>
          <a:p>
            <a:r>
              <a:rPr lang="en-US" altLang="zh-CN" dirty="0" smtClean="0"/>
              <a:t>Orchestrates transaction execution using </a:t>
            </a:r>
            <a:r>
              <a:rPr lang="en-US" altLang="zh-CN" b="1" i="1" dirty="0" smtClean="0"/>
              <a:t>Deterministic Locking Scheme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Motivation</a:t>
            </a:r>
          </a:p>
          <a:p>
            <a:r>
              <a:rPr lang="en-US" sz="3000" dirty="0" smtClean="0"/>
              <a:t>Deterministic Database Systems </a:t>
            </a:r>
          </a:p>
          <a:p>
            <a:r>
              <a:rPr lang="en-US" sz="3000" dirty="0" smtClean="0"/>
              <a:t>Calvin : System Architecture </a:t>
            </a:r>
          </a:p>
          <a:p>
            <a:pPr lvl="1"/>
            <a:r>
              <a:rPr lang="en-US" sz="3000" dirty="0" smtClean="0"/>
              <a:t>Sequencer </a:t>
            </a:r>
          </a:p>
          <a:p>
            <a:pPr lvl="1"/>
            <a:r>
              <a:rPr lang="en-US" sz="3000" dirty="0" smtClean="0"/>
              <a:t>Scheduler </a:t>
            </a:r>
          </a:p>
          <a:p>
            <a:r>
              <a:rPr lang="en-US" sz="3000" dirty="0" smtClean="0"/>
              <a:t>Calvin with Disk based storage </a:t>
            </a:r>
          </a:p>
          <a:p>
            <a:r>
              <a:rPr lang="en-US" sz="3000" dirty="0" err="1" smtClean="0"/>
              <a:t>Checkpointing</a:t>
            </a:r>
            <a:endParaRPr lang="en-US" sz="3000" dirty="0" smtClean="0"/>
          </a:p>
          <a:p>
            <a:r>
              <a:rPr lang="en-US" sz="3000" dirty="0" smtClean="0"/>
              <a:t>Performance Evaluation</a:t>
            </a:r>
          </a:p>
          <a:p>
            <a:r>
              <a:rPr lang="en-US" sz="3000" dirty="0" smtClean="0"/>
              <a:t>Conclusion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Deterministic Locking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Lock manager is distributed across scheduling layer</a:t>
            </a:r>
          </a:p>
          <a:p>
            <a:r>
              <a:rPr lang="en-US" sz="2400" dirty="0" smtClean="0"/>
              <a:t>Each node’s scheduler will only locks the co located data items </a:t>
            </a:r>
          </a:p>
          <a:p>
            <a:r>
              <a:rPr lang="en-US" sz="2400" dirty="0" smtClean="0"/>
              <a:t>Resembles strict two phase locking but with some invariants</a:t>
            </a:r>
          </a:p>
          <a:p>
            <a:r>
              <a:rPr lang="en-US" sz="2400" dirty="0" smtClean="0"/>
              <a:t>All transactions have to declare all lock request before the transaction execution start </a:t>
            </a:r>
          </a:p>
          <a:p>
            <a:r>
              <a:rPr lang="en-US" sz="2400" dirty="0" smtClean="0"/>
              <a:t>All the locks of transaction would be given in their global ordering </a:t>
            </a:r>
          </a:p>
          <a:p>
            <a:pPr lvl="1"/>
            <a:r>
              <a:rPr lang="en-US" sz="2400" dirty="0" smtClean="0"/>
              <a:t>Transaction A and B have need exclusive lock on same data item </a:t>
            </a:r>
          </a:p>
          <a:p>
            <a:pPr lvl="1"/>
            <a:r>
              <a:rPr lang="en-US" sz="2400" dirty="0" smtClean="0"/>
              <a:t>A comes before B in global ordering , then A must request its lock request before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Locking Protocol(2)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Implemented by serializing lock requests in a single thread</a:t>
            </a:r>
          </a:p>
          <a:p>
            <a:r>
              <a:rPr lang="en-US" sz="2400" dirty="0" smtClean="0"/>
              <a:t>Lock manager must grant the lock in the order they have been requested 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Execution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None/>
            </a:pPr>
            <a:r>
              <a:rPr lang="en-US" altLang="zh-CN" dirty="0" smtClean="0"/>
              <a:t>1)Analysis all read/write sets.</a:t>
            </a:r>
          </a:p>
          <a:p>
            <a:pPr marL="514350" lvl="1" indent="-514350">
              <a:buNone/>
            </a:pPr>
            <a:r>
              <a:rPr lang="en-US" altLang="zh-CN" dirty="0" smtClean="0"/>
              <a:t>    -Passive participants</a:t>
            </a:r>
          </a:p>
          <a:p>
            <a:pPr marL="514350" lvl="1" indent="-514350">
              <a:buNone/>
            </a:pPr>
            <a:r>
              <a:rPr lang="en-US" altLang="zh-CN" dirty="0" smtClean="0"/>
              <a:t>    -Active participants</a:t>
            </a:r>
          </a:p>
          <a:p>
            <a:pPr marL="514350" lvl="1" indent="-514350">
              <a:buNone/>
            </a:pPr>
            <a:r>
              <a:rPr lang="en-US" altLang="zh-CN" dirty="0" smtClean="0"/>
              <a:t>2) Perform local reads. </a:t>
            </a:r>
          </a:p>
          <a:p>
            <a:pPr marL="342900" lvl="1" indent="-342900">
              <a:buNone/>
            </a:pPr>
            <a:r>
              <a:rPr lang="en-US" altLang="zh-CN" dirty="0" smtClean="0"/>
              <a:t>3) Serve remote reads</a:t>
            </a:r>
          </a:p>
          <a:p>
            <a:pPr marL="742950" lvl="2" indent="-342900">
              <a:buNone/>
            </a:pPr>
            <a:r>
              <a:rPr lang="en-US" altLang="zh-CN" dirty="0" smtClean="0"/>
              <a:t>  - send data needed by remote ones. </a:t>
            </a:r>
          </a:p>
          <a:p>
            <a:pPr marL="342900" lvl="1" indent="-342900">
              <a:buNone/>
            </a:pPr>
            <a:r>
              <a:rPr lang="en-US" altLang="zh-CN" dirty="0" smtClean="0"/>
              <a:t>4)Collect remote read results</a:t>
            </a:r>
          </a:p>
          <a:p>
            <a:pPr marL="742950" lvl="2" indent="-342900">
              <a:buNone/>
            </a:pPr>
            <a:r>
              <a:rPr lang="en-US" altLang="zh-CN" dirty="0" smtClean="0"/>
              <a:t>  - receive data from remote. </a:t>
            </a:r>
          </a:p>
          <a:p>
            <a:pPr marL="342900" lvl="1" indent="-342900">
              <a:buNone/>
            </a:pPr>
            <a:r>
              <a:rPr lang="en-US" altLang="zh-CN" dirty="0" smtClean="0"/>
              <a:t>5) execute transaction logic and apply writes</a:t>
            </a:r>
            <a:endParaRPr lang="zh-CN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81794" y="3810000"/>
            <a:ext cx="2742406" cy="79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391694" y="3161506"/>
            <a:ext cx="14478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296694" y="3771106"/>
            <a:ext cx="26670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1371600" y="5257800"/>
            <a:ext cx="9906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3886200" y="5257800"/>
            <a:ext cx="9906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6248400" y="5181600"/>
            <a:ext cx="9144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0" y="5486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P1 (A)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5486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P2</a:t>
            </a:r>
          </a:p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5410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P3</a:t>
            </a:r>
          </a:p>
          <a:p>
            <a:r>
              <a:rPr lang="en-US" b="1" dirty="0" smtClean="0"/>
              <a:t>(C)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66800" y="2743200"/>
            <a:ext cx="632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676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RS:   ( A)		         ( B )                                            ( C )</a:t>
            </a:r>
          </a:p>
          <a:p>
            <a:r>
              <a:rPr lang="en-US" dirty="0" smtClean="0"/>
              <a:t>Local WS:  (A)                     		                	                         ( C )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28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Active Participant               Passive Participant                          Active Participant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" y="2895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Read Local Data Items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66800" y="3200400"/>
            <a:ext cx="632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752600" y="3506788"/>
            <a:ext cx="2362200" cy="6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14800" y="35052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66800" y="3886200"/>
            <a:ext cx="632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66800" y="4572000"/>
            <a:ext cx="632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716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484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72400" y="1905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Phase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48600" y="274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Phase 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486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Phase 3 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848600" y="4038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Phase 4 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8486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Phase 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4400" y="2286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T1 :   A  = A + B</a:t>
            </a:r>
          </a:p>
          <a:p>
            <a:r>
              <a:rPr lang="en-US" sz="2400" dirty="0" smtClean="0"/>
              <a:t>          C  = C + B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90800" y="4114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 Remote Data Items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52600" y="61722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800" b="1" dirty="0" smtClean="0"/>
              <a:t>Perform Only Local write</a:t>
            </a:r>
            <a:endParaRPr lang="en-US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 flipV="1">
            <a:off x="1752600" y="3581400"/>
            <a:ext cx="487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52600" y="3581400"/>
            <a:ext cx="487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288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864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9" grpId="0" build="allAtOnce"/>
      <p:bldP spid="20" grpId="0"/>
      <p:bldP spid="21" grpId="0"/>
      <p:bldP spid="42" grpId="0" build="p"/>
      <p:bldP spid="43" grpId="0" build="p"/>
      <p:bldP spid="44" grpId="0" build="allAtOnce"/>
      <p:bldP spid="45" grpId="0"/>
      <p:bldP spid="47" grpId="0"/>
      <p:bldP spid="48" grpId="0" build="p"/>
      <p:bldP spid="49" grpId="0" build="allAtOnce"/>
      <p:bldP spid="52" grpId="0"/>
      <p:bldP spid="5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Transactions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X &lt;- Read (</a:t>
            </a:r>
            <a:r>
              <a:rPr lang="en-US" sz="2400" dirty="0" err="1" smtClean="0"/>
              <a:t>emp_tbl</a:t>
            </a:r>
            <a:r>
              <a:rPr lang="en-US" sz="2400" dirty="0" smtClean="0"/>
              <a:t> where   salary &gt;1000) </a:t>
            </a:r>
          </a:p>
          <a:p>
            <a:pPr>
              <a:buNone/>
            </a:pPr>
            <a:r>
              <a:rPr lang="en-US" sz="2400" dirty="0" smtClean="0"/>
              <a:t>	Update (X)</a:t>
            </a:r>
          </a:p>
          <a:p>
            <a:r>
              <a:rPr lang="en-US" sz="2400" dirty="0" smtClean="0"/>
              <a:t>Transactions which need to perform  reads  to determine their complete read/write sets</a:t>
            </a:r>
          </a:p>
          <a:p>
            <a:r>
              <a:rPr lang="en-US" sz="2400" dirty="0" smtClean="0"/>
              <a:t>Optimistic Lock Location Prediction</a:t>
            </a:r>
          </a:p>
          <a:p>
            <a:pPr lvl="1"/>
            <a:r>
              <a:rPr lang="en-US" sz="2000" dirty="0" smtClean="0"/>
              <a:t>Can be implemented  by modifying the client transaction code </a:t>
            </a:r>
          </a:p>
          <a:p>
            <a:pPr lvl="1"/>
            <a:r>
              <a:rPr lang="en-US" sz="2000" dirty="0" smtClean="0"/>
              <a:t>Execute “</a:t>
            </a:r>
            <a:r>
              <a:rPr lang="en-US" sz="2000" b="1" dirty="0" smtClean="0"/>
              <a:t>Reconnaissance query” </a:t>
            </a:r>
            <a:r>
              <a:rPr lang="en-US" sz="2000" dirty="0" smtClean="0"/>
              <a:t>that performs necessary reads to discover  full read/write sets </a:t>
            </a:r>
          </a:p>
          <a:p>
            <a:pPr lvl="1"/>
            <a:r>
              <a:rPr lang="en-US" sz="2000" dirty="0" smtClean="0"/>
              <a:t>Actual transaction added to global sequence with this info</a:t>
            </a:r>
          </a:p>
          <a:p>
            <a:pPr lvl="1"/>
            <a:r>
              <a:rPr lang="en-US" sz="2000" dirty="0" smtClean="0"/>
              <a:t>Problem??</a:t>
            </a:r>
          </a:p>
          <a:p>
            <a:pPr lvl="1">
              <a:buNone/>
            </a:pPr>
            <a:r>
              <a:rPr lang="en-US" sz="2000" dirty="0" smtClean="0"/>
              <a:t>      -Records read may have changed in between</a:t>
            </a:r>
          </a:p>
          <a:p>
            <a:pPr lvl="1"/>
            <a:r>
              <a:rPr lang="en-US" sz="2000" dirty="0" smtClean="0"/>
              <a:t>Solution</a:t>
            </a:r>
          </a:p>
          <a:p>
            <a:pPr lvl="1">
              <a:buNone/>
            </a:pPr>
            <a:r>
              <a:rPr lang="en-US" sz="2000" dirty="0" smtClean="0"/>
              <a:t>       -The process is restarted , deterministically across all nodes</a:t>
            </a:r>
          </a:p>
          <a:p>
            <a:pPr lvl="1"/>
            <a:r>
              <a:rPr lang="en-US" sz="2000" dirty="0" smtClean="0"/>
              <a:t>For most applications  Read/Write set does not change frequently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Calvin : With disk based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Deterministic execution works well for in memory resident databases.</a:t>
            </a:r>
          </a:p>
          <a:p>
            <a:pPr lvl="1"/>
            <a:r>
              <a:rPr lang="en-US" sz="3200" baseline="-25000" dirty="0" smtClean="0"/>
              <a:t>Traditional databases guarantee equivalence to any serial order but deterministic databases should respect single order chosen </a:t>
            </a:r>
            <a:endParaRPr lang="en-US" sz="3200" baseline="-25000" dirty="0"/>
          </a:p>
          <a:p>
            <a:r>
              <a:rPr lang="en-US" sz="2800" dirty="0" smtClean="0"/>
              <a:t>If  transaction access  data items  from disk</a:t>
            </a:r>
          </a:p>
          <a:p>
            <a:pPr lvl="1"/>
            <a:r>
              <a:rPr lang="en-US" sz="3200" baseline="-25000" dirty="0" smtClean="0"/>
              <a:t>High contention footprint (locks are hold for  longer duration)</a:t>
            </a:r>
          </a:p>
          <a:p>
            <a:pPr lvl="1"/>
            <a:r>
              <a:rPr lang="en-US" sz="3200" baseline="-25000" dirty="0" smtClean="0"/>
              <a:t>Low throughput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: With disk based storage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sequencer gets transaction which may cause disk stall </a:t>
            </a:r>
          </a:p>
          <a:p>
            <a:pPr lvl="1"/>
            <a:r>
              <a:rPr lang="en-US" dirty="0" smtClean="0"/>
              <a:t>Approach1</a:t>
            </a:r>
            <a:r>
              <a:rPr lang="en-US" sz="2000" dirty="0" smtClean="0"/>
              <a:t>:</a:t>
            </a:r>
          </a:p>
          <a:p>
            <a:pPr lvl="2"/>
            <a:r>
              <a:rPr lang="en-US" dirty="0" smtClean="0"/>
              <a:t>Use “</a:t>
            </a:r>
            <a:r>
              <a:rPr lang="en-US" b="1" dirty="0" smtClean="0"/>
              <a:t>Reconnaissance query” </a:t>
            </a:r>
          </a:p>
          <a:p>
            <a:pPr lvl="1"/>
            <a:r>
              <a:rPr lang="en-US" dirty="0" smtClean="0"/>
              <a:t>Approach2:</a:t>
            </a:r>
          </a:p>
          <a:p>
            <a:pPr lvl="2"/>
            <a:r>
              <a:rPr lang="en-US" dirty="0" smtClean="0"/>
              <a:t>Send a </a:t>
            </a:r>
            <a:r>
              <a:rPr lang="en-US" dirty="0" err="1" smtClean="0"/>
              <a:t>prefetch</a:t>
            </a:r>
            <a:r>
              <a:rPr lang="en-US" dirty="0" smtClean="0"/>
              <a:t> ( </a:t>
            </a:r>
            <a:r>
              <a:rPr lang="en-US" dirty="0" err="1" smtClean="0"/>
              <a:t>warmup</a:t>
            </a:r>
            <a:r>
              <a:rPr lang="en-US" dirty="0" smtClean="0"/>
              <a:t> ) request to relevant storage components</a:t>
            </a:r>
          </a:p>
          <a:p>
            <a:pPr lvl="2"/>
            <a:r>
              <a:rPr lang="en-US" dirty="0" smtClean="0"/>
              <a:t>Add artificial delay – equals to I/O latency </a:t>
            </a:r>
          </a:p>
          <a:p>
            <a:pPr lvl="2"/>
            <a:r>
              <a:rPr lang="en-US" dirty="0" smtClean="0"/>
              <a:t>Transaction would find all data items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 is easy to ensure</a:t>
            </a:r>
          </a:p>
          <a:p>
            <a:pPr lvl="1"/>
            <a:r>
              <a:rPr lang="en-US" dirty="0" smtClean="0"/>
              <a:t>Active replication allows to failover to another replica instantly</a:t>
            </a:r>
          </a:p>
          <a:p>
            <a:pPr lvl="1"/>
            <a:r>
              <a:rPr lang="en-US" dirty="0" smtClean="0"/>
              <a:t>Only transactional input is logged</a:t>
            </a:r>
          </a:p>
          <a:p>
            <a:pPr lvl="2"/>
            <a:r>
              <a:rPr lang="en-US" dirty="0" smtClean="0"/>
              <a:t>Avoids  physical  REDO logging</a:t>
            </a:r>
          </a:p>
          <a:p>
            <a:pPr lvl="2"/>
            <a:r>
              <a:rPr lang="en-US" dirty="0" smtClean="0"/>
              <a:t>Replaying  transactional  input  is  sufficient  to  recover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Transaction consistent check pointing is needed</a:t>
            </a:r>
          </a:p>
          <a:p>
            <a:pPr marL="742950" lvl="2" indent="-342900"/>
            <a:r>
              <a:rPr lang="en-US" dirty="0" smtClean="0"/>
              <a:t>Transaction input can be replayed on consistent sate </a:t>
            </a:r>
          </a:p>
          <a:p>
            <a:pPr marL="742950" lvl="2" indent="-342900">
              <a:buNone/>
            </a:pP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Three  modes are supported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Naïve synchronous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Zig-Zag</a:t>
            </a:r>
            <a:r>
              <a:rPr lang="en-US" dirty="0" smtClean="0"/>
              <a:t>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Asynchronous snapshot mode</a:t>
            </a:r>
          </a:p>
          <a:p>
            <a:pPr marL="1371600" lvl="2" indent="-514350"/>
            <a:r>
              <a:rPr lang="en-US" sz="2800" dirty="0" smtClean="0"/>
              <a:t>Storage layer should support </a:t>
            </a:r>
            <a:r>
              <a:rPr lang="en-US" sz="2800" dirty="0" err="1" smtClean="0"/>
              <a:t>multiversioning</a:t>
            </a:r>
            <a:endParaRPr lang="en-US" sz="2800" dirty="0" smtClean="0"/>
          </a:p>
          <a:p>
            <a:pPr marL="971550" lvl="1" indent="-514350"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synchronous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Process: 1) Stop one replica. 2) </a:t>
            </a:r>
            <a:r>
              <a:rPr lang="en-US" altLang="zh-CN" sz="2400" dirty="0" err="1" smtClean="0"/>
              <a:t>Checkpointing</a:t>
            </a:r>
            <a:r>
              <a:rPr lang="en-US" altLang="zh-CN" sz="2400" dirty="0" smtClean="0"/>
              <a:t> it. 3) Replay delayed transactions </a:t>
            </a:r>
            <a:endParaRPr lang="en-US" sz="2400" dirty="0" smtClean="0"/>
          </a:p>
          <a:p>
            <a:r>
              <a:rPr lang="en-US" sz="2400" dirty="0" smtClean="0"/>
              <a:t>Done periodically</a:t>
            </a:r>
          </a:p>
          <a:p>
            <a:r>
              <a:rPr lang="en-US" sz="2400" dirty="0" smtClean="0"/>
              <a:t>Unavailability period of replica is not seen by client </a:t>
            </a:r>
          </a:p>
          <a:p>
            <a:r>
              <a:rPr lang="en-US" sz="2400" dirty="0" smtClean="0"/>
              <a:t>Problem:</a:t>
            </a:r>
          </a:p>
          <a:p>
            <a:pPr lvl="1"/>
            <a:r>
              <a:rPr lang="en-US" sz="2400" dirty="0" smtClean="0"/>
              <a:t>Replica may fall behind other replicas</a:t>
            </a:r>
          </a:p>
          <a:p>
            <a:pPr lvl="1"/>
            <a:r>
              <a:rPr lang="en-US" sz="2400" dirty="0" smtClean="0"/>
              <a:t>Problematic if called into action due to failure at other replica</a:t>
            </a:r>
          </a:p>
          <a:p>
            <a:pPr lvl="1"/>
            <a:r>
              <a:rPr lang="en-US" sz="2400" dirty="0" smtClean="0"/>
              <a:t>Significant time is needed to catch backup to other replicas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istributed storage systems to achieve high data access throughput </a:t>
            </a:r>
          </a:p>
          <a:p>
            <a:pPr lvl="1"/>
            <a:r>
              <a:rPr lang="en-US" sz="2000" dirty="0" smtClean="0"/>
              <a:t>Partitioning and Replication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Examples</a:t>
            </a:r>
          </a:p>
          <a:p>
            <a:pPr lvl="1"/>
            <a:r>
              <a:rPr lang="en-IN" sz="2000" dirty="0" err="1" smtClean="0">
                <a:solidFill>
                  <a:srgbClr val="000000"/>
                </a:solidFill>
              </a:rPr>
              <a:t>BigTable</a:t>
            </a:r>
            <a:r>
              <a:rPr lang="en-IN" sz="2000" dirty="0" smtClean="0">
                <a:solidFill>
                  <a:srgbClr val="000000"/>
                </a:solidFill>
              </a:rPr>
              <a:t>, PNUTS, Dynamo, </a:t>
            </a:r>
            <a:r>
              <a:rPr lang="en-IN" sz="2000" dirty="0" err="1" smtClean="0">
                <a:solidFill>
                  <a:srgbClr val="000000"/>
                </a:solidFill>
              </a:rPr>
              <a:t>MongoDB</a:t>
            </a:r>
            <a:r>
              <a:rPr lang="en-IN" sz="2000" dirty="0" smtClean="0">
                <a:solidFill>
                  <a:srgbClr val="000000"/>
                </a:solidFill>
              </a:rPr>
              <a:t>, Megastore</a:t>
            </a:r>
          </a:p>
          <a:p>
            <a:pPr marL="215900" indent="-215900"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2400" dirty="0" smtClean="0">
                <a:solidFill>
                  <a:srgbClr val="000000"/>
                </a:solidFill>
              </a:rPr>
              <a:t>What about Consistency ?</a:t>
            </a:r>
          </a:p>
          <a:p>
            <a:pPr marL="215900" indent="-215900"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2400" dirty="0" smtClean="0">
                <a:solidFill>
                  <a:srgbClr val="000000"/>
                </a:solidFill>
              </a:rPr>
              <a:t>What about scalability ?</a:t>
            </a:r>
            <a:endParaRPr lang="en-IN" sz="2000" dirty="0" smtClean="0">
              <a:solidFill>
                <a:srgbClr val="000000"/>
              </a:solidFill>
            </a:endParaRPr>
          </a:p>
          <a:p>
            <a:pPr marL="615950" lvl="1" indent="-215900"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2000" dirty="0" smtClean="0">
                <a:solidFill>
                  <a:srgbClr val="000000"/>
                </a:solidFill>
              </a:rPr>
              <a:t>It does not come for free. Some thing has to be sacrificed</a:t>
            </a:r>
          </a:p>
          <a:p>
            <a:pPr marL="615950" lvl="1" indent="-215900"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2000" dirty="0" smtClean="0">
                <a:solidFill>
                  <a:srgbClr val="000000"/>
                </a:solidFill>
              </a:rPr>
              <a:t>Major three types of tradeoffs</a:t>
            </a:r>
            <a:endParaRPr lang="en-IN" sz="2400" dirty="0" smtClean="0">
              <a:solidFill>
                <a:srgbClr val="000000"/>
              </a:solidFill>
            </a:endParaRPr>
          </a:p>
          <a:p>
            <a:pPr marL="215900" indent="-215900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IN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Zig-Zag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of </a:t>
            </a:r>
            <a:r>
              <a:rPr lang="en-US" dirty="0" err="1" smtClean="0"/>
              <a:t>zig-zag</a:t>
            </a:r>
            <a:r>
              <a:rPr lang="en-US" dirty="0" smtClean="0"/>
              <a:t> is used in </a:t>
            </a:r>
            <a:r>
              <a:rPr lang="en-US" dirty="0" err="1" smtClean="0"/>
              <a:t>calvin</a:t>
            </a:r>
            <a:endParaRPr lang="en-US" dirty="0" smtClean="0"/>
          </a:p>
          <a:p>
            <a:r>
              <a:rPr lang="en-US" dirty="0" smtClean="0"/>
              <a:t>Stores two copies of each record along with two additional bits per record</a:t>
            </a:r>
          </a:p>
          <a:p>
            <a:r>
              <a:rPr lang="en-US" dirty="0" smtClean="0"/>
              <a:t>Captures snapshot </a:t>
            </a:r>
            <a:r>
              <a:rPr lang="en-US" dirty="0" err="1" smtClean="0"/>
              <a:t>w.r.t</a:t>
            </a:r>
            <a:r>
              <a:rPr lang="en-US" dirty="0" smtClean="0"/>
              <a:t> virtual point of consistency(pre-specified point in global serial order)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err="1" smtClean="0"/>
              <a:t>Zig-Zag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Transactions preceding virtual point uses </a:t>
            </a:r>
            <a:r>
              <a:rPr lang="en-US" b="1" dirty="0" smtClean="0"/>
              <a:t>“before” </a:t>
            </a:r>
            <a:r>
              <a:rPr lang="en-US" dirty="0" smtClean="0"/>
              <a:t>version </a:t>
            </a:r>
          </a:p>
          <a:p>
            <a:r>
              <a:rPr lang="en-US" dirty="0" smtClean="0"/>
              <a:t>Transactions appearing after virtual point uses </a:t>
            </a:r>
            <a:r>
              <a:rPr lang="en-US" b="1" dirty="0" smtClean="0"/>
              <a:t>“after”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Once the transactions preceded are finished execution </a:t>
            </a:r>
            <a:r>
              <a:rPr lang="en-US" b="1" dirty="0" smtClean="0"/>
              <a:t>“before”</a:t>
            </a:r>
            <a:r>
              <a:rPr lang="en-US" dirty="0" smtClean="0"/>
              <a:t> versions are immutable </a:t>
            </a:r>
          </a:p>
          <a:p>
            <a:r>
              <a:rPr lang="en-US" dirty="0" smtClean="0"/>
              <a:t>Asynchronous </a:t>
            </a:r>
            <a:r>
              <a:rPr lang="en-US" dirty="0" err="1" smtClean="0"/>
              <a:t>checkpointing</a:t>
            </a:r>
            <a:r>
              <a:rPr lang="en-US" dirty="0" smtClean="0"/>
              <a:t> thread begins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  <a:r>
              <a:rPr lang="en-US" b="1" dirty="0" smtClean="0"/>
              <a:t>“before”</a:t>
            </a:r>
            <a:r>
              <a:rPr lang="en-US" dirty="0" smtClean="0"/>
              <a:t> versions</a:t>
            </a:r>
          </a:p>
          <a:p>
            <a:r>
              <a:rPr lang="en-US" b="1" dirty="0" smtClean="0"/>
              <a:t>“Before”</a:t>
            </a:r>
            <a:r>
              <a:rPr lang="en-US" dirty="0" smtClean="0"/>
              <a:t> versions are discarded</a:t>
            </a:r>
          </a:p>
          <a:p>
            <a:r>
              <a:rPr lang="en-US" dirty="0" smtClean="0"/>
              <a:t>Incurs moderate overhead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磁盘 20"/>
          <p:cNvSpPr/>
          <p:nvPr/>
        </p:nvSpPr>
        <p:spPr>
          <a:xfrm>
            <a:off x="5076056" y="3573016"/>
            <a:ext cx="1872208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Before Version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483768" y="3645024"/>
            <a:ext cx="136815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Later Version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Modified </a:t>
            </a:r>
            <a:r>
              <a:rPr lang="en-US" altLang="zh-CN" dirty="0" err="1" smtClean="0"/>
              <a:t>Zig-Zag</a:t>
            </a:r>
            <a:r>
              <a:rPr lang="en-US" altLang="zh-CN" dirty="0" smtClean="0"/>
              <a:t> Algorithm(2)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556792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87624" y="1556792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83768" y="1556792"/>
            <a:ext cx="79208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35696" y="1556792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55776" y="3717032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3848" y="3717032"/>
            <a:ext cx="50405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67544" y="3140968"/>
            <a:ext cx="83529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流程图: 磁盘 19"/>
          <p:cNvSpPr/>
          <p:nvPr/>
        </p:nvSpPr>
        <p:spPr>
          <a:xfrm>
            <a:off x="4932040" y="2204864"/>
            <a:ext cx="1872208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251520" y="4581128"/>
            <a:ext cx="83529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流程图: 磁盘 28"/>
          <p:cNvSpPr/>
          <p:nvPr/>
        </p:nvSpPr>
        <p:spPr>
          <a:xfrm>
            <a:off x="5076056" y="4797152"/>
            <a:ext cx="193434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Before Version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411760" y="4869160"/>
            <a:ext cx="100811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Later Version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590800" y="4953000"/>
            <a:ext cx="648072" cy="564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3717032"/>
            <a:ext cx="79208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20072" y="3717032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868144" y="4941168"/>
            <a:ext cx="79208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220072" y="4941168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3528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 Writes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5536" y="486916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Transaction following  CP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251520" y="5733256"/>
            <a:ext cx="83529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5536" y="602128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Discard Before Version after check pointing is complete</a:t>
            </a:r>
            <a:endParaRPr lang="zh-CN" alt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2" name="流程图: 磁盘 19"/>
          <p:cNvSpPr/>
          <p:nvPr/>
        </p:nvSpPr>
        <p:spPr>
          <a:xfrm>
            <a:off x="7086600" y="3581400"/>
            <a:ext cx="1872208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Current Version</a:t>
            </a:r>
            <a:endParaRPr lang="zh-CN" alt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95300" y="1257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553494" y="3390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磁盘 19"/>
          <p:cNvSpPr/>
          <p:nvPr/>
        </p:nvSpPr>
        <p:spPr>
          <a:xfrm>
            <a:off x="7086600" y="4800600"/>
            <a:ext cx="1872208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Current Version</a:t>
            </a:r>
            <a:endParaRPr lang="zh-CN" altLang="en-US" dirty="0"/>
          </a:p>
        </p:txBody>
      </p:sp>
      <p:sp>
        <p:nvSpPr>
          <p:cNvPr id="49" name="矩形 14"/>
          <p:cNvSpPr/>
          <p:nvPr/>
        </p:nvSpPr>
        <p:spPr>
          <a:xfrm>
            <a:off x="7848600" y="4953000"/>
            <a:ext cx="50405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2629694" y="4609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磁盘 19"/>
          <p:cNvSpPr/>
          <p:nvPr/>
        </p:nvSpPr>
        <p:spPr>
          <a:xfrm>
            <a:off x="6934200" y="5791200"/>
            <a:ext cx="1872208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Current Version</a:t>
            </a:r>
            <a:endParaRPr lang="zh-CN" altLang="en-US" dirty="0"/>
          </a:p>
        </p:txBody>
      </p:sp>
      <p:sp>
        <p:nvSpPr>
          <p:cNvPr id="54" name="矩形 14"/>
          <p:cNvSpPr/>
          <p:nvPr/>
        </p:nvSpPr>
        <p:spPr>
          <a:xfrm>
            <a:off x="7696200" y="5943600"/>
            <a:ext cx="50405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 animBg="1"/>
      <p:bldP spid="16" grpId="0" animBg="1"/>
      <p:bldP spid="12" grpId="0" animBg="1"/>
      <p:bldP spid="15" grpId="0" animBg="1"/>
      <p:bldP spid="20" grpId="0" build="allAtOnce" animBg="1"/>
      <p:bldP spid="29" grpId="0" animBg="1"/>
      <p:bldP spid="30" grpId="0" animBg="1"/>
      <p:bldP spid="31" grpId="0" animBg="1"/>
      <p:bldP spid="35" grpId="0" build="allAtOnce" animBg="1"/>
      <p:bldP spid="36" grpId="0" build="allAtOnce" animBg="1"/>
      <p:bldP spid="37" grpId="0" animBg="1"/>
      <p:bldP spid="38" grpId="0" animBg="1"/>
      <p:bldP spid="39" grpId="0"/>
      <p:bldP spid="40" grpId="0"/>
      <p:bldP spid="47" grpId="0" build="allAtOnce"/>
      <p:bldP spid="32" grpId="0" build="allAtOnce" animBg="1"/>
      <p:bldP spid="48" grpId="0" animBg="1"/>
      <p:bldP spid="49" grpId="0" animBg="1"/>
      <p:bldP spid="53" grpId="0" build="allAtOnce" animBg="1"/>
      <p:bldP spid="54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Modified </a:t>
            </a:r>
            <a:r>
              <a:rPr lang="en-US" altLang="zh-CN" dirty="0" err="1" smtClean="0"/>
              <a:t>Zig-Zag</a:t>
            </a:r>
            <a:r>
              <a:rPr lang="en-US" altLang="zh-CN" dirty="0" smtClean="0"/>
              <a:t> Algorithm(3)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altLang="zh-CN" dirty="0" err="1" smtClean="0"/>
              <a:t>Checkpointing</a:t>
            </a:r>
            <a:r>
              <a:rPr lang="en-US" altLang="zh-CN" dirty="0" smtClean="0"/>
              <a:t> needs no </a:t>
            </a:r>
            <a:r>
              <a:rPr lang="en-US" altLang="zh-CN" dirty="0" err="1" smtClean="0"/>
              <a:t>quiescing</a:t>
            </a:r>
            <a:r>
              <a:rPr lang="en-US" altLang="zh-CN" dirty="0" smtClean="0"/>
              <a:t> of database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2" descr="C:\Users\Peter\AppData\Roaming\Tencent\Users\185829883\QQ\WinTemp\RichOle\`1FZ`RHSUL})8Y8(GJ4A~~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5638800" cy="28194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876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Reduction in throughput during </a:t>
            </a:r>
            <a:r>
              <a:rPr lang="en-US" dirty="0" err="1" smtClean="0"/>
              <a:t>checkpointing</a:t>
            </a:r>
            <a:r>
              <a:rPr lang="en-US" dirty="0" smtClean="0"/>
              <a:t>  is due to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CPU cost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Small amount of  latch contention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snapshot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by Storage layers that have full </a:t>
            </a:r>
            <a:r>
              <a:rPr lang="en-US" dirty="0" err="1" smtClean="0"/>
              <a:t>multiversioning</a:t>
            </a:r>
            <a:r>
              <a:rPr lang="en-US" dirty="0" smtClean="0"/>
              <a:t> scheme</a:t>
            </a:r>
          </a:p>
          <a:p>
            <a:r>
              <a:rPr lang="en-US" dirty="0" smtClean="0"/>
              <a:t>Read queries need not acquire locks</a:t>
            </a:r>
          </a:p>
          <a:p>
            <a:r>
              <a:rPr lang="en-US" dirty="0" err="1" smtClean="0"/>
              <a:t>Checkpointing</a:t>
            </a:r>
            <a:r>
              <a:rPr lang="en-US" dirty="0" smtClean="0"/>
              <a:t> scheme is just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i="1" dirty="0" smtClean="0"/>
              <a:t>“ SELECT  * ”  </a:t>
            </a:r>
            <a:r>
              <a:rPr lang="en-US" dirty="0" smtClean="0"/>
              <a:t>query over versioned data</a:t>
            </a:r>
          </a:p>
          <a:p>
            <a:pPr>
              <a:buNone/>
            </a:pPr>
            <a:r>
              <a:rPr lang="en-US" dirty="0" smtClean="0"/>
              <a:t>   Result of query is logged to disk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benchmarks</a:t>
            </a:r>
          </a:p>
          <a:p>
            <a:pPr lvl="1"/>
            <a:r>
              <a:rPr lang="en-US" dirty="0" smtClean="0"/>
              <a:t>TPC-C benchmark</a:t>
            </a:r>
          </a:p>
          <a:p>
            <a:pPr lvl="2"/>
            <a:r>
              <a:rPr lang="en-US" dirty="0" smtClean="0"/>
              <a:t>New order transaction </a:t>
            </a:r>
          </a:p>
          <a:p>
            <a:pPr lvl="1"/>
            <a:r>
              <a:rPr lang="en-US" dirty="0" err="1" smtClean="0"/>
              <a:t>Microbenchmark</a:t>
            </a:r>
            <a:endParaRPr lang="en-US" dirty="0" smtClean="0"/>
          </a:p>
          <a:p>
            <a:r>
              <a:rPr lang="en-US" dirty="0" smtClean="0"/>
              <a:t>Systems used</a:t>
            </a:r>
          </a:p>
          <a:p>
            <a:pPr lvl="1"/>
            <a:r>
              <a:rPr lang="en-US" dirty="0" smtClean="0"/>
              <a:t>Amazon EC2</a:t>
            </a:r>
          </a:p>
          <a:p>
            <a:pPr lvl="1"/>
            <a:r>
              <a:rPr lang="en-US" dirty="0" smtClean="0"/>
              <a:t>Having 7GB memory ,8 Virtual cores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TPC-C benchmark Results</a:t>
            </a:r>
            <a:endParaRPr lang="zh-CN" altLang="en-US" dirty="0"/>
          </a:p>
        </p:txBody>
      </p:sp>
      <p:pic>
        <p:nvPicPr>
          <p:cNvPr id="26625" name="Picture 1" descr="C:\Users\Peter\AppData\Roaming\Tencent\Users\185829883\QQ\WinTemp\RichOle\B@QDIZPB[9JX`([VP9(28F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150" y="1371600"/>
            <a:ext cx="5276850" cy="2543175"/>
          </a:xfrm>
          <a:prstGeom prst="rect">
            <a:avLst/>
          </a:prstGeom>
          <a:noFill/>
        </p:spPr>
      </p:pic>
      <p:pic>
        <p:nvPicPr>
          <p:cNvPr id="26626" name="Picture 2" descr="C:\Users\Peter\AppData\Roaming\Tencent\Users\185829883\QQ\WinTemp\RichOle\D3I1H0FUFSC3%0~7@]LNS~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3657600"/>
            <a:ext cx="5286375" cy="2743200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905000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Scales linearly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shows very near throughput  to TPC-C world record holder Oracle 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5000 transactions per second per   node in clusters larger than 10  nodes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r>
              <a:rPr lang="en-US" dirty="0" smtClean="0"/>
              <a:t>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Shares characteristics Of TPC-C New Order Transaction</a:t>
            </a:r>
          </a:p>
          <a:p>
            <a:r>
              <a:rPr lang="en-US" dirty="0" smtClean="0"/>
              <a:t>Contention index</a:t>
            </a:r>
          </a:p>
          <a:p>
            <a:pPr lvl="1"/>
            <a:r>
              <a:rPr lang="en-US" dirty="0" smtClean="0"/>
              <a:t>Fractions of total “hot” records updated by a transaction at a particular machine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Microbechmark</a:t>
            </a:r>
            <a:r>
              <a:rPr lang="en-US" dirty="0" smtClean="0"/>
              <a:t> results(2)</a:t>
            </a:r>
            <a:endParaRPr lang="zh-CN" altLang="en-US" dirty="0"/>
          </a:p>
        </p:txBody>
      </p:sp>
      <p:pic>
        <p:nvPicPr>
          <p:cNvPr id="18433" name="Picture 1" descr="C:\Users\Peter\AppData\Roaming\Tencent\Users\185829883\QQ\WinTemp\RichOle\@F9$IEV]QU9M[C2)0[(Y_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4648200" cy="3124201"/>
          </a:xfrm>
          <a:prstGeom prst="rect">
            <a:avLst/>
          </a:prstGeom>
          <a:noFill/>
        </p:spPr>
      </p:pic>
      <p:pic>
        <p:nvPicPr>
          <p:cNvPr id="4" name="Picture 1" descr="C:\Users\Peter\AppData\Roaming\Tencent\Users\185829883\QQ\WinTemp\RichOle\N@BCW7V``VOC~EPQST4K(}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371600"/>
            <a:ext cx="4343400" cy="30480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5029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Sharp drop from one machine to two machines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Due to additional work done by CPU for each  multi partition transaction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Microbechmark</a:t>
            </a:r>
            <a:r>
              <a:rPr lang="en-US" dirty="0" smtClean="0"/>
              <a:t> results(2)</a:t>
            </a:r>
            <a:endParaRPr lang="zh-CN" altLang="en-US" dirty="0"/>
          </a:p>
        </p:txBody>
      </p:sp>
      <p:pic>
        <p:nvPicPr>
          <p:cNvPr id="18433" name="Picture 1" descr="C:\Users\Peter\AppData\Roaming\Tencent\Users\185829883\QQ\WinTemp\RichOle\@F9$IEV]QU9M[C2)0[(Y_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4648200" cy="3124201"/>
          </a:xfrm>
          <a:prstGeom prst="rect">
            <a:avLst/>
          </a:prstGeom>
          <a:noFill/>
        </p:spPr>
      </p:pic>
      <p:pic>
        <p:nvPicPr>
          <p:cNvPr id="4" name="Picture 1" descr="C:\Users\Peter\AppData\Roaming\Tencent\Users\185829883\QQ\WinTemp\RichOle\N@BCW7V``VOC~EPQST4K(}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371600"/>
            <a:ext cx="4343400" cy="30480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44196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As machines are added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Slow machines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Execution progress skew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Sensitivity of throughput to execution progress skew depends 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Number of machines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Level of contention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for scalability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b="1" dirty="0" smtClean="0"/>
              <a:t>Sacrifice ACID for scalability</a:t>
            </a:r>
          </a:p>
          <a:p>
            <a:pPr marL="914400" lvl="1" indent="-514350"/>
            <a:r>
              <a:rPr lang="en-US" sz="2000" dirty="0" smtClean="0"/>
              <a:t>Drops ACID guarantees</a:t>
            </a:r>
          </a:p>
          <a:p>
            <a:pPr marL="914400" lvl="1" indent="-514350"/>
            <a:r>
              <a:rPr lang="en-US" sz="2000" dirty="0" smtClean="0"/>
              <a:t>Avoids impediments like two phase commit,2PL</a:t>
            </a:r>
          </a:p>
          <a:p>
            <a:pPr marL="914400" lvl="1" indent="-514350"/>
            <a:r>
              <a:rPr lang="en-US" sz="2000" dirty="0" smtClean="0"/>
              <a:t>Examples: </a:t>
            </a:r>
            <a:r>
              <a:rPr lang="en-US" sz="2000" dirty="0" err="1" smtClean="0"/>
              <a:t>BigTable</a:t>
            </a:r>
            <a:r>
              <a:rPr lang="en-US" sz="2000" dirty="0" smtClean="0"/>
              <a:t>, PNUTS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/>
              <a:t>Reduce transaction flexibility for scalability</a:t>
            </a:r>
          </a:p>
          <a:p>
            <a:pPr marL="914400" lvl="1" indent="-514350"/>
            <a:r>
              <a:rPr lang="en-IN" sz="2000" dirty="0" smtClean="0"/>
              <a:t>Transactions are completely isolated to a single “partition” </a:t>
            </a:r>
          </a:p>
          <a:p>
            <a:pPr marL="914400" lvl="1" indent="-514350"/>
            <a:r>
              <a:rPr lang="en-US" sz="2000" dirty="0" smtClean="0"/>
              <a:t>Transactions spanning multiple partitions are not supported or uses agreement protocols</a:t>
            </a:r>
          </a:p>
          <a:p>
            <a:pPr marL="914400" lvl="1" indent="-514350"/>
            <a:r>
              <a:rPr lang="en-US" sz="2000" dirty="0" smtClean="0"/>
              <a:t>Examples: </a:t>
            </a:r>
            <a:r>
              <a:rPr lang="en-US" sz="2000" dirty="0" err="1" smtClean="0"/>
              <a:t>VoltDB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/>
              <a:t>Trade cost for scalability</a:t>
            </a:r>
          </a:p>
          <a:p>
            <a:pPr marL="914400" lvl="1" indent="-514350"/>
            <a:r>
              <a:rPr lang="en-US" sz="2000" dirty="0" smtClean="0"/>
              <a:t>Using high end hardware </a:t>
            </a:r>
          </a:p>
          <a:p>
            <a:pPr marL="914400" lvl="1" indent="-514350"/>
            <a:r>
              <a:rPr lang="en-US" sz="2000" dirty="0" smtClean="0"/>
              <a:t>Achieves high throughput using old techniques but </a:t>
            </a:r>
            <a:r>
              <a:rPr lang="en-IN" sz="2000" dirty="0" smtClean="0"/>
              <a:t>don’t have shared-nothing horizontally scalability</a:t>
            </a:r>
          </a:p>
          <a:p>
            <a:pPr marL="914400" lvl="1" indent="-514350"/>
            <a:r>
              <a:rPr lang="en-US" sz="2000" dirty="0" smtClean="0"/>
              <a:t>Example: Oracle tops TPC-C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High Contention-Evaluation</a:t>
            </a:r>
            <a:endParaRPr lang="en-IN" dirty="0"/>
          </a:p>
        </p:txBody>
      </p:sp>
      <p:pic>
        <p:nvPicPr>
          <p:cNvPr id="4" name="Picture 1" descr="C:\Users\Peter\AppData\Roaming\Tencent\Users\185829883\QQ\WinTemp\RichOle\LI]NN@S]{X)@HOAYA5OTWMW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1753394"/>
            <a:ext cx="5095875" cy="421957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Deterministic databases arranges “everything” at the beginning. </a:t>
            </a:r>
          </a:p>
          <a:p>
            <a:r>
              <a:rPr lang="en-US" altLang="zh-CN" dirty="0" smtClean="0"/>
              <a:t>Instead of trying to optimize the distributed commit protocols, deterministic databases jumps out and say: 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b="1" i="1" u="sng" dirty="0" smtClean="0"/>
              <a:t>why not eliminate it?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Disk I/O Latency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Challenges with this 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to accurately predict disk latencies?</a:t>
            </a:r>
          </a:p>
          <a:p>
            <a:pPr marL="1371600" lvl="2" indent="-514350"/>
            <a:r>
              <a:rPr lang="en-US" sz="2800" dirty="0" smtClean="0"/>
              <a:t>Transactions are delayed for appropriate time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to track keys in memory </a:t>
            </a:r>
            <a:r>
              <a:rPr lang="en-US" dirty="0" err="1" smtClean="0"/>
              <a:t>inorder</a:t>
            </a:r>
            <a:r>
              <a:rPr lang="en-US" dirty="0" smtClean="0"/>
              <a:t> to determine when </a:t>
            </a:r>
            <a:r>
              <a:rPr lang="en-US" dirty="0" err="1" smtClean="0"/>
              <a:t>prefetching</a:t>
            </a:r>
            <a:r>
              <a:rPr lang="en-US" dirty="0" smtClean="0"/>
              <a:t> is necessary?</a:t>
            </a:r>
            <a:endParaRPr lang="en-US" dirty="0"/>
          </a:p>
          <a:p>
            <a:pPr lvl="2"/>
            <a:r>
              <a:rPr lang="en-US" sz="2800" dirty="0" smtClean="0"/>
              <a:t>   Done by sequencing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I/O Latency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 taken to read disk-resident data depends</a:t>
            </a:r>
          </a:p>
          <a:p>
            <a:pPr lvl="1"/>
            <a:r>
              <a:rPr lang="en-US" dirty="0" smtClean="0"/>
              <a:t>Variable physical distance for head and spindle to move</a:t>
            </a:r>
          </a:p>
          <a:p>
            <a:pPr lvl="1"/>
            <a:r>
              <a:rPr lang="en-US" dirty="0" smtClean="0"/>
              <a:t>Prior queued disk I/O operations</a:t>
            </a:r>
          </a:p>
          <a:p>
            <a:pPr lvl="1"/>
            <a:r>
              <a:rPr lang="en-US" dirty="0" smtClean="0"/>
              <a:t>Network latency for remote reads</a:t>
            </a:r>
          </a:p>
          <a:p>
            <a:pPr lvl="1"/>
            <a:r>
              <a:rPr lang="en-US" dirty="0" smtClean="0"/>
              <a:t>Failover from media failures etc.,</a:t>
            </a:r>
          </a:p>
          <a:p>
            <a:r>
              <a:rPr lang="en-US" dirty="0" smtClean="0"/>
              <a:t>Not possible for perfect prediction</a:t>
            </a:r>
          </a:p>
          <a:p>
            <a:r>
              <a:rPr lang="en-US" dirty="0" smtClean="0"/>
              <a:t>Disk I/O Latency estimation is crucial under high contention in the system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I/O Latency Prediction(2)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overestimated</a:t>
            </a:r>
          </a:p>
          <a:p>
            <a:pPr lvl="1"/>
            <a:r>
              <a:rPr lang="en-US" dirty="0" smtClean="0"/>
              <a:t>Contention cost due to disk access is minimized</a:t>
            </a:r>
          </a:p>
          <a:p>
            <a:pPr lvl="1"/>
            <a:r>
              <a:rPr lang="en-US" dirty="0" smtClean="0"/>
              <a:t>Overall transaction latency is increased</a:t>
            </a:r>
          </a:p>
          <a:p>
            <a:pPr lvl="1"/>
            <a:r>
              <a:rPr lang="en-US" dirty="0" smtClean="0"/>
              <a:t>Memory being overloaded </a:t>
            </a:r>
          </a:p>
          <a:p>
            <a:r>
              <a:rPr lang="en-US" dirty="0" smtClean="0"/>
              <a:t>If underestimated</a:t>
            </a:r>
          </a:p>
          <a:p>
            <a:pPr lvl="1"/>
            <a:r>
              <a:rPr lang="en-US" dirty="0" smtClean="0"/>
              <a:t>Transaction stalls during execution until fetching is done</a:t>
            </a:r>
          </a:p>
          <a:p>
            <a:pPr lvl="1"/>
            <a:r>
              <a:rPr lang="en-US" dirty="0" smtClean="0"/>
              <a:t>High contention footprint</a:t>
            </a:r>
          </a:p>
          <a:p>
            <a:pPr lvl="1"/>
            <a:r>
              <a:rPr lang="en-US" dirty="0" smtClean="0"/>
              <a:t>Throughput is reduced</a:t>
            </a:r>
          </a:p>
          <a:p>
            <a:r>
              <a:rPr lang="en-US" dirty="0" smtClean="0"/>
              <a:t>Tradeoffs are necessary</a:t>
            </a:r>
          </a:p>
          <a:p>
            <a:pPr lvl="1"/>
            <a:r>
              <a:rPr lang="en-US" dirty="0" smtClean="0"/>
              <a:t>Exhaustive exploration is future work</a:t>
            </a:r>
          </a:p>
          <a:p>
            <a:pPr lvl="1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Globally Tracking Hot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Sequencer must track current data in memory across entire system</a:t>
            </a:r>
          </a:p>
          <a:p>
            <a:pPr lvl="1"/>
            <a:r>
              <a:rPr lang="en-US" dirty="0" smtClean="0"/>
              <a:t>To determine which transactions to delay while </a:t>
            </a:r>
            <a:r>
              <a:rPr lang="en-US" dirty="0" err="1" smtClean="0"/>
              <a:t>readsets</a:t>
            </a:r>
            <a:r>
              <a:rPr lang="en-US" dirty="0" smtClean="0"/>
              <a:t> are </a:t>
            </a:r>
            <a:r>
              <a:rPr lang="en-US" dirty="0" err="1" smtClean="0"/>
              <a:t>warmedup</a:t>
            </a:r>
            <a:endParaRPr lang="en-US" dirty="0" smtClean="0"/>
          </a:p>
          <a:p>
            <a:r>
              <a:rPr lang="en-US" dirty="0" smtClean="0"/>
              <a:t>Solutions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Global list of hot keys at every sequencer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Delay all transactions at every sequencer until adequate time for </a:t>
            </a:r>
            <a:r>
              <a:rPr lang="en-US" dirty="0" err="1" smtClean="0"/>
              <a:t>prefetching</a:t>
            </a:r>
            <a:r>
              <a:rPr lang="en-US" dirty="0" smtClean="0"/>
              <a:t> is allowed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Allow scheduler to track hot local data across replicas </a:t>
            </a:r>
          </a:p>
          <a:p>
            <a:pPr marL="1371600" lvl="2" indent="-514350"/>
            <a:r>
              <a:rPr lang="en-US" sz="2600" dirty="0" smtClean="0"/>
              <a:t>Works only for single partition transactions </a:t>
            </a:r>
            <a:endParaRPr lang="en-IN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Transactions in Traditional Distributed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Agreement Protocol</a:t>
            </a:r>
          </a:p>
          <a:p>
            <a:pPr lvl="1"/>
            <a:r>
              <a:rPr lang="en-US" dirty="0" smtClean="0"/>
              <a:t>Ensures atomicity and </a:t>
            </a:r>
            <a:r>
              <a:rPr lang="en-US" dirty="0"/>
              <a:t>d</a:t>
            </a:r>
            <a:r>
              <a:rPr lang="en-US" dirty="0" smtClean="0"/>
              <a:t>urability </a:t>
            </a:r>
          </a:p>
          <a:p>
            <a:pPr lvl="1"/>
            <a:r>
              <a:rPr lang="en-US" dirty="0" smtClean="0"/>
              <a:t>Example : Two Phase commit</a:t>
            </a:r>
          </a:p>
          <a:p>
            <a:r>
              <a:rPr lang="en-US" dirty="0" smtClean="0"/>
              <a:t>Hold Locks till the end of agreement </a:t>
            </a:r>
          </a:p>
          <a:p>
            <a:pPr>
              <a:buNone/>
            </a:pPr>
            <a:r>
              <a:rPr lang="en-US" dirty="0" smtClean="0"/>
              <a:t>      protocol</a:t>
            </a:r>
          </a:p>
          <a:p>
            <a:pPr lvl="1"/>
            <a:r>
              <a:rPr lang="en-US" dirty="0" smtClean="0"/>
              <a:t>Ensure Isolation </a:t>
            </a:r>
          </a:p>
          <a:p>
            <a:r>
              <a:rPr lang="en-US" dirty="0" smtClean="0"/>
              <a:t>Problems : </a:t>
            </a:r>
            <a:endParaRPr lang="en-US" dirty="0"/>
          </a:p>
          <a:p>
            <a:pPr lvl="1"/>
            <a:r>
              <a:rPr lang="en-US" dirty="0" smtClean="0"/>
              <a:t>Long transaction duration </a:t>
            </a:r>
          </a:p>
          <a:p>
            <a:pPr lvl="2"/>
            <a:r>
              <a:rPr lang="en-US" dirty="0" smtClean="0"/>
              <a:t>Multiple Round trip message </a:t>
            </a:r>
          </a:p>
          <a:p>
            <a:pPr lvl="2"/>
            <a:r>
              <a:rPr lang="en-US" dirty="0" smtClean="0"/>
              <a:t>Agreement Protocol overhead can be more than actual transaction time</a:t>
            </a:r>
          </a:p>
          <a:p>
            <a:pPr lvl="1"/>
            <a:r>
              <a:rPr lang="en-US" dirty="0" smtClean="0"/>
              <a:t>Distributed Deadlock</a:t>
            </a:r>
          </a:p>
        </p:txBody>
      </p:sp>
      <p:grpSp>
        <p:nvGrpSpPr>
          <p:cNvPr id="5" name="Group 25"/>
          <p:cNvGrpSpPr/>
          <p:nvPr/>
        </p:nvGrpSpPr>
        <p:grpSpPr>
          <a:xfrm>
            <a:off x="5867400" y="2743200"/>
            <a:ext cx="2473982" cy="1440825"/>
            <a:chOff x="5389291" y="3545970"/>
            <a:chExt cx="1246090" cy="414875"/>
          </a:xfrm>
        </p:grpSpPr>
        <p:sp>
          <p:nvSpPr>
            <p:cNvPr id="7" name="Can 6"/>
            <p:cNvSpPr/>
            <p:nvPr/>
          </p:nvSpPr>
          <p:spPr>
            <a:xfrm>
              <a:off x="5734713" y="3545970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9" name="Can 8"/>
            <p:cNvSpPr/>
            <p:nvPr/>
          </p:nvSpPr>
          <p:spPr>
            <a:xfrm>
              <a:off x="6041755" y="3695173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0" name="Can 9"/>
            <p:cNvSpPr/>
            <p:nvPr/>
          </p:nvSpPr>
          <p:spPr>
            <a:xfrm>
              <a:off x="5389291" y="3695173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77000" y="205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T1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nutshell distributed transactions are costly because of</a:t>
            </a:r>
          </a:p>
          <a:p>
            <a:pPr lvl="1"/>
            <a:r>
              <a:rPr lang="en-US" dirty="0" smtClean="0"/>
              <a:t>Agreement protocol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i="1" u="sng" dirty="0" smtClean="0"/>
              <a:t>Can we avoid this agreement protocol??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Answer: Yes</a:t>
            </a:r>
          </a:p>
          <a:p>
            <a:pPr>
              <a:buNone/>
            </a:pPr>
            <a:r>
              <a:rPr lang="en-US" dirty="0" smtClean="0"/>
              <a:t>                               </a:t>
            </a:r>
            <a:r>
              <a:rPr lang="en-US" b="1" i="1" dirty="0" smtClean="0"/>
              <a:t>Deterministic Databases </a:t>
            </a:r>
            <a:endParaRPr lang="en-US" b="1" i="1" u="sng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Database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transaction scheduling layer</a:t>
            </a:r>
          </a:p>
          <a:p>
            <a:r>
              <a:rPr lang="en-US" dirty="0" smtClean="0"/>
              <a:t>Sequencer decides the global execution order of transactions  before their actual execution</a:t>
            </a:r>
          </a:p>
          <a:p>
            <a:r>
              <a:rPr lang="en-US" dirty="0" smtClean="0"/>
              <a:t>All replicas follow same order to execute the transactions</a:t>
            </a:r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b="1" i="1" u="sng" dirty="0" smtClean="0"/>
              <a:t>Do all "hard</a:t>
            </a:r>
            <a:r>
              <a:rPr lang="en-US" b="1" i="1" u="sng" dirty="0"/>
              <a:t>" work before acquiring locks and </a:t>
            </a:r>
            <a:r>
              <a:rPr lang="en-US" b="1" i="1" u="sng" dirty="0" smtClean="0"/>
              <a:t>beginning of transaction execution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Deterministic Database System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09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What are the events that may cause a distributed transaction  failure ?</a:t>
            </a:r>
          </a:p>
          <a:p>
            <a:pPr lvl="1"/>
            <a:r>
              <a:rPr lang="en-US" sz="2000" dirty="0" smtClean="0"/>
              <a:t>Nondeterministic  -  node failure , rollback due to deadlock </a:t>
            </a:r>
          </a:p>
          <a:p>
            <a:pPr lvl="1"/>
            <a:r>
              <a:rPr lang="en-US" sz="2000" dirty="0" smtClean="0"/>
              <a:t>Deterministic -  logical errors 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800600"/>
            <a:ext cx="346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5000" y="4724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Alexander </a:t>
            </a:r>
            <a:r>
              <a:rPr lang="en-US" dirty="0" err="1" smtClean="0"/>
              <a:t>thomson</a:t>
            </a:r>
            <a:r>
              <a:rPr lang="en-US" dirty="0" smtClean="0"/>
              <a:t> et al.,2010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19200"/>
            <a:ext cx="5715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Deterministic Database System(2)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a non-deterministic failure occur</a:t>
            </a:r>
          </a:p>
          <a:p>
            <a:pPr lvl="1"/>
            <a:r>
              <a:rPr lang="en-US" sz="2000" dirty="0" smtClean="0"/>
              <a:t>A node is crashed , in one replica </a:t>
            </a:r>
          </a:p>
          <a:p>
            <a:pPr lvl="1"/>
            <a:r>
              <a:rPr lang="en-US" sz="2000" dirty="0" smtClean="0"/>
              <a:t>Other replica executing same transaction in parallel</a:t>
            </a:r>
          </a:p>
          <a:p>
            <a:pPr lvl="1"/>
            <a:r>
              <a:rPr lang="en-US" sz="2000" dirty="0" smtClean="0"/>
              <a:t>Run transaction using live replica</a:t>
            </a:r>
          </a:p>
          <a:p>
            <a:pPr lvl="1"/>
            <a:r>
              <a:rPr lang="en-US" sz="2000" dirty="0" smtClean="0"/>
              <a:t>Commit transaction </a:t>
            </a:r>
          </a:p>
          <a:p>
            <a:pPr lvl="1"/>
            <a:r>
              <a:rPr lang="en-US" sz="2000" dirty="0" smtClean="0"/>
              <a:t>Failed node would be recovered later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1371600" y="4191000"/>
            <a:ext cx="2667000" cy="2057402"/>
            <a:chOff x="5631367" y="3235596"/>
            <a:chExt cx="1050826" cy="722872"/>
          </a:xfrm>
        </p:grpSpPr>
        <p:sp>
          <p:nvSpPr>
            <p:cNvPr id="9" name="Can 8"/>
            <p:cNvSpPr/>
            <p:nvPr/>
          </p:nvSpPr>
          <p:spPr>
            <a:xfrm>
              <a:off x="5631367" y="323559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0" name="Can 9"/>
            <p:cNvSpPr/>
            <p:nvPr/>
          </p:nvSpPr>
          <p:spPr>
            <a:xfrm>
              <a:off x="5783767" y="338799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" name="Can 10"/>
            <p:cNvSpPr/>
            <p:nvPr/>
          </p:nvSpPr>
          <p:spPr>
            <a:xfrm>
              <a:off x="5936167" y="354039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2" name="Can 11"/>
            <p:cNvSpPr/>
            <p:nvPr/>
          </p:nvSpPr>
          <p:spPr>
            <a:xfrm>
              <a:off x="6088567" y="369279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5791200" y="4267200"/>
            <a:ext cx="2582699" cy="1981200"/>
            <a:chOff x="1462878" y="3235596"/>
            <a:chExt cx="1050826" cy="722872"/>
          </a:xfrm>
        </p:grpSpPr>
        <p:sp>
          <p:nvSpPr>
            <p:cNvPr id="18" name="Can 17"/>
            <p:cNvSpPr/>
            <p:nvPr/>
          </p:nvSpPr>
          <p:spPr>
            <a:xfrm>
              <a:off x="1462878" y="3235596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9" name="Can 18"/>
            <p:cNvSpPr/>
            <p:nvPr/>
          </p:nvSpPr>
          <p:spPr>
            <a:xfrm>
              <a:off x="1615278" y="3387996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20" name="Can 19"/>
            <p:cNvSpPr/>
            <p:nvPr/>
          </p:nvSpPr>
          <p:spPr>
            <a:xfrm>
              <a:off x="1767678" y="3540396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21" name="Can 20"/>
            <p:cNvSpPr/>
            <p:nvPr/>
          </p:nvSpPr>
          <p:spPr>
            <a:xfrm>
              <a:off x="1920078" y="3692796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0800000" flipV="1">
            <a:off x="2438400" y="38862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3962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2400" b="1" dirty="0" smtClean="0"/>
              <a:t>T1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67400" y="3962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2400" b="1" dirty="0" smtClean="0"/>
              <a:t>T1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3581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crashed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3352800" y="4724400"/>
            <a:ext cx="25146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0" y="449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098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43200" y="579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449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3246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05600" y="5334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086600" y="579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0" y="617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0" y="624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1846</Words>
  <Application>Microsoft Office PowerPoint</Application>
  <PresentationFormat>On-screen Show (4:3)</PresentationFormat>
  <Paragraphs>508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Calvin : Fast Distributed Transactions for Partitioned Database</vt:lpstr>
      <vt:lpstr>Outline</vt:lpstr>
      <vt:lpstr>Motivation</vt:lpstr>
      <vt:lpstr>Tradeoffs for scalability</vt:lpstr>
      <vt:lpstr>Distributed Transactions in Traditional Distributed Database</vt:lpstr>
      <vt:lpstr> </vt:lpstr>
      <vt:lpstr>Deterministic Database Approach </vt:lpstr>
      <vt:lpstr>Deterministic Database System</vt:lpstr>
      <vt:lpstr>Deterministic Database System(2)</vt:lpstr>
      <vt:lpstr>Deterministic Database System(3)</vt:lpstr>
      <vt:lpstr>Deterministic Database System(4)</vt:lpstr>
      <vt:lpstr>Calvin-System Architecture </vt:lpstr>
      <vt:lpstr>Architecture </vt:lpstr>
      <vt:lpstr>Sequencer </vt:lpstr>
      <vt:lpstr>Asynchronous Replication of Transactions Input</vt:lpstr>
      <vt:lpstr>Paxos-based Replication for Transaction Input  </vt:lpstr>
      <vt:lpstr>Paxos-based Replication of  Transaction Input</vt:lpstr>
      <vt:lpstr>Sequencer Architecture</vt:lpstr>
      <vt:lpstr>Scheduler</vt:lpstr>
      <vt:lpstr>Deterministic Locking Protocol</vt:lpstr>
      <vt:lpstr>Deterministic Locking Protocol(2)</vt:lpstr>
      <vt:lpstr>Transaction Execution Phases</vt:lpstr>
      <vt:lpstr>Slide 23</vt:lpstr>
      <vt:lpstr>Dependent Transactions </vt:lpstr>
      <vt:lpstr>Calvin : With disk based storage </vt:lpstr>
      <vt:lpstr>Calvin : With disk based storage (2)</vt:lpstr>
      <vt:lpstr>Checkpointing</vt:lpstr>
      <vt:lpstr>Checkpointing Modes</vt:lpstr>
      <vt:lpstr>Naïve synchronous mode</vt:lpstr>
      <vt:lpstr>Zig-Zag algorithm</vt:lpstr>
      <vt:lpstr>Modified Zig-Zag algorithm</vt:lpstr>
      <vt:lpstr>Modified Zig-Zag Algorithm(2)</vt:lpstr>
      <vt:lpstr>Modified Zig-Zag Algorithm(3)</vt:lpstr>
      <vt:lpstr>Asynchronous snapshot mode</vt:lpstr>
      <vt:lpstr>Performance Evaluation</vt:lpstr>
      <vt:lpstr>TPC-C benchmark Results</vt:lpstr>
      <vt:lpstr>Microbenchmark results</vt:lpstr>
      <vt:lpstr>Microbechmark results(2)</vt:lpstr>
      <vt:lpstr>Microbechmark results(2)</vt:lpstr>
      <vt:lpstr>Handling High Contention-Evaluation</vt:lpstr>
      <vt:lpstr>Conclusions</vt:lpstr>
      <vt:lpstr>EXTRA SLIDES</vt:lpstr>
      <vt:lpstr>Disk I/O Latency Prediction</vt:lpstr>
      <vt:lpstr>Disk I/O Latency Prediction</vt:lpstr>
      <vt:lpstr>Disk I/O Latency Prediction(2)</vt:lpstr>
      <vt:lpstr>Globally Tracking Hot Records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Calvin : Fast Distributed Transactions for Partitioned Database</dc:title>
  <dc:creator>Abhishek</dc:creator>
  <cp:lastModifiedBy>Abhishek G</cp:lastModifiedBy>
  <cp:revision>305</cp:revision>
  <dcterms:created xsi:type="dcterms:W3CDTF">2013-03-07T19:20:14Z</dcterms:created>
  <dcterms:modified xsi:type="dcterms:W3CDTF">2013-03-18T06:35:34Z</dcterms:modified>
</cp:coreProperties>
</file>