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sldIdLst>
    <p:sldId id="256" r:id="rId5"/>
  </p:sldIdLst>
  <p:sldSz cx="30275213"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894"/>
    <a:srgbClr val="FFECD2"/>
    <a:srgbClr val="FFFAF4"/>
    <a:srgbClr val="C7B4FC"/>
    <a:srgbClr val="EDC3E8"/>
    <a:srgbClr val="D1E2F2"/>
    <a:srgbClr val="DDD9D6"/>
    <a:srgbClr val="C4EBD0"/>
    <a:srgbClr val="FFF6D3"/>
    <a:srgbClr val="1314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941"/>
  </p:normalViewPr>
  <p:slideViewPr>
    <p:cSldViewPr>
      <p:cViewPr>
        <p:scale>
          <a:sx n="25" d="100"/>
          <a:sy n="25" d="100"/>
        </p:scale>
        <p:origin x="1474" y="-3154"/>
      </p:cViewPr>
      <p:guideLst>
        <p:guide orient="horz" pos="13481"/>
        <p:guide pos="953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1055F-8152-4ADD-8E3E-DCAE390CBDE8}" type="datetimeFigureOut">
              <a:rPr lang="en-GB" smtClean="0"/>
              <a:pPr/>
              <a:t>07/04/2024</a:t>
            </a:fld>
            <a:endParaRPr lang="en-GB"/>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FBAEE-D496-449C-AFE8-119C27EFB506}" type="slidenum">
              <a:rPr lang="en-GB" smtClean="0"/>
              <a:pPr/>
              <a:t>‹#›</a:t>
            </a:fld>
            <a:endParaRPr lang="en-GB"/>
          </a:p>
        </p:txBody>
      </p:sp>
    </p:spTree>
    <p:extLst>
      <p:ext uri="{BB962C8B-B14F-4D97-AF65-F5344CB8AC3E}">
        <p14:creationId xmlns:p14="http://schemas.microsoft.com/office/powerpoint/2010/main" val="30100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39FBAEE-D496-449C-AFE8-119C27EFB506}" type="slidenum">
              <a:rPr lang="en-GB" smtClean="0"/>
              <a:pPr/>
              <a:t>1</a:t>
            </a:fld>
            <a:endParaRPr lang="en-GB"/>
          </a:p>
        </p:txBody>
      </p:sp>
    </p:spTree>
    <p:extLst>
      <p:ext uri="{BB962C8B-B14F-4D97-AF65-F5344CB8AC3E}">
        <p14:creationId xmlns:p14="http://schemas.microsoft.com/office/powerpoint/2010/main" val="67827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6900"/>
            <a:ext cx="25734963" cy="9175750"/>
          </a:xfrm>
        </p:spPr>
        <p:txBody>
          <a:bodyPr/>
          <a:lstStyle/>
          <a:p>
            <a:r>
              <a:rPr lang="en-US"/>
              <a:t>Click to edit Master title style</a:t>
            </a:r>
            <a:endParaRPr lang="en-GB"/>
          </a:p>
        </p:txBody>
      </p:sp>
      <p:sp>
        <p:nvSpPr>
          <p:cNvPr id="3" name="Subtitle 2"/>
          <p:cNvSpPr>
            <a:spLocks noGrp="1"/>
          </p:cNvSpPr>
          <p:nvPr>
            <p:ph type="subTitle" idx="1"/>
          </p:nvPr>
        </p:nvSpPr>
        <p:spPr>
          <a:xfrm>
            <a:off x="4541838" y="24255413"/>
            <a:ext cx="21191537"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DC26611-6281-4E11-ACC2-85FA96A0667E}" type="slidenum">
              <a:rPr lang="en-US"/>
              <a:pPr/>
              <a:t>‹#›</a:t>
            </a:fld>
            <a:endParaRPr lang="en-US"/>
          </a:p>
        </p:txBody>
      </p:sp>
    </p:spTree>
    <p:extLst>
      <p:ext uri="{BB962C8B-B14F-4D97-AF65-F5344CB8AC3E}">
        <p14:creationId xmlns:p14="http://schemas.microsoft.com/office/powerpoint/2010/main" val="185091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001956-8B40-46A1-B63C-7ACD83FEB396}" type="slidenum">
              <a:rPr lang="en-US"/>
              <a:pPr/>
              <a:t>‹#›</a:t>
            </a:fld>
            <a:endParaRPr lang="en-US"/>
          </a:p>
        </p:txBody>
      </p:sp>
    </p:spTree>
    <p:extLst>
      <p:ext uri="{BB962C8B-B14F-4D97-AF65-F5344CB8AC3E}">
        <p14:creationId xmlns:p14="http://schemas.microsoft.com/office/powerpoint/2010/main" val="13114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2538" y="3805238"/>
            <a:ext cx="6432550" cy="34242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270125" y="3805238"/>
            <a:ext cx="19150013" cy="34242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5BEDB0-F9BA-4179-BEBF-8DBF122176E3}" type="slidenum">
              <a:rPr lang="en-US"/>
              <a:pPr/>
              <a:t>‹#›</a:t>
            </a:fld>
            <a:endParaRPr lang="en-US"/>
          </a:p>
        </p:txBody>
      </p:sp>
    </p:spTree>
    <p:extLst>
      <p:ext uri="{BB962C8B-B14F-4D97-AF65-F5344CB8AC3E}">
        <p14:creationId xmlns:p14="http://schemas.microsoft.com/office/powerpoint/2010/main" val="160601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C2F9BE-EEBC-49BD-8E1A-7AE886ED32A9}" type="slidenum">
              <a:rPr lang="en-US"/>
              <a:pPr/>
              <a:t>‹#›</a:t>
            </a:fld>
            <a:endParaRPr lang="en-US"/>
          </a:p>
        </p:txBody>
      </p:sp>
    </p:spTree>
    <p:extLst>
      <p:ext uri="{BB962C8B-B14F-4D97-AF65-F5344CB8AC3E}">
        <p14:creationId xmlns:p14="http://schemas.microsoft.com/office/powerpoint/2010/main" val="400921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775" y="27505025"/>
            <a:ext cx="25734963" cy="8501063"/>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0775" y="18141950"/>
            <a:ext cx="25734963" cy="93630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8A6160-4A93-488B-A9E6-8C2E2E63CD41}" type="slidenum">
              <a:rPr lang="en-US"/>
              <a:pPr/>
              <a:t>‹#›</a:t>
            </a:fld>
            <a:endParaRPr lang="en-US"/>
          </a:p>
        </p:txBody>
      </p:sp>
    </p:spTree>
    <p:extLst>
      <p:ext uri="{BB962C8B-B14F-4D97-AF65-F5344CB8AC3E}">
        <p14:creationId xmlns:p14="http://schemas.microsoft.com/office/powerpoint/2010/main" val="138495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0125" y="12365038"/>
            <a:ext cx="12790488"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213013" y="12365038"/>
            <a:ext cx="12792075"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A4B941-E056-4AF9-AA8C-9C277416A4DB}" type="slidenum">
              <a:rPr lang="en-US"/>
              <a:pPr/>
              <a:t>‹#›</a:t>
            </a:fld>
            <a:endParaRPr lang="en-US"/>
          </a:p>
        </p:txBody>
      </p:sp>
    </p:spTree>
    <p:extLst>
      <p:ext uri="{BB962C8B-B14F-4D97-AF65-F5344CB8AC3E}">
        <p14:creationId xmlns:p14="http://schemas.microsoft.com/office/powerpoint/2010/main" val="16760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46263" cy="7134225"/>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4475" y="9580563"/>
            <a:ext cx="13376275"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4475" y="13574713"/>
            <a:ext cx="13376275"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700" y="9580563"/>
            <a:ext cx="1338103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700" y="13574713"/>
            <a:ext cx="13381038"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383DB79-11A9-41C9-A61C-5E0AA3823438}" type="slidenum">
              <a:rPr lang="en-US"/>
              <a:pPr/>
              <a:t>‹#›</a:t>
            </a:fld>
            <a:endParaRPr lang="en-US"/>
          </a:p>
        </p:txBody>
      </p:sp>
    </p:spTree>
    <p:extLst>
      <p:ext uri="{BB962C8B-B14F-4D97-AF65-F5344CB8AC3E}">
        <p14:creationId xmlns:p14="http://schemas.microsoft.com/office/powerpoint/2010/main" val="21694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FBB18EB-E426-44ED-BD9E-4B9D75DA5187}" type="slidenum">
              <a:rPr lang="en-US"/>
              <a:pPr/>
              <a:t>‹#›</a:t>
            </a:fld>
            <a:endParaRPr lang="en-US"/>
          </a:p>
        </p:txBody>
      </p:sp>
    </p:spTree>
    <p:extLst>
      <p:ext uri="{BB962C8B-B14F-4D97-AF65-F5344CB8AC3E}">
        <p14:creationId xmlns:p14="http://schemas.microsoft.com/office/powerpoint/2010/main" val="27417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30275213" cy="426397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7695" y="1095625"/>
            <a:ext cx="6221079" cy="2088232"/>
          </a:xfrm>
          <a:prstGeom prst="rect">
            <a:avLst/>
          </a:prstGeom>
        </p:spPr>
      </p:pic>
    </p:spTree>
    <p:extLst>
      <p:ext uri="{BB962C8B-B14F-4D97-AF65-F5344CB8AC3E}">
        <p14:creationId xmlns:p14="http://schemas.microsoft.com/office/powerpoint/2010/main" val="41852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59975" cy="725170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400" y="1704975"/>
            <a:ext cx="16924338" cy="36531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4475" y="8956675"/>
            <a:ext cx="9959975" cy="292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B32D5B-236E-43FE-958A-93A926CB8AE9}" type="slidenum">
              <a:rPr lang="en-US"/>
              <a:pPr/>
              <a:t>‹#›</a:t>
            </a:fld>
            <a:endParaRPr lang="en-US"/>
          </a:p>
        </p:txBody>
      </p:sp>
    </p:spTree>
    <p:extLst>
      <p:ext uri="{BB962C8B-B14F-4D97-AF65-F5344CB8AC3E}">
        <p14:creationId xmlns:p14="http://schemas.microsoft.com/office/powerpoint/2010/main" val="400210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075" y="29962475"/>
            <a:ext cx="18165763" cy="353695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075" y="3824288"/>
            <a:ext cx="18165763" cy="25682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5934075" y="33499425"/>
            <a:ext cx="18165763" cy="502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5CDC239-2C65-44BE-8AF1-96B5E4802A3F}" type="slidenum">
              <a:rPr lang="en-US"/>
              <a:pPr/>
              <a:t>‹#›</a:t>
            </a:fld>
            <a:endParaRPr lang="en-US"/>
          </a:p>
        </p:txBody>
      </p:sp>
    </p:spTree>
    <p:extLst>
      <p:ext uri="{BB962C8B-B14F-4D97-AF65-F5344CB8AC3E}">
        <p14:creationId xmlns:p14="http://schemas.microsoft.com/office/powerpoint/2010/main" val="254142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5238"/>
            <a:ext cx="25734963" cy="713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270125" y="12365038"/>
            <a:ext cx="25734963" cy="256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270125" y="38998525"/>
            <a:ext cx="6307138"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defTabSz="4175125">
              <a:defRPr sz="6400">
                <a:latin typeface="Calibri" charset="0"/>
                <a:ea typeface="Calibri" charset="0"/>
                <a:cs typeface="Calibri" charset="0"/>
              </a:defRPr>
            </a:lvl1pPr>
          </a:lstStyle>
          <a:p>
            <a:endParaRPr lang="en-US"/>
          </a:p>
        </p:txBody>
      </p:sp>
      <p:sp>
        <p:nvSpPr>
          <p:cNvPr id="1029" name="Rectangle 5"/>
          <p:cNvSpPr>
            <a:spLocks noGrp="1" noChangeArrowheads="1"/>
          </p:cNvSpPr>
          <p:nvPr>
            <p:ph type="ftr" sz="quarter" idx="3"/>
          </p:nvPr>
        </p:nvSpPr>
        <p:spPr bwMode="auto">
          <a:xfrm>
            <a:off x="10344150" y="38998525"/>
            <a:ext cx="9586913"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ctr" defTabSz="4175125">
              <a:defRPr sz="6400">
                <a:latin typeface="Calibri" charset="0"/>
                <a:ea typeface="Calibri" charset="0"/>
                <a:cs typeface="Calibri" charset="0"/>
              </a:defRPr>
            </a:lvl1pPr>
          </a:lstStyle>
          <a:p>
            <a:endParaRPr lang="en-US"/>
          </a:p>
        </p:txBody>
      </p:sp>
      <p:sp>
        <p:nvSpPr>
          <p:cNvPr id="1030" name="Rectangle 6"/>
          <p:cNvSpPr>
            <a:spLocks noGrp="1" noChangeArrowheads="1"/>
          </p:cNvSpPr>
          <p:nvPr>
            <p:ph type="sldNum" sz="quarter" idx="4"/>
          </p:nvPr>
        </p:nvSpPr>
        <p:spPr bwMode="auto">
          <a:xfrm>
            <a:off x="21697950" y="38998525"/>
            <a:ext cx="6307138"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r" defTabSz="4175125">
              <a:defRPr sz="6400">
                <a:latin typeface="Calibri" charset="0"/>
                <a:ea typeface="Calibri" charset="0"/>
                <a:cs typeface="Calibri" charset="0"/>
              </a:defRPr>
            </a:lvl1pPr>
          </a:lstStyle>
          <a:p>
            <a:fld id="{97B7DC7E-A1F9-4C29-9F26-BFA0A3B2EA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1" fontAlgn="base" hangingPunct="1">
        <a:spcBef>
          <a:spcPct val="0"/>
        </a:spcBef>
        <a:spcAft>
          <a:spcPct val="0"/>
        </a:spcAft>
        <a:defRPr sz="20100">
          <a:solidFill>
            <a:srgbClr val="547EE8"/>
          </a:solidFill>
          <a:latin typeface="Calibri" charset="0"/>
          <a:ea typeface="Calibri" charset="0"/>
          <a:cs typeface="Calibri" charset="0"/>
        </a:defRPr>
      </a:lvl1pPr>
      <a:lvl2pPr algn="ctr" defTabSz="4175125" rtl="0" eaLnBrk="1" fontAlgn="base" hangingPunct="1">
        <a:spcBef>
          <a:spcPct val="0"/>
        </a:spcBef>
        <a:spcAft>
          <a:spcPct val="0"/>
        </a:spcAft>
        <a:defRPr sz="20100">
          <a:solidFill>
            <a:schemeClr val="tx2"/>
          </a:solidFill>
          <a:latin typeface="Times"/>
        </a:defRPr>
      </a:lvl2pPr>
      <a:lvl3pPr algn="ctr" defTabSz="4175125" rtl="0" eaLnBrk="1" fontAlgn="base" hangingPunct="1">
        <a:spcBef>
          <a:spcPct val="0"/>
        </a:spcBef>
        <a:spcAft>
          <a:spcPct val="0"/>
        </a:spcAft>
        <a:defRPr sz="20100">
          <a:solidFill>
            <a:schemeClr val="tx2"/>
          </a:solidFill>
          <a:latin typeface="Times"/>
        </a:defRPr>
      </a:lvl3pPr>
      <a:lvl4pPr algn="ctr" defTabSz="4175125" rtl="0" eaLnBrk="1" fontAlgn="base" hangingPunct="1">
        <a:spcBef>
          <a:spcPct val="0"/>
        </a:spcBef>
        <a:spcAft>
          <a:spcPct val="0"/>
        </a:spcAft>
        <a:defRPr sz="20100">
          <a:solidFill>
            <a:schemeClr val="tx2"/>
          </a:solidFill>
          <a:latin typeface="Times"/>
        </a:defRPr>
      </a:lvl4pPr>
      <a:lvl5pPr algn="ctr" defTabSz="4175125" rtl="0" eaLnBrk="1" fontAlgn="base" hangingPunct="1">
        <a:spcBef>
          <a:spcPct val="0"/>
        </a:spcBef>
        <a:spcAft>
          <a:spcPct val="0"/>
        </a:spcAft>
        <a:defRPr sz="20100">
          <a:solidFill>
            <a:schemeClr val="tx2"/>
          </a:solidFill>
          <a:latin typeface="Times"/>
        </a:defRPr>
      </a:lvl5pPr>
      <a:lvl6pPr marL="457200" algn="ctr" defTabSz="4175125" rtl="0" eaLnBrk="1" fontAlgn="base" hangingPunct="1">
        <a:spcBef>
          <a:spcPct val="0"/>
        </a:spcBef>
        <a:spcAft>
          <a:spcPct val="0"/>
        </a:spcAft>
        <a:defRPr sz="20100">
          <a:solidFill>
            <a:schemeClr val="tx2"/>
          </a:solidFill>
          <a:latin typeface="Times"/>
        </a:defRPr>
      </a:lvl6pPr>
      <a:lvl7pPr marL="914400" algn="ctr" defTabSz="4175125" rtl="0" eaLnBrk="1" fontAlgn="base" hangingPunct="1">
        <a:spcBef>
          <a:spcPct val="0"/>
        </a:spcBef>
        <a:spcAft>
          <a:spcPct val="0"/>
        </a:spcAft>
        <a:defRPr sz="20100">
          <a:solidFill>
            <a:schemeClr val="tx2"/>
          </a:solidFill>
          <a:latin typeface="Times"/>
        </a:defRPr>
      </a:lvl7pPr>
      <a:lvl8pPr marL="1371600" algn="ctr" defTabSz="4175125" rtl="0" eaLnBrk="1" fontAlgn="base" hangingPunct="1">
        <a:spcBef>
          <a:spcPct val="0"/>
        </a:spcBef>
        <a:spcAft>
          <a:spcPct val="0"/>
        </a:spcAft>
        <a:defRPr sz="20100">
          <a:solidFill>
            <a:schemeClr val="tx2"/>
          </a:solidFill>
          <a:latin typeface="Times"/>
        </a:defRPr>
      </a:lvl8pPr>
      <a:lvl9pPr marL="1828800" algn="ctr" defTabSz="4175125" rtl="0" eaLnBrk="1" fontAlgn="base" hangingPunct="1">
        <a:spcBef>
          <a:spcPct val="0"/>
        </a:spcBef>
        <a:spcAft>
          <a:spcPct val="0"/>
        </a:spcAft>
        <a:defRPr sz="20100">
          <a:solidFill>
            <a:schemeClr val="tx2"/>
          </a:solidFill>
          <a:latin typeface="Times"/>
        </a:defRPr>
      </a:lvl9pPr>
    </p:titleStyle>
    <p:bodyStyle>
      <a:lvl1pPr marL="1565275" indent="-1565275" algn="l" defTabSz="4175125" rtl="0" eaLnBrk="1" fontAlgn="base" hangingPunct="1">
        <a:spcBef>
          <a:spcPct val="20000"/>
        </a:spcBef>
        <a:spcAft>
          <a:spcPct val="0"/>
        </a:spcAft>
        <a:buChar char="•"/>
        <a:defRPr sz="14600">
          <a:solidFill>
            <a:schemeClr val="tx1"/>
          </a:solidFill>
          <a:latin typeface="Calibri" charset="0"/>
          <a:ea typeface="Calibri" charset="0"/>
          <a:cs typeface="Calibri" charset="0"/>
        </a:defRPr>
      </a:lvl1pPr>
      <a:lvl2pPr marL="3392488" indent="-1304925" algn="l" defTabSz="4175125" rtl="0" eaLnBrk="1" fontAlgn="base" hangingPunct="1">
        <a:spcBef>
          <a:spcPct val="20000"/>
        </a:spcBef>
        <a:spcAft>
          <a:spcPct val="0"/>
        </a:spcAft>
        <a:buChar char="–"/>
        <a:defRPr sz="12800">
          <a:solidFill>
            <a:schemeClr val="tx1"/>
          </a:solidFill>
          <a:latin typeface="Calibri" charset="0"/>
          <a:ea typeface="Calibri" charset="0"/>
          <a:cs typeface="Calibri" charset="0"/>
        </a:defRPr>
      </a:lvl2pPr>
      <a:lvl3pPr marL="5219700" indent="-1044575" algn="l" defTabSz="4175125" rtl="0" eaLnBrk="1" fontAlgn="base" hangingPunct="1">
        <a:spcBef>
          <a:spcPct val="20000"/>
        </a:spcBef>
        <a:spcAft>
          <a:spcPct val="0"/>
        </a:spcAft>
        <a:buChar char="•"/>
        <a:defRPr sz="11000">
          <a:solidFill>
            <a:schemeClr val="tx1"/>
          </a:solidFill>
          <a:latin typeface="Calibri" charset="0"/>
          <a:ea typeface="Calibri" charset="0"/>
          <a:cs typeface="Calibri" charset="0"/>
        </a:defRPr>
      </a:lvl3pPr>
      <a:lvl4pPr marL="7307263" indent="-1042988" algn="l" defTabSz="4175125" rtl="0" eaLnBrk="1" fontAlgn="base" hangingPunct="1">
        <a:spcBef>
          <a:spcPct val="20000"/>
        </a:spcBef>
        <a:spcAft>
          <a:spcPct val="0"/>
        </a:spcAft>
        <a:buChar char="–"/>
        <a:defRPr sz="9100">
          <a:solidFill>
            <a:schemeClr val="tx1"/>
          </a:solidFill>
          <a:latin typeface="Calibri" charset="0"/>
          <a:ea typeface="Calibri" charset="0"/>
          <a:cs typeface="Calibri" charset="0"/>
        </a:defRPr>
      </a:lvl4pPr>
      <a:lvl5pPr marL="9396413" indent="-1044575" algn="l" defTabSz="4175125" rtl="0" eaLnBrk="1" fontAlgn="base" hangingPunct="1">
        <a:spcBef>
          <a:spcPct val="20000"/>
        </a:spcBef>
        <a:spcAft>
          <a:spcPct val="0"/>
        </a:spcAft>
        <a:buChar char="»"/>
        <a:defRPr sz="9100">
          <a:solidFill>
            <a:schemeClr val="tx1"/>
          </a:solidFill>
          <a:latin typeface="Calibri" charset="0"/>
          <a:ea typeface="Calibri" charset="0"/>
          <a:cs typeface="Calibri" charset="0"/>
        </a:defRPr>
      </a:lvl5pPr>
      <a:lvl6pPr marL="9853613" indent="-1044575" algn="l" defTabSz="4175125" rtl="0" eaLnBrk="1" fontAlgn="base" hangingPunct="1">
        <a:spcBef>
          <a:spcPct val="20000"/>
        </a:spcBef>
        <a:spcAft>
          <a:spcPct val="0"/>
        </a:spcAft>
        <a:buChar char="»"/>
        <a:defRPr sz="9100">
          <a:solidFill>
            <a:schemeClr val="tx1"/>
          </a:solidFill>
          <a:latin typeface="+mn-lt"/>
        </a:defRPr>
      </a:lvl6pPr>
      <a:lvl7pPr marL="10310813" indent="-1044575" algn="l" defTabSz="4175125" rtl="0" eaLnBrk="1" fontAlgn="base" hangingPunct="1">
        <a:spcBef>
          <a:spcPct val="20000"/>
        </a:spcBef>
        <a:spcAft>
          <a:spcPct val="0"/>
        </a:spcAft>
        <a:buChar char="»"/>
        <a:defRPr sz="9100">
          <a:solidFill>
            <a:schemeClr val="tx1"/>
          </a:solidFill>
          <a:latin typeface="+mn-lt"/>
        </a:defRPr>
      </a:lvl7pPr>
      <a:lvl8pPr marL="10768013" indent="-1044575" algn="l" defTabSz="4175125" rtl="0" eaLnBrk="1" fontAlgn="base" hangingPunct="1">
        <a:spcBef>
          <a:spcPct val="20000"/>
        </a:spcBef>
        <a:spcAft>
          <a:spcPct val="0"/>
        </a:spcAft>
        <a:buChar char="»"/>
        <a:defRPr sz="9100">
          <a:solidFill>
            <a:schemeClr val="tx1"/>
          </a:solidFill>
          <a:latin typeface="+mn-lt"/>
        </a:defRPr>
      </a:lvl8pPr>
      <a:lvl9pPr marL="11225213" indent="-1044575" algn="l" defTabSz="4175125" rtl="0" eaLnBrk="1" fontAlgn="base" hangingPunct="1">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9" name="Rectangle 7"/>
          <p:cNvSpPr>
            <a:spLocks noChangeArrowheads="1"/>
          </p:cNvSpPr>
          <p:nvPr/>
        </p:nvSpPr>
        <p:spPr bwMode="auto">
          <a:xfrm>
            <a:off x="10453074" y="9271281"/>
            <a:ext cx="9540000" cy="15642643"/>
          </a:xfrm>
          <a:prstGeom prst="rect">
            <a:avLst/>
          </a:prstGeom>
          <a:solidFill>
            <a:srgbClr val="FFF6D3"/>
          </a:solidFill>
          <a:ln w="12700">
            <a:solidFill>
              <a:srgbClr val="DDD9D6"/>
            </a:solid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AU" altLang="en-US" sz="4000" dirty="0">
                <a:solidFill>
                  <a:srgbClr val="464646"/>
                </a:solidFill>
                <a:latin typeface="Calibri" charset="0"/>
                <a:ea typeface="Calibri" charset="0"/>
                <a:cs typeface="Calibri" charset="0"/>
              </a:rPr>
              <a:t>Before developing the game, low-fidelity prototypes were created to provide a visualisation as to what the GUI would look like. A key focus in terms of theming was for it to be bright and colourful, but also accessible to users.</a:t>
            </a:r>
          </a:p>
          <a:p>
            <a:pPr>
              <a:spcBef>
                <a:spcPct val="40000"/>
              </a:spcBef>
            </a:pPr>
            <a:r>
              <a:rPr lang="en-AU" altLang="en-US" sz="4000" dirty="0">
                <a:solidFill>
                  <a:srgbClr val="464646"/>
                </a:solidFill>
                <a:latin typeface="Calibri" charset="0"/>
                <a:ea typeface="Calibri" charset="0"/>
                <a:cs typeface="Calibri" charset="0"/>
              </a:rPr>
              <a:t>The UIs were then created in Godot and tested with a minimalistic approach, the idea being to see how well they were used. Other aspects not reflected in the current design that were considered, were font-size, intuitive placement, audio cues, and overall appearance.</a:t>
            </a:r>
          </a:p>
        </p:txBody>
      </p:sp>
      <p:sp>
        <p:nvSpPr>
          <p:cNvPr id="10" name="Rectangle 38"/>
          <p:cNvSpPr>
            <a:spLocks noChangeArrowheads="1"/>
          </p:cNvSpPr>
          <p:nvPr/>
        </p:nvSpPr>
        <p:spPr bwMode="auto">
          <a:xfrm>
            <a:off x="10453074" y="7880376"/>
            <a:ext cx="9540000" cy="1440000"/>
          </a:xfrm>
          <a:prstGeom prst="rect">
            <a:avLst/>
          </a:prstGeom>
          <a:solidFill>
            <a:srgbClr val="FFF6D3"/>
          </a:solidFill>
          <a:ln w="9525">
            <a:solidFill>
              <a:srgbClr val="DDD9D6"/>
            </a:solidFill>
            <a:miter lim="800000"/>
            <a:headEnd/>
            <a:tailEnd/>
          </a:ln>
          <a:effectLst/>
        </p:spPr>
        <p:txBody>
          <a:bodyPr wrap="none" lIns="342000" tIns="342000" rIns="342000" bIns="342000" anchor="ctr"/>
          <a:lstStyle/>
          <a:p>
            <a:pPr defTabSz="869950">
              <a:spcBef>
                <a:spcPct val="50000"/>
              </a:spcBef>
            </a:pPr>
            <a:r>
              <a:rPr lang="en-GB" altLang="en-US" sz="5400" b="1" dirty="0">
                <a:solidFill>
                  <a:srgbClr val="4365E2"/>
                </a:solidFill>
                <a:latin typeface="Calibri" charset="0"/>
                <a:ea typeface="Calibri" charset="0"/>
                <a:cs typeface="Calibri" charset="0"/>
              </a:rPr>
              <a:t>Design and Prototyping</a:t>
            </a:r>
          </a:p>
        </p:txBody>
      </p:sp>
      <p:sp>
        <p:nvSpPr>
          <p:cNvPr id="15" name="Rectangle 7"/>
          <p:cNvSpPr>
            <a:spLocks noChangeArrowheads="1"/>
          </p:cNvSpPr>
          <p:nvPr/>
        </p:nvSpPr>
        <p:spPr bwMode="auto">
          <a:xfrm>
            <a:off x="10453074" y="26714238"/>
            <a:ext cx="9540000" cy="15642643"/>
          </a:xfrm>
          <a:prstGeom prst="rect">
            <a:avLst/>
          </a:prstGeom>
          <a:solidFill>
            <a:srgbClr val="C4EBD0"/>
          </a:solidFill>
          <a:ln w="12700">
            <a:solidFill>
              <a:srgbClr val="DDD9D6"/>
            </a:solid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GB" altLang="en-US" sz="4000" dirty="0">
                <a:solidFill>
                  <a:srgbClr val="464646"/>
                </a:solidFill>
                <a:latin typeface="Calibri" charset="0"/>
                <a:ea typeface="Calibri" charset="0"/>
                <a:cs typeface="Calibri" charset="0"/>
              </a:rPr>
              <a:t>Implementation initially took place by using the latest stable release of Godot 4, and the Godot addon for Visual Studio Code. During development, I was facing several issues with Visual Studio Code (VSC), so I instead moved to </a:t>
            </a:r>
            <a:r>
              <a:rPr lang="en-GB" altLang="en-US" sz="4000" dirty="0" err="1">
                <a:solidFill>
                  <a:srgbClr val="464646"/>
                </a:solidFill>
                <a:latin typeface="Calibri" charset="0"/>
                <a:ea typeface="Calibri" charset="0"/>
                <a:cs typeface="Calibri" charset="0"/>
              </a:rPr>
              <a:t>JetBrain's</a:t>
            </a:r>
            <a:r>
              <a:rPr lang="en-GB" altLang="en-US" sz="4000" dirty="0">
                <a:solidFill>
                  <a:srgbClr val="464646"/>
                </a:solidFill>
                <a:latin typeface="Calibri" charset="0"/>
                <a:ea typeface="Calibri" charset="0"/>
                <a:cs typeface="Calibri" charset="0"/>
              </a:rPr>
              <a:t> Rider, an IDE better suited for C# development</a:t>
            </a:r>
          </a:p>
          <a:p>
            <a:pPr>
              <a:spcBef>
                <a:spcPct val="40000"/>
              </a:spcBef>
            </a:pPr>
            <a:r>
              <a:rPr lang="en-GB" altLang="en-US" sz="4000" dirty="0">
                <a:solidFill>
                  <a:srgbClr val="464646"/>
                </a:solidFill>
                <a:latin typeface="Calibri" charset="0"/>
                <a:ea typeface="Calibri" charset="0"/>
                <a:cs typeface="Calibri" charset="0"/>
              </a:rPr>
              <a:t>The duration of development ran over from the start of semester 1, in September, right through until early April, and included the designs of assets, drafting of pseudocode, and loosely following Agile principles.</a:t>
            </a:r>
          </a:p>
          <a:p>
            <a:pPr>
              <a:spcBef>
                <a:spcPct val="40000"/>
              </a:spcBef>
            </a:pPr>
            <a:r>
              <a:rPr lang="en-GB" altLang="en-US" sz="4000" dirty="0">
                <a:solidFill>
                  <a:srgbClr val="464646"/>
                </a:solidFill>
                <a:latin typeface="Calibri" charset="0"/>
                <a:ea typeface="Calibri" charset="0"/>
                <a:cs typeface="Calibri" charset="0"/>
              </a:rPr>
              <a:t>Key systems, such as the dialogue and object interaction scripts, were focused on first as they were key aspects for the game to work, and required the largest amount of time dedicated to them as they were significantly more complicated than other scripts.</a:t>
            </a:r>
          </a:p>
        </p:txBody>
      </p:sp>
      <p:sp>
        <p:nvSpPr>
          <p:cNvPr id="16" name="Rectangle 38"/>
          <p:cNvSpPr>
            <a:spLocks noChangeArrowheads="1"/>
          </p:cNvSpPr>
          <p:nvPr/>
        </p:nvSpPr>
        <p:spPr bwMode="auto">
          <a:xfrm>
            <a:off x="10453074" y="25274238"/>
            <a:ext cx="9540000" cy="1440000"/>
          </a:xfrm>
          <a:prstGeom prst="rect">
            <a:avLst/>
          </a:prstGeom>
          <a:solidFill>
            <a:srgbClr val="C4EBD0"/>
          </a:solidFill>
          <a:ln w="12700">
            <a:solidFill>
              <a:srgbClr val="DDD9D6"/>
            </a:solid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Implementation</a:t>
            </a:r>
          </a:p>
        </p:txBody>
      </p:sp>
      <p:sp>
        <p:nvSpPr>
          <p:cNvPr id="11" name="Rectangle 7"/>
          <p:cNvSpPr>
            <a:spLocks noChangeArrowheads="1"/>
          </p:cNvSpPr>
          <p:nvPr/>
        </p:nvSpPr>
        <p:spPr bwMode="auto">
          <a:xfrm>
            <a:off x="20453199" y="9328562"/>
            <a:ext cx="9540000" cy="11355364"/>
          </a:xfrm>
          <a:prstGeom prst="rect">
            <a:avLst/>
          </a:prstGeom>
          <a:solidFill>
            <a:srgbClr val="D1E2F2"/>
          </a:solidFill>
          <a:ln w="12700">
            <a:solidFill>
              <a:srgbClr val="DDD9D6"/>
            </a:solid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GB" altLang="en-US" sz="3200" dirty="0">
                <a:solidFill>
                  <a:srgbClr val="464646"/>
                </a:solidFill>
                <a:latin typeface="Calibri" charset="0"/>
                <a:ea typeface="Calibri" charset="0"/>
                <a:cs typeface="Calibri" charset="0"/>
              </a:rPr>
              <a:t>Gamification can be applied to just about any topic, providing a new way to educate and inform about important topics, beyond textbooks and presentations.</a:t>
            </a:r>
          </a:p>
          <a:p>
            <a:pPr>
              <a:spcBef>
                <a:spcPct val="40000"/>
              </a:spcBef>
            </a:pPr>
            <a:r>
              <a:rPr lang="en-GB" altLang="en-US" sz="3200" dirty="0">
                <a:solidFill>
                  <a:srgbClr val="464646"/>
                </a:solidFill>
                <a:latin typeface="Calibri" charset="0"/>
                <a:ea typeface="Calibri" charset="0"/>
                <a:cs typeface="Calibri" charset="0"/>
              </a:rPr>
              <a:t>Research done in conjunction with the University of Toronto, found that out of 51 students, 76% of them found gamification elements to be beneficial in their learning, through aspects like the competition element of competing with their peers and improving assignment completion time.</a:t>
            </a:r>
          </a:p>
          <a:p>
            <a:pPr>
              <a:spcBef>
                <a:spcPct val="40000"/>
              </a:spcBef>
            </a:pPr>
            <a:r>
              <a:rPr lang="en-GB" altLang="en-US" sz="3200" dirty="0">
                <a:solidFill>
                  <a:srgbClr val="464646"/>
                </a:solidFill>
                <a:latin typeface="Calibri" charset="0"/>
                <a:ea typeface="Calibri" charset="0"/>
                <a:cs typeface="Calibri" charset="0"/>
              </a:rPr>
              <a:t>Gamification can be applied to just about any topic, and in this case, the aim is to educate about the struggles of LGBTQ people, and how they got to where they are now in terms of rights</a:t>
            </a:r>
            <a:endParaRPr lang="en-AU" altLang="en-US" sz="3200" dirty="0">
              <a:solidFill>
                <a:srgbClr val="464646"/>
              </a:solidFill>
              <a:latin typeface="Calibri" charset="0"/>
              <a:ea typeface="Calibri" charset="0"/>
              <a:cs typeface="Calibri" charset="0"/>
            </a:endParaRPr>
          </a:p>
        </p:txBody>
      </p:sp>
      <p:sp>
        <p:nvSpPr>
          <p:cNvPr id="12" name="Rectangle 38"/>
          <p:cNvSpPr>
            <a:spLocks noChangeArrowheads="1"/>
          </p:cNvSpPr>
          <p:nvPr/>
        </p:nvSpPr>
        <p:spPr bwMode="auto">
          <a:xfrm>
            <a:off x="20453199" y="7880376"/>
            <a:ext cx="9540000" cy="1440000"/>
          </a:xfrm>
          <a:prstGeom prst="rect">
            <a:avLst/>
          </a:prstGeom>
          <a:solidFill>
            <a:srgbClr val="D1E2F2"/>
          </a:solidFill>
          <a:ln w="12700">
            <a:solidFill>
              <a:srgbClr val="D1E2F2"/>
            </a:solid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Applications and Importance</a:t>
            </a:r>
          </a:p>
        </p:txBody>
      </p:sp>
      <p:sp>
        <p:nvSpPr>
          <p:cNvPr id="21" name="Rectangle 7"/>
          <p:cNvSpPr>
            <a:spLocks noChangeArrowheads="1"/>
          </p:cNvSpPr>
          <p:nvPr/>
        </p:nvSpPr>
        <p:spPr bwMode="auto">
          <a:xfrm>
            <a:off x="20453199" y="22389107"/>
            <a:ext cx="9540000" cy="13703488"/>
          </a:xfrm>
          <a:prstGeom prst="rect">
            <a:avLst/>
          </a:prstGeom>
          <a:solidFill>
            <a:srgbClr val="EDC3E8"/>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endParaRPr lang="en-AU" altLang="en-US" sz="3200" dirty="0">
              <a:solidFill>
                <a:srgbClr val="464646"/>
              </a:solidFill>
              <a:latin typeface="Calibri" charset="0"/>
              <a:ea typeface="Calibri" charset="0"/>
              <a:cs typeface="Calibri" charset="0"/>
            </a:endParaRPr>
          </a:p>
        </p:txBody>
      </p:sp>
      <p:sp>
        <p:nvSpPr>
          <p:cNvPr id="22" name="Rectangle 38"/>
          <p:cNvSpPr>
            <a:spLocks noChangeArrowheads="1"/>
          </p:cNvSpPr>
          <p:nvPr/>
        </p:nvSpPr>
        <p:spPr bwMode="auto">
          <a:xfrm>
            <a:off x="20453199" y="20949107"/>
            <a:ext cx="9540000" cy="1440000"/>
          </a:xfrm>
          <a:prstGeom prst="rect">
            <a:avLst/>
          </a:prstGeom>
          <a:solidFill>
            <a:srgbClr val="EDC3E8"/>
          </a:solidFill>
          <a:ln w="12700">
            <a:no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Discussion</a:t>
            </a:r>
          </a:p>
        </p:txBody>
      </p:sp>
      <p:sp>
        <p:nvSpPr>
          <p:cNvPr id="50" name="Rectangle 7"/>
          <p:cNvSpPr>
            <a:spLocks noChangeArrowheads="1"/>
          </p:cNvSpPr>
          <p:nvPr/>
        </p:nvSpPr>
        <p:spPr bwMode="auto">
          <a:xfrm>
            <a:off x="20453199" y="37863512"/>
            <a:ext cx="9540000" cy="4493369"/>
          </a:xfrm>
          <a:prstGeom prst="rect">
            <a:avLst/>
          </a:prstGeom>
          <a:solidFill>
            <a:srgbClr val="C7B4FC"/>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457200" indent="-457200">
              <a:spcBef>
                <a:spcPct val="40000"/>
              </a:spcBef>
              <a:buFontTx/>
              <a:buChar char="-"/>
            </a:pPr>
            <a:r>
              <a:rPr lang="en-US" altLang="en-US" sz="3200" b="1" dirty="0">
                <a:solidFill>
                  <a:srgbClr val="464646"/>
                </a:solidFill>
                <a:latin typeface="Calibri" charset="0"/>
                <a:ea typeface="Calibri" charset="0"/>
                <a:cs typeface="Calibri" charset="0"/>
              </a:rPr>
              <a:t>Advisor, Christina Moir</a:t>
            </a:r>
          </a:p>
          <a:p>
            <a:pPr marL="457200" indent="-457200">
              <a:spcBef>
                <a:spcPct val="40000"/>
              </a:spcBef>
              <a:buFontTx/>
              <a:buChar char="-"/>
            </a:pPr>
            <a:r>
              <a:rPr lang="en-US" altLang="en-US" sz="3200" b="1" dirty="0">
                <a:solidFill>
                  <a:srgbClr val="464646"/>
                </a:solidFill>
                <a:latin typeface="Calibri" charset="0"/>
                <a:ea typeface="Calibri" charset="0"/>
                <a:cs typeface="Calibri" charset="0"/>
              </a:rPr>
              <a:t>Undergraduate Lead, Mike Crabb</a:t>
            </a:r>
          </a:p>
          <a:p>
            <a:pPr marL="457200" indent="-457200">
              <a:spcBef>
                <a:spcPct val="40000"/>
              </a:spcBef>
              <a:buFontTx/>
              <a:buChar char="-"/>
            </a:pPr>
            <a:r>
              <a:rPr lang="en-US" altLang="en-US" sz="3200" b="1" dirty="0">
                <a:solidFill>
                  <a:srgbClr val="464646"/>
                </a:solidFill>
                <a:latin typeface="Calibri" charset="0"/>
                <a:ea typeface="Calibri" charset="0"/>
                <a:cs typeface="Calibri" charset="0"/>
              </a:rPr>
              <a:t>My boyfriend, Adam</a:t>
            </a:r>
          </a:p>
          <a:p>
            <a:pPr marL="457200" indent="-457200">
              <a:spcBef>
                <a:spcPct val="40000"/>
              </a:spcBef>
              <a:buFontTx/>
              <a:buChar char="-"/>
            </a:pPr>
            <a:endParaRPr lang="en-AU" altLang="en-US" sz="3200" dirty="0">
              <a:solidFill>
                <a:srgbClr val="464646"/>
              </a:solidFill>
              <a:latin typeface="Calibri" charset="0"/>
              <a:ea typeface="Calibri" charset="0"/>
              <a:cs typeface="Calibri" charset="0"/>
            </a:endParaRPr>
          </a:p>
        </p:txBody>
      </p:sp>
      <p:sp>
        <p:nvSpPr>
          <p:cNvPr id="51" name="Rectangle 38"/>
          <p:cNvSpPr>
            <a:spLocks noChangeArrowheads="1"/>
          </p:cNvSpPr>
          <p:nvPr/>
        </p:nvSpPr>
        <p:spPr bwMode="auto">
          <a:xfrm>
            <a:off x="20453199" y="36423512"/>
            <a:ext cx="9540000" cy="1440000"/>
          </a:xfrm>
          <a:prstGeom prst="rect">
            <a:avLst/>
          </a:prstGeom>
          <a:solidFill>
            <a:srgbClr val="C7B4FC"/>
          </a:solidFill>
          <a:ln w="12700">
            <a:no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Acknowledgements</a:t>
            </a:r>
          </a:p>
        </p:txBody>
      </p:sp>
      <p:sp>
        <p:nvSpPr>
          <p:cNvPr id="3" name="Rectangle 7"/>
          <p:cNvSpPr>
            <a:spLocks noChangeArrowheads="1"/>
          </p:cNvSpPr>
          <p:nvPr/>
        </p:nvSpPr>
        <p:spPr bwMode="auto">
          <a:xfrm>
            <a:off x="453600" y="9271114"/>
            <a:ext cx="9540000" cy="15642643"/>
          </a:xfrm>
          <a:prstGeom prst="rect">
            <a:avLst/>
          </a:prstGeom>
          <a:solidFill>
            <a:srgbClr val="F4CEC3"/>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AU" altLang="en-US" sz="4000" dirty="0">
                <a:latin typeface="Calibri" panose="020F0502020204030204" pitchFamily="34" charset="0"/>
                <a:ea typeface="Calibri" panose="020F0502020204030204" pitchFamily="34" charset="0"/>
                <a:cs typeface="Calibri" panose="020F0502020204030204" pitchFamily="34" charset="0"/>
              </a:rPr>
              <a:t>The L</a:t>
            </a:r>
            <a:r>
              <a:rPr lang="en-GB" sz="4000" dirty="0">
                <a:latin typeface="Calibri" panose="020F0502020204030204" pitchFamily="34" charset="0"/>
                <a:ea typeface="Calibri" panose="020F0502020204030204" pitchFamily="34" charset="0"/>
                <a:cs typeface="Calibri" panose="020F0502020204030204" pitchFamily="34" charset="0"/>
              </a:rPr>
              <a:t>GBTQIA+ community have been prominent in both recent times and history. Though the meaning of the abbreviation has been discussed, and the meaning can be left to interpretation, the generally accepted meaning is “</a:t>
            </a:r>
            <a:r>
              <a:rPr lang="en-GB" sz="4000" i="1" dirty="0">
                <a:effectLst/>
                <a:latin typeface="Calibri" panose="020F0502020204030204" pitchFamily="34" charset="0"/>
                <a:ea typeface="Calibri" panose="020F0502020204030204" pitchFamily="34" charset="0"/>
                <a:cs typeface="Calibri" panose="020F0502020204030204" pitchFamily="34" charset="0"/>
              </a:rPr>
              <a:t>Lesbian, Gay, Bisexual, Transgender, Queer, Questioning, Intersex, Asexual” </a:t>
            </a:r>
            <a:r>
              <a:rPr lang="en-GB" sz="4000" dirty="0">
                <a:latin typeface="Calibri" panose="020F0502020204030204" pitchFamily="34" charset="0"/>
                <a:ea typeface="Calibri" panose="020F0502020204030204" pitchFamily="34" charset="0"/>
                <a:cs typeface="Calibri" panose="020F0502020204030204" pitchFamily="34" charset="0"/>
              </a:rPr>
              <a:t>with the ‘plus’ acting as a placeholder in case of identities not currently covered.</a:t>
            </a:r>
            <a:r>
              <a:rPr lang="en-GB" sz="4000" baseline="30000" dirty="0">
                <a:latin typeface="Calibri" panose="020F0502020204030204" pitchFamily="34" charset="0"/>
                <a:ea typeface="Calibri" panose="020F0502020204030204" pitchFamily="34" charset="0"/>
                <a:cs typeface="Calibri" panose="020F0502020204030204" pitchFamily="34" charset="0"/>
              </a:rPr>
              <a:t>1</a:t>
            </a:r>
            <a:endParaRPr lang="en-GB" altLang="en-US" sz="4000" baseline="30000" dirty="0">
              <a:solidFill>
                <a:srgbClr val="464646"/>
              </a:solidFill>
              <a:latin typeface="Calibri" panose="020F0502020204030204" pitchFamily="34" charset="0"/>
              <a:ea typeface="Calibri" panose="020F0502020204030204" pitchFamily="34" charset="0"/>
              <a:cs typeface="Calibri" panose="020F0502020204030204" pitchFamily="34" charset="0"/>
            </a:endParaRPr>
          </a:p>
          <a:p>
            <a:pPr>
              <a:spcBef>
                <a:spcPct val="40000"/>
              </a:spcBef>
            </a:pPr>
            <a:r>
              <a:rPr lang="en-GB" altLang="en-US" sz="4000" dirty="0">
                <a:latin typeface="Calibri" panose="020F0502020204030204" pitchFamily="34" charset="0"/>
                <a:ea typeface="Calibri" panose="020F0502020204030204" pitchFamily="34" charset="0"/>
                <a:cs typeface="Calibri" panose="020F0502020204030204" pitchFamily="34" charset="0"/>
              </a:rPr>
              <a:t>Similarly, the concept of gamification, has also been notable throughout recent history, used to educate its users on various topics by making the learning game-like. Recent examples include Duolingo, the app where you learn new languages through games like matching words and their translations together.</a:t>
            </a:r>
          </a:p>
          <a:p>
            <a:pPr>
              <a:spcBef>
                <a:spcPct val="40000"/>
              </a:spcBef>
            </a:pPr>
            <a:r>
              <a:rPr lang="en-GB" altLang="en-US" sz="4000" dirty="0">
                <a:latin typeface="Calibri" panose="020F0502020204030204" pitchFamily="34" charset="0"/>
                <a:ea typeface="Calibri" panose="020F0502020204030204" pitchFamily="34" charset="0"/>
                <a:cs typeface="Calibri" panose="020F0502020204030204" pitchFamily="34" charset="0"/>
              </a:rPr>
              <a:t>The process of gamification interesting to me, and as someone who is LGBTQ+, this is also an interesting topic to investigate and educate about via gamification.</a:t>
            </a:r>
          </a:p>
          <a:p>
            <a:pPr>
              <a:spcBef>
                <a:spcPct val="40000"/>
              </a:spcBef>
            </a:pPr>
            <a:endParaRPr lang="en-AU" altLang="en-US" sz="32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8"/>
          <p:cNvSpPr>
            <a:spLocks noChangeArrowheads="1"/>
          </p:cNvSpPr>
          <p:nvPr/>
        </p:nvSpPr>
        <p:spPr bwMode="auto">
          <a:xfrm>
            <a:off x="451316" y="7880376"/>
            <a:ext cx="9540000" cy="1440000"/>
          </a:xfrm>
          <a:prstGeom prst="rect">
            <a:avLst/>
          </a:prstGeom>
          <a:solidFill>
            <a:srgbClr val="F4CEC3"/>
          </a:solidFill>
          <a:ln w="9525">
            <a:noFill/>
            <a:miter lim="800000"/>
            <a:headEnd/>
            <a:tailEnd/>
          </a:ln>
          <a:effectLst/>
        </p:spPr>
        <p:txBody>
          <a:bodyPr wrap="none" lIns="342000" tIns="342000" rIns="342000" bIns="342000" anchor="ctr"/>
          <a:lstStyle/>
          <a:p>
            <a:r>
              <a:rPr lang="en-GB" altLang="en-US" sz="5400" b="1" dirty="0">
                <a:solidFill>
                  <a:srgbClr val="4365E2"/>
                </a:solidFill>
                <a:latin typeface="Calibri" charset="0"/>
                <a:ea typeface="Calibri" charset="0"/>
                <a:cs typeface="Calibri" charset="0"/>
              </a:rPr>
              <a:t>Introduction</a:t>
            </a:r>
          </a:p>
        </p:txBody>
      </p:sp>
      <p:sp>
        <p:nvSpPr>
          <p:cNvPr id="13" name="Rectangle 7"/>
          <p:cNvSpPr>
            <a:spLocks noChangeArrowheads="1"/>
          </p:cNvSpPr>
          <p:nvPr/>
        </p:nvSpPr>
        <p:spPr bwMode="auto">
          <a:xfrm>
            <a:off x="452949" y="26714238"/>
            <a:ext cx="9540000" cy="15642643"/>
          </a:xfrm>
          <a:prstGeom prst="rect">
            <a:avLst/>
          </a:prstGeom>
          <a:solidFill>
            <a:srgbClr val="FED894"/>
          </a:solidFill>
          <a:ln w="12700">
            <a:solidFill>
              <a:srgbClr val="DDD9D6"/>
            </a:solid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AU" altLang="en-US" sz="4000" dirty="0">
                <a:solidFill>
                  <a:srgbClr val="464646"/>
                </a:solidFill>
                <a:latin typeface="Calibri" charset="0"/>
                <a:ea typeface="Calibri" charset="0"/>
                <a:cs typeface="Calibri" charset="0"/>
              </a:rPr>
              <a:t>The main event covered in my game, is the events of The Stonewall Riots, which took place in 1969, in America. This was a significant event in the history of LGBTQ+ Heritage, partly due to the laws in place at the time. </a:t>
            </a:r>
          </a:p>
          <a:p>
            <a:pPr>
              <a:spcBef>
                <a:spcPct val="40000"/>
              </a:spcBef>
            </a:pPr>
            <a:r>
              <a:rPr lang="en-AU" altLang="en-US" sz="4000" dirty="0">
                <a:solidFill>
                  <a:srgbClr val="464646"/>
                </a:solidFill>
                <a:latin typeface="Calibri" charset="0"/>
                <a:ea typeface="Calibri" charset="0"/>
                <a:cs typeface="Calibri" charset="0"/>
              </a:rPr>
              <a:t>People who were LGBTQ+ were highly looked down upon in 1969 and had to deal with restrictions such as being unable to be served alcohol, unable to dress like those of the opposite sex, and unable to openly exhibit any kind of behaviour that was deemed not to be the usual done thing.</a:t>
            </a:r>
            <a:r>
              <a:rPr lang="en-AU" altLang="en-US" sz="4000" baseline="30000" dirty="0">
                <a:solidFill>
                  <a:srgbClr val="464646"/>
                </a:solidFill>
                <a:latin typeface="Calibri" charset="0"/>
                <a:ea typeface="Calibri" charset="0"/>
                <a:cs typeface="Calibri" charset="0"/>
              </a:rPr>
              <a:t>2</a:t>
            </a:r>
          </a:p>
          <a:p>
            <a:pPr>
              <a:spcBef>
                <a:spcPct val="40000"/>
              </a:spcBef>
            </a:pPr>
            <a:endParaRPr lang="en-AU" altLang="en-US" sz="4000" baseline="30000" dirty="0">
              <a:solidFill>
                <a:srgbClr val="464646"/>
              </a:solidFill>
              <a:latin typeface="Calibri" charset="0"/>
              <a:ea typeface="Calibri" charset="0"/>
              <a:cs typeface="Calibri" charset="0"/>
            </a:endParaRPr>
          </a:p>
        </p:txBody>
      </p:sp>
      <p:sp>
        <p:nvSpPr>
          <p:cNvPr id="14" name="Rectangle 38"/>
          <p:cNvSpPr>
            <a:spLocks noChangeArrowheads="1"/>
          </p:cNvSpPr>
          <p:nvPr/>
        </p:nvSpPr>
        <p:spPr bwMode="auto">
          <a:xfrm>
            <a:off x="452949" y="25274238"/>
            <a:ext cx="9540000" cy="1440000"/>
          </a:xfrm>
          <a:prstGeom prst="rect">
            <a:avLst/>
          </a:prstGeom>
          <a:solidFill>
            <a:srgbClr val="FED894"/>
          </a:solidFill>
          <a:ln w="12700">
            <a:solidFill>
              <a:srgbClr val="DDD9D6"/>
            </a:solidFill>
            <a:miter lim="800000"/>
            <a:headEnd/>
            <a:tailEnd/>
          </a:ln>
          <a:effectLst/>
        </p:spPr>
        <p:txBody>
          <a:bodyPr lIns="342504" tIns="342504" rIns="342504" bIns="342504" anchor="ctr"/>
          <a:lstStyle/>
          <a:p>
            <a:pPr defTabSz="869950">
              <a:spcBef>
                <a:spcPct val="50000"/>
              </a:spcBef>
            </a:pPr>
            <a:r>
              <a:rPr lang="en-GB" altLang="en-US" sz="5400" b="1" dirty="0">
                <a:solidFill>
                  <a:srgbClr val="4365E2"/>
                </a:solidFill>
                <a:latin typeface="Calibri" charset="0"/>
                <a:ea typeface="Calibri" charset="0"/>
                <a:cs typeface="Calibri" charset="0"/>
              </a:rPr>
              <a:t>Background Information</a:t>
            </a:r>
          </a:p>
        </p:txBody>
      </p:sp>
      <p:sp>
        <p:nvSpPr>
          <p:cNvPr id="18" name="TextBox 17"/>
          <p:cNvSpPr txBox="1"/>
          <p:nvPr/>
        </p:nvSpPr>
        <p:spPr>
          <a:xfrm>
            <a:off x="10627816" y="24186330"/>
            <a:ext cx="9190516" cy="492443"/>
          </a:xfrm>
          <a:prstGeom prst="rect">
            <a:avLst/>
          </a:prstGeom>
          <a:noFill/>
        </p:spPr>
        <p:txBody>
          <a:bodyPr wrap="square" rtlCol="0">
            <a:spAutoFit/>
          </a:bodyPr>
          <a:lstStyle/>
          <a:p>
            <a:r>
              <a:rPr lang="en-US" sz="2600" i="1" dirty="0">
                <a:solidFill>
                  <a:srgbClr val="464646"/>
                </a:solidFill>
                <a:latin typeface="Calibri" charset="0"/>
                <a:ea typeface="Calibri" charset="0"/>
                <a:cs typeface="Calibri" charset="0"/>
              </a:rPr>
              <a:t>The low-fidelity prototype for the chosen menu design</a:t>
            </a:r>
          </a:p>
        </p:txBody>
      </p:sp>
      <p:sp>
        <p:nvSpPr>
          <p:cNvPr id="87" name="TextBox 86"/>
          <p:cNvSpPr txBox="1"/>
          <p:nvPr/>
        </p:nvSpPr>
        <p:spPr>
          <a:xfrm>
            <a:off x="1481720" y="4984057"/>
            <a:ext cx="27337406" cy="2000548"/>
          </a:xfrm>
          <a:prstGeom prst="rect">
            <a:avLst/>
          </a:prstGeom>
          <a:solidFill>
            <a:srgbClr val="FFFAF4"/>
          </a:solidFill>
        </p:spPr>
        <p:txBody>
          <a:bodyPr wrap="square" lIns="0" tIns="0" rIns="0" bIns="0" rtlCol="0">
            <a:spAutoFit/>
          </a:bodyPr>
          <a:lstStyle/>
          <a:p>
            <a:pPr fontAlgn="t">
              <a:spcAft>
                <a:spcPts val="1200"/>
              </a:spcAft>
            </a:pPr>
            <a:r>
              <a:rPr lang="en-GB" sz="8200" b="1" dirty="0">
                <a:solidFill>
                  <a:srgbClr val="4365E2"/>
                </a:solidFill>
                <a:latin typeface="Calibri" charset="0"/>
                <a:ea typeface="Calibri" charset="0"/>
                <a:cs typeface="Calibri" charset="0"/>
              </a:rPr>
              <a:t>Gamifying Digital Heritage – LGBTQ+ History</a:t>
            </a:r>
            <a:br>
              <a:rPr lang="en-GB" sz="8200" b="1" dirty="0">
                <a:solidFill>
                  <a:srgbClr val="4365E2"/>
                </a:solidFill>
                <a:latin typeface="Calibri" charset="0"/>
                <a:ea typeface="Calibri" charset="0"/>
                <a:cs typeface="Calibri" charset="0"/>
              </a:rPr>
            </a:br>
            <a:br>
              <a:rPr lang="en-GB" sz="1200" b="1" dirty="0">
                <a:solidFill>
                  <a:srgbClr val="4365E2"/>
                </a:solidFill>
                <a:latin typeface="Calibri" charset="0"/>
                <a:ea typeface="Calibri" charset="0"/>
                <a:cs typeface="Calibri" charset="0"/>
              </a:rPr>
            </a:br>
            <a:r>
              <a:rPr lang="en-GB" sz="3600" dirty="0">
                <a:solidFill>
                  <a:srgbClr val="4365E2"/>
                </a:solidFill>
                <a:latin typeface="Calibri" charset="0"/>
                <a:ea typeface="Calibri" charset="0"/>
                <a:cs typeface="Calibri" charset="0"/>
              </a:rPr>
              <a:t>Cait Ridge-Sykes</a:t>
            </a:r>
          </a:p>
        </p:txBody>
      </p:sp>
      <p:pic>
        <p:nvPicPr>
          <p:cNvPr id="5" name="Picture 4" descr="A qr code on a white background&#10;&#10;Description automatically generated">
            <a:extLst>
              <a:ext uri="{FF2B5EF4-FFF2-40B4-BE49-F238E27FC236}">
                <a16:creationId xmlns:a16="http://schemas.microsoft.com/office/drawing/2014/main" id="{A982BF69-13DD-4403-AD34-824A54A251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25532" y="4648245"/>
            <a:ext cx="2335921" cy="2901214"/>
          </a:xfrm>
          <a:prstGeom prst="rect">
            <a:avLst/>
          </a:prstGeom>
        </p:spPr>
      </p:pic>
      <p:pic>
        <p:nvPicPr>
          <p:cNvPr id="23" name="Picture 22" descr="A screenshot of a computer screen&#10;&#10;Description automatically generated">
            <a:extLst>
              <a:ext uri="{FF2B5EF4-FFF2-40B4-BE49-F238E27FC236}">
                <a16:creationId xmlns:a16="http://schemas.microsoft.com/office/drawing/2014/main" id="{B352E9A0-9782-96CA-F0D8-B9FB6D103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4513" y="17947034"/>
            <a:ext cx="9171819" cy="6004145"/>
          </a:xfrm>
          <a:prstGeom prst="rect">
            <a:avLst/>
          </a:prstGeom>
        </p:spPr>
      </p:pic>
      <p:pic>
        <p:nvPicPr>
          <p:cNvPr id="1026" name="Picture 2" descr="Stonewall Inn">
            <a:extLst>
              <a:ext uri="{FF2B5EF4-FFF2-40B4-BE49-F238E27FC236}">
                <a16:creationId xmlns:a16="http://schemas.microsoft.com/office/drawing/2014/main" id="{6B90D0DC-0024-528A-8DDF-1F2EB14CBF2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05800" y="36092595"/>
            <a:ext cx="7834807" cy="52597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74163E-E104-A4FC-1956-16B882CBC708}"/>
              </a:ext>
            </a:extLst>
          </p:cNvPr>
          <p:cNvSpPr txBox="1"/>
          <p:nvPr/>
        </p:nvSpPr>
        <p:spPr>
          <a:xfrm>
            <a:off x="1262558" y="41362178"/>
            <a:ext cx="9190516" cy="492443"/>
          </a:xfrm>
          <a:prstGeom prst="rect">
            <a:avLst/>
          </a:prstGeom>
          <a:noFill/>
        </p:spPr>
        <p:txBody>
          <a:bodyPr wrap="square" rtlCol="0">
            <a:spAutoFit/>
          </a:bodyPr>
          <a:lstStyle/>
          <a:p>
            <a:r>
              <a:rPr lang="en-US" sz="2600" i="1" dirty="0">
                <a:solidFill>
                  <a:srgbClr val="464646"/>
                </a:solidFill>
                <a:latin typeface="Calibri" charset="0"/>
                <a:ea typeface="Calibri" charset="0"/>
                <a:cs typeface="Calibri" charset="0"/>
              </a:rPr>
              <a:t>A picture of the Stonewall </a:t>
            </a:r>
            <a:r>
              <a:rPr lang="en-US" sz="2600" i="1">
                <a:solidFill>
                  <a:srgbClr val="464646"/>
                </a:solidFill>
                <a:latin typeface="Calibri" charset="0"/>
                <a:ea typeface="Calibri" charset="0"/>
                <a:cs typeface="Calibri" charset="0"/>
              </a:rPr>
              <a:t>Inn in 1969</a:t>
            </a:r>
            <a:endParaRPr lang="en-US" sz="2600" i="1" dirty="0">
              <a:solidFill>
                <a:srgbClr val="464646"/>
              </a:solidFill>
              <a:latin typeface="Calibri" charset="0"/>
              <a:ea typeface="Calibri" charset="0"/>
              <a:cs typeface="Calibri" charset="0"/>
            </a:endParaRPr>
          </a:p>
        </p:txBody>
      </p:sp>
    </p:spTree>
  </p:cSld>
  <p:clrMapOvr>
    <a:masterClrMapping/>
  </p:clrMapOvr>
</p:sld>
</file>

<file path=ppt/theme/theme1.xml><?xml version="1.0" encoding="utf-8"?>
<a:theme xmlns:a="http://schemas.openxmlformats.org/drawingml/2006/main" name="Blank Presentation">
  <a:themeElements>
    <a:clrScheme name="Custom 4">
      <a:dk1>
        <a:srgbClr val="000000"/>
      </a:dk1>
      <a:lt1>
        <a:srgbClr val="FEFDFF"/>
      </a:lt1>
      <a:dk2>
        <a:srgbClr val="537EE8"/>
      </a:dk2>
      <a:lt2>
        <a:srgbClr val="DDD9D6"/>
      </a:lt2>
      <a:accent1>
        <a:srgbClr val="4265E1"/>
      </a:accent1>
      <a:accent2>
        <a:srgbClr val="D0E1F1"/>
      </a:accent2>
      <a:accent3>
        <a:srgbClr val="FD2A6F"/>
      </a:accent3>
      <a:accent4>
        <a:srgbClr val="F4CEC3"/>
      </a:accent4>
      <a:accent5>
        <a:srgbClr val="00D07B"/>
      </a:accent5>
      <a:accent6>
        <a:srgbClr val="C4EBCF"/>
      </a:accent6>
      <a:hlink>
        <a:srgbClr val="4365E2"/>
      </a:hlink>
      <a:folHlink>
        <a:srgbClr val="4265E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niversity-of-Dundee-Research-Poster-Portrait" id="{7A86C8D8-9C86-0945-A296-813EEE6C75F7}" vid="{97941AB8-FABA-2D45-8D30-4F83AB034A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55856121764A4A8B334F19474A357B" ma:contentTypeVersion="10" ma:contentTypeDescription="Create a new document." ma:contentTypeScope="" ma:versionID="78cb29e6522e77143d3c5719e7735c71">
  <xsd:schema xmlns:xsd="http://www.w3.org/2001/XMLSchema" xmlns:xs="http://www.w3.org/2001/XMLSchema" xmlns:p="http://schemas.microsoft.com/office/2006/metadata/properties" xmlns:ns2="e11f1b51-8243-4a5e-8819-3ea8808ed5ab" xmlns:ns3="f5cde7b5-ffe2-4be9-b65a-edd8be1e1fec" targetNamespace="http://schemas.microsoft.com/office/2006/metadata/properties" ma:root="true" ma:fieldsID="7cc606444d43e0e9bc06c5f20a389479" ns2:_="" ns3:_="">
    <xsd:import namespace="e11f1b51-8243-4a5e-8819-3ea8808ed5ab"/>
    <xsd:import namespace="f5cde7b5-ffe2-4be9-b65a-edd8be1e1fe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1f1b51-8243-4a5e-8819-3ea8808ed5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55643730-4106-43af-9ce9-7aa0c1c95a00"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cde7b5-ffe2-4be9-b65a-edd8be1e1fec"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db198df3-d1a3-40d0-9b92-56bfece7937a}" ma:internalName="TaxCatchAll" ma:showField="CatchAllData" ma:web="f5cde7b5-ffe2-4be9-b65a-edd8be1e1f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11f1b51-8243-4a5e-8819-3ea8808ed5ab">
      <Terms xmlns="http://schemas.microsoft.com/office/infopath/2007/PartnerControls"/>
    </lcf76f155ced4ddcb4097134ff3c332f>
    <TaxCatchAll xmlns="f5cde7b5-ffe2-4be9-b65a-edd8be1e1fe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361474-0790-4D95-B781-68D22B4F45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1f1b51-8243-4a5e-8819-3ea8808ed5ab"/>
    <ds:schemaRef ds:uri="f5cde7b5-ffe2-4be9-b65a-edd8be1e1f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317446-45DB-47D3-8D04-42F5F674B20E}">
  <ds:schemaRefs>
    <ds:schemaRef ds:uri="http://schemas.microsoft.com/office/2006/metadata/properties"/>
    <ds:schemaRef ds:uri="http://schemas.microsoft.com/office/infopath/2007/PartnerControls"/>
    <ds:schemaRef ds:uri="e11f1b51-8243-4a5e-8819-3ea8808ed5ab"/>
    <ds:schemaRef ds:uri="f5cde7b5-ffe2-4be9-b65a-edd8be1e1fec"/>
  </ds:schemaRefs>
</ds:datastoreItem>
</file>

<file path=customXml/itemProps3.xml><?xml version="1.0" encoding="utf-8"?>
<ds:datastoreItem xmlns:ds="http://schemas.openxmlformats.org/officeDocument/2006/customXml" ds:itemID="{A144540B-4AEB-4630-A778-DA89E8E336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University-of-Dundee-Research-Poster-Portrait</Template>
  <TotalTime>725</TotalTime>
  <Words>663</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vt:lpstr>
      <vt:lpstr>Blank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Cait Ridge-Sykes</dc:creator>
  <cp:lastModifiedBy>Cait Ridge-Sykes (Student)</cp:lastModifiedBy>
  <cp:revision>7</cp:revision>
  <dcterms:created xsi:type="dcterms:W3CDTF">2024-03-22T14:20:00Z</dcterms:created>
  <dcterms:modified xsi:type="dcterms:W3CDTF">2024-04-07T14:07:52Z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0x0101008555856121764A4A8B334F19474A357B</vt:lpwstr>
  </property>
  <property fmtid="{D5CDD505-2E9C-101B-9397-08002B2CF9AE}" pid="3" name="Order">
    <vt:r8>1800</vt:r8>
  </property>
</Properties>
</file>