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7102475" cy="9369425"/>
  <p:embeddedFontLst>
    <p:embeddedFont>
      <p:font typeface="IBM Plex Sans Condense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fd2KmzPepIp/SlmtqybxBQlFj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IBMPlexSansCondensed-bold.fntdata"/><Relationship Id="rId25" Type="http://schemas.openxmlformats.org/officeDocument/2006/relationships/font" Target="fonts/IBMPlexSansCondensed-regular.fntdata"/><Relationship Id="rId28" Type="http://schemas.openxmlformats.org/officeDocument/2006/relationships/font" Target="fonts/IBMPlexSansCondensed-boldItalic.fntdata"/><Relationship Id="rId27" Type="http://schemas.openxmlformats.org/officeDocument/2006/relationships/font" Target="fonts/IBMPlexSansCondense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83975" y="702700"/>
            <a:ext cx="4735200" cy="35135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225" y="4450475"/>
            <a:ext cx="5681975" cy="42162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notes"/>
          <p:cNvSpPr txBox="1"/>
          <p:nvPr>
            <p:ph idx="1" type="body"/>
          </p:nvPr>
        </p:nvSpPr>
        <p:spPr>
          <a:xfrm>
            <a:off x="710225" y="4450475"/>
            <a:ext cx="5681975" cy="42162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t>
            </a:r>
            <a:endParaRPr/>
          </a:p>
          <a:p>
            <a:pPr indent="0" lvl="0" marL="0" rtl="0" algn="l">
              <a:lnSpc>
                <a:spcPct val="100000"/>
              </a:lnSpc>
              <a:spcBef>
                <a:spcPts val="0"/>
              </a:spcBef>
              <a:spcAft>
                <a:spcPts val="0"/>
              </a:spcAft>
              <a:buSzPts val="1100"/>
              <a:buNone/>
            </a:pPr>
            <a:r>
              <a:t/>
            </a:r>
            <a:endParaRPr/>
          </a:p>
        </p:txBody>
      </p:sp>
      <p:sp>
        <p:nvSpPr>
          <p:cNvPr id="249" name="Google Shape;249;p1: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0: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0: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Charmaine:</a:t>
            </a:r>
            <a:endParaRPr/>
          </a:p>
          <a:p>
            <a:pPr indent="0" lvl="0" marL="0" rtl="0" algn="l">
              <a:lnSpc>
                <a:spcPct val="100000"/>
              </a:lnSpc>
              <a:spcBef>
                <a:spcPts val="0"/>
              </a:spcBef>
              <a:spcAft>
                <a:spcPts val="0"/>
              </a:spcAft>
              <a:buSzPts val="1100"/>
              <a:buNone/>
            </a:pPr>
            <a:r>
              <a:rPr lang="en-US"/>
              <a:t>Ran an initial linear regression model and we can conclude that:</a:t>
            </a:r>
            <a:endParaRPr/>
          </a:p>
          <a:p>
            <a:pPr indent="-101600" lvl="0" marL="17145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a:p>
            <a:pPr indent="-171450" lvl="0" marL="17145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Has an Adjusted R-Squared of 69.56%, which indicates that 69.56% of a change in revenue (dependent variable) can be explained by changes in the independent variables.  onof the variability of the response data around its mean and therefore is not a perfect fit.</a:t>
            </a:r>
            <a:endParaRPr b="0" i="0" sz="1100" u="none" cap="none" strike="noStrike">
              <a:solidFill>
                <a:srgbClr val="000000"/>
              </a:solidFill>
              <a:latin typeface="Arial"/>
              <a:ea typeface="Arial"/>
              <a:cs typeface="Arial"/>
              <a:sym typeface="Arial"/>
            </a:endParaRPr>
          </a:p>
          <a:p>
            <a:pPr indent="-171450" lvl="0" marL="171450" rtl="0" algn="l">
              <a:lnSpc>
                <a:spcPct val="100000"/>
              </a:lnSpc>
              <a:spcBef>
                <a:spcPts val="0"/>
              </a:spcBef>
              <a:spcAft>
                <a:spcPts val="0"/>
              </a:spcAft>
              <a:buSzPts val="1100"/>
              <a:buChar char="●"/>
            </a:pPr>
            <a:r>
              <a:rPr lang="en-US"/>
              <a:t>The model shows that independent variables budget, vote count and popularity are strong predictors of revenue  and are considered statistically significant given their low p-values very close to zero, which indicates that we can reject the null hypothesis.</a:t>
            </a:r>
            <a:endParaRPr/>
          </a:p>
          <a:p>
            <a:pPr indent="-171450" lvl="0" marL="171450" rtl="0" algn="l">
              <a:lnSpc>
                <a:spcPct val="100000"/>
              </a:lnSpc>
              <a:spcBef>
                <a:spcPts val="0"/>
              </a:spcBef>
              <a:spcAft>
                <a:spcPts val="0"/>
              </a:spcAft>
              <a:buSzPts val="1100"/>
              <a:buChar char="●"/>
            </a:pPr>
            <a:r>
              <a:rPr lang="en-US"/>
              <a:t>However note that vote average and runtime are not strong predictors of revenue given their very high p-values of 98.5% and 91.4%, respectively.  As a result we excluded these two independent variables and ran the model again.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We ran a linear regressin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1: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11: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Charmaine:</a:t>
            </a:r>
            <a:endParaRPr/>
          </a:p>
          <a:p>
            <a:pPr indent="-171450" lvl="0" marL="171450" rtl="0" algn="l">
              <a:lnSpc>
                <a:spcPct val="100000"/>
              </a:lnSpc>
              <a:spcBef>
                <a:spcPts val="0"/>
              </a:spcBef>
              <a:spcAft>
                <a:spcPts val="0"/>
              </a:spcAft>
              <a:buSzPts val="1100"/>
              <a:buChar char="●"/>
            </a:pPr>
            <a:r>
              <a:rPr lang="en-US"/>
              <a:t>Budget, vote count and popularity are strong predictors of revenue given low  p-values of very close to zero and confidence level of close to 100%.   As budget, vote count and popularity increases revenue increases.</a:t>
            </a:r>
            <a:endParaRPr/>
          </a:p>
          <a:p>
            <a:pPr indent="-171450" lvl="0" marL="171450" rtl="0" algn="l">
              <a:lnSpc>
                <a:spcPct val="100000"/>
              </a:lnSpc>
              <a:spcBef>
                <a:spcPts val="0"/>
              </a:spcBef>
              <a:spcAft>
                <a:spcPts val="0"/>
              </a:spcAft>
              <a:buSzPts val="1100"/>
              <a:buChar char="●"/>
            </a:pPr>
            <a:r>
              <a:rPr lang="en-US"/>
              <a:t>Adjusted R-squared only changed marginally and indicates that only 69..6% of a change in revenue can be explained by changes in the budget, vote count and popularity. </a:t>
            </a:r>
            <a:r>
              <a:rPr b="0" i="0" lang="en-US" sz="1100" u="none" cap="none" strike="noStrike">
                <a:solidFill>
                  <a:srgbClr val="000000"/>
                </a:solidFill>
                <a:latin typeface="Arial"/>
                <a:ea typeface="Arial"/>
                <a:cs typeface="Arial"/>
                <a:sym typeface="Arial"/>
              </a:rPr>
              <a:t>Indicating that the model explains only 69.6 % of the variability of the response data around its mean.  Though not a perfect fit, this model represents the best fit.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2: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2: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Charmaine:</a:t>
            </a:r>
            <a:endParaRPr/>
          </a:p>
          <a:p>
            <a:pPr indent="0" lvl="0" marL="0" rtl="0" algn="l">
              <a:lnSpc>
                <a:spcPct val="100000"/>
              </a:lnSpc>
              <a:spcBef>
                <a:spcPts val="0"/>
              </a:spcBef>
              <a:spcAft>
                <a:spcPts val="0"/>
              </a:spcAft>
              <a:buSzPts val="1100"/>
              <a:buNone/>
            </a:pPr>
            <a:r>
              <a:rPr lang="en-US"/>
              <a:t>Multicollinearity occurs when predictors in the model are correlated with other predictors.   We used the variance inflation factor (VIF) to test for multicollinearity. A VIF of 10 or more indicates high multicollinearity in the model.  Multicollinearity increases the standard errors of the co-effecient.   Therefore by overinflating the standard errors multicollinearity makes some variables statistically insignificant when they should be significant.  From our results we can see that all independent variables in the model have a VIF of less than 3, which indicates that multicollinearity does not exist in the model.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If multicollinearity exists you would exclude the variable from the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3: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3: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Charmaine:</a:t>
            </a:r>
            <a:endParaRPr/>
          </a:p>
          <a:p>
            <a:pPr indent="0" lvl="0" marL="0" rtl="0" algn="l">
              <a:lnSpc>
                <a:spcPct val="100000"/>
              </a:lnSpc>
              <a:spcBef>
                <a:spcPts val="0"/>
              </a:spcBef>
              <a:spcAft>
                <a:spcPts val="0"/>
              </a:spcAft>
              <a:buSzPts val="1100"/>
              <a:buNone/>
            </a:pPr>
            <a:r>
              <a:rPr lang="en-US"/>
              <a:t>This represents a plot to show the model fit with each independent variable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4:notes"/>
          <p:cNvSpPr/>
          <p:nvPr>
            <p:ph idx="2" type="sldImg"/>
          </p:nvPr>
        </p:nvSpPr>
        <p:spPr>
          <a:xfrm>
            <a:off x="430213" y="703263"/>
            <a:ext cx="6243600" cy="351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4: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5:notes"/>
          <p:cNvSpPr/>
          <p:nvPr>
            <p:ph idx="2" type="sldImg"/>
          </p:nvPr>
        </p:nvSpPr>
        <p:spPr>
          <a:xfrm>
            <a:off x="430213" y="703263"/>
            <a:ext cx="6243600" cy="351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5: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6:notes"/>
          <p:cNvSpPr/>
          <p:nvPr>
            <p:ph idx="2" type="sldImg"/>
          </p:nvPr>
        </p:nvSpPr>
        <p:spPr>
          <a:xfrm>
            <a:off x="430213" y="703263"/>
            <a:ext cx="6243600" cy="351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6: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7: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7: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Tim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18:notes"/>
          <p:cNvSpPr/>
          <p:nvPr>
            <p:ph idx="2" type="sldImg"/>
          </p:nvPr>
        </p:nvSpPr>
        <p:spPr>
          <a:xfrm>
            <a:off x="430213" y="703263"/>
            <a:ext cx="6243600" cy="351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8: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19: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19:notes"/>
          <p:cNvSpPr/>
          <p:nvPr>
            <p:ph idx="2" type="sldImg"/>
          </p:nvPr>
        </p:nvSpPr>
        <p:spPr>
          <a:xfrm>
            <a:off x="430213" y="703263"/>
            <a:ext cx="6243600" cy="3513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notes"/>
          <p:cNvSpPr txBox="1"/>
          <p:nvPr>
            <p:ph idx="1" type="body"/>
          </p:nvPr>
        </p:nvSpPr>
        <p:spPr>
          <a:xfrm>
            <a:off x="710225" y="4450475"/>
            <a:ext cx="5681975" cy="42162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Caitlin</a:t>
            </a:r>
            <a:endParaRPr/>
          </a:p>
        </p:txBody>
      </p:sp>
      <p:sp>
        <p:nvSpPr>
          <p:cNvPr id="255" name="Google Shape;255;p2: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Caitlin/Paige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4:notes"/>
          <p:cNvSpPr txBox="1"/>
          <p:nvPr>
            <p:ph idx="1" type="body"/>
          </p:nvPr>
        </p:nvSpPr>
        <p:spPr>
          <a:xfrm>
            <a:off x="710225" y="4450475"/>
            <a:ext cx="5681975" cy="42162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Paige</a:t>
            </a:r>
            <a:endParaRPr/>
          </a:p>
        </p:txBody>
      </p:sp>
      <p:sp>
        <p:nvSpPr>
          <p:cNvPr id="266" name="Google Shape;266;p4: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5: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5:notes"/>
          <p:cNvSpPr txBox="1"/>
          <p:nvPr>
            <p:ph idx="1" type="body"/>
          </p:nvPr>
        </p:nvSpPr>
        <p:spPr>
          <a:xfrm>
            <a:off x="710225" y="4450475"/>
            <a:ext cx="5681975" cy="42162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Paige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710225" y="4450475"/>
            <a:ext cx="5681975" cy="42162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Paige/Caitlin</a:t>
            </a:r>
            <a:endParaRPr/>
          </a:p>
        </p:txBody>
      </p:sp>
      <p:sp>
        <p:nvSpPr>
          <p:cNvPr id="278" name="Google Shape;278;p6: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7: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7: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Charmaine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8: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8:notes"/>
          <p:cNvSpPr txBox="1"/>
          <p:nvPr>
            <p:ph idx="1" type="body"/>
          </p:nvPr>
        </p:nvSpPr>
        <p:spPr>
          <a:xfrm>
            <a:off x="710225" y="4450475"/>
            <a:ext cx="5682000" cy="42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Charmaine: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710225" y="4450475"/>
            <a:ext cx="5681975" cy="42162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9:notes"/>
          <p:cNvSpPr/>
          <p:nvPr>
            <p:ph idx="2" type="sldImg"/>
          </p:nvPr>
        </p:nvSpPr>
        <p:spPr>
          <a:xfrm>
            <a:off x="430213" y="703263"/>
            <a:ext cx="6243637" cy="35131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itle">
  <p:cSld name="TITLE">
    <p:spTree>
      <p:nvGrpSpPr>
        <p:cNvPr id="22" name="Shape 22"/>
        <p:cNvGrpSpPr/>
        <p:nvPr/>
      </p:nvGrpSpPr>
      <p:grpSpPr>
        <a:xfrm>
          <a:off x="0" y="0"/>
          <a:ext cx="0" cy="0"/>
          <a:chOff x="0" y="0"/>
          <a:chExt cx="0" cy="0"/>
        </a:xfrm>
      </p:grpSpPr>
      <p:grpSp>
        <p:nvGrpSpPr>
          <p:cNvPr id="23" name="Google Shape;23;p21"/>
          <p:cNvGrpSpPr/>
          <p:nvPr/>
        </p:nvGrpSpPr>
        <p:grpSpPr>
          <a:xfrm>
            <a:off x="0" y="-8467"/>
            <a:ext cx="12192000" cy="6866467"/>
            <a:chOff x="0" y="-8467"/>
            <a:chExt cx="12192000" cy="6866467"/>
          </a:xfrm>
        </p:grpSpPr>
        <p:cxnSp>
          <p:nvCxnSpPr>
            <p:cNvPr id="24" name="Google Shape;24;p2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7843"/>
              </a:schemeClr>
            </a:solidFill>
            <a:ln>
              <a:noFill/>
            </a:ln>
          </p:spPr>
        </p:sp>
        <p:sp>
          <p:nvSpPr>
            <p:cNvPr id="27" name="Google Shape;27;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1"/>
            <p:cNvSpPr/>
            <p:nvPr/>
          </p:nvSpPr>
          <p:spPr>
            <a:xfrm>
              <a:off x="8932333" y="3048000"/>
              <a:ext cx="3259667" cy="3810000"/>
            </a:xfrm>
            <a:prstGeom prst="triangle">
              <a:avLst>
                <a:gd fmla="val 100000" name="adj"/>
              </a:avLst>
            </a:prstGeom>
            <a:solidFill>
              <a:schemeClr val="accent2">
                <a:alpha val="6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8D4120">
                <a:alpha val="67843"/>
              </a:srgbClr>
            </a:solidFill>
            <a:ln>
              <a:noFill/>
            </a:ln>
          </p:spPr>
        </p:sp>
        <p:sp>
          <p:nvSpPr>
            <p:cNvPr id="30" name="Google Shape;30;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B469">
                <a:alpha val="67843"/>
              </a:srgbClr>
            </a:solidFill>
            <a:ln>
              <a:noFill/>
            </a:ln>
          </p:spPr>
        </p:sp>
        <p:sp>
          <p:nvSpPr>
            <p:cNvPr id="31" name="Google Shape;31;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2745"/>
              </a:schemeClr>
            </a:solidFill>
            <a:ln>
              <a:noFill/>
            </a:ln>
          </p:spPr>
        </p:sp>
        <p:sp>
          <p:nvSpPr>
            <p:cNvPr id="32" name="Google Shape;32;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rot="10800000">
              <a:off x="0" y="0"/>
              <a:ext cx="842596" cy="5666154"/>
            </a:xfrm>
            <a:prstGeom prst="triangle">
              <a:avLst>
                <a:gd fmla="val 100000" name="adj"/>
              </a:avLst>
            </a:prstGeom>
            <a:solidFill>
              <a:schemeClr val="accent1">
                <a:alpha val="8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Arial"/>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2" name="Shape 92"/>
        <p:cNvGrpSpPr/>
        <p:nvPr/>
      </p:nvGrpSpPr>
      <p:grpSpPr>
        <a:xfrm>
          <a:off x="0" y="0"/>
          <a:ext cx="0" cy="0"/>
          <a:chOff x="0" y="0"/>
          <a:chExt cx="0" cy="0"/>
        </a:xfrm>
      </p:grpSpPr>
      <p:sp>
        <p:nvSpPr>
          <p:cNvPr id="93" name="Google Shape;93;p3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5" name="Google Shape;95;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98" name="Shape 98"/>
        <p:cNvGrpSpPr/>
        <p:nvPr/>
      </p:nvGrpSpPr>
      <p:grpSpPr>
        <a:xfrm>
          <a:off x="0" y="0"/>
          <a:ext cx="0" cy="0"/>
          <a:chOff x="0" y="0"/>
          <a:chExt cx="0" cy="0"/>
        </a:xfrm>
      </p:grpSpPr>
      <p:sp>
        <p:nvSpPr>
          <p:cNvPr id="99" name="Google Shape;99;p3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Arial"/>
              <a:buNone/>
              <a:defRPr sz="2400">
                <a:solidFill>
                  <a:srgbClr val="3F3F3F"/>
                </a:solidFill>
              </a:defRPr>
            </a:lvl1pPr>
            <a:lvl2pPr indent="-228600" lvl="1" marL="914400" algn="l">
              <a:lnSpc>
                <a:spcPct val="100000"/>
              </a:lnSpc>
              <a:spcBef>
                <a:spcPts val="1000"/>
              </a:spcBef>
              <a:spcAft>
                <a:spcPts val="0"/>
              </a:spcAft>
              <a:buSzPts val="1280"/>
              <a:buFont typeface="Arial"/>
              <a:buNone/>
              <a:defRPr/>
            </a:lvl2pPr>
            <a:lvl3pPr indent="-228600" lvl="2" marL="1371600" algn="l">
              <a:lnSpc>
                <a:spcPct val="100000"/>
              </a:lnSpc>
              <a:spcBef>
                <a:spcPts val="1000"/>
              </a:spcBef>
              <a:spcAft>
                <a:spcPts val="0"/>
              </a:spcAft>
              <a:buSzPts val="1120"/>
              <a:buFont typeface="Arial"/>
              <a:buNone/>
              <a:defRPr/>
            </a:lvl3pPr>
            <a:lvl4pPr indent="-228600" lvl="3" marL="1828800" algn="l">
              <a:lnSpc>
                <a:spcPct val="100000"/>
              </a:lnSpc>
              <a:spcBef>
                <a:spcPts val="1000"/>
              </a:spcBef>
              <a:spcAft>
                <a:spcPts val="0"/>
              </a:spcAft>
              <a:buSzPts val="960"/>
              <a:buFont typeface="Arial"/>
              <a:buNone/>
              <a:defRPr/>
            </a:lvl4pPr>
            <a:lvl5pPr indent="-228600" lvl="4" marL="2286000" algn="l">
              <a:lnSpc>
                <a:spcPct val="100000"/>
              </a:lnSpc>
              <a:spcBef>
                <a:spcPts val="1000"/>
              </a:spcBef>
              <a:spcAft>
                <a:spcPts val="0"/>
              </a:spcAft>
              <a:buSzPts val="960"/>
              <a:buFont typeface="Arial"/>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2" name="Google Shape;102;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3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 name="Google Shape;106;p3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07" name="Shape 107"/>
        <p:cNvGrpSpPr/>
        <p:nvPr/>
      </p:nvGrpSpPr>
      <p:grpSpPr>
        <a:xfrm>
          <a:off x="0" y="0"/>
          <a:ext cx="0" cy="0"/>
          <a:chOff x="0" y="0"/>
          <a:chExt cx="0" cy="0"/>
        </a:xfrm>
      </p:grpSpPr>
      <p:sp>
        <p:nvSpPr>
          <p:cNvPr id="108" name="Google Shape;108;p3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Arial"/>
              <a:buNone/>
              <a:defRPr sz="2400">
                <a:solidFill>
                  <a:schemeClr val="accent1"/>
                </a:solidFill>
              </a:defRPr>
            </a:lvl1pPr>
            <a:lvl2pPr indent="-228600" lvl="1" marL="914400" algn="l">
              <a:lnSpc>
                <a:spcPct val="100000"/>
              </a:lnSpc>
              <a:spcBef>
                <a:spcPts val="1000"/>
              </a:spcBef>
              <a:spcAft>
                <a:spcPts val="0"/>
              </a:spcAft>
              <a:buSzPts val="1280"/>
              <a:buFont typeface="Arial"/>
              <a:buNone/>
              <a:defRPr/>
            </a:lvl2pPr>
            <a:lvl3pPr indent="-228600" lvl="2" marL="1371600" algn="l">
              <a:lnSpc>
                <a:spcPct val="100000"/>
              </a:lnSpc>
              <a:spcBef>
                <a:spcPts val="1000"/>
              </a:spcBef>
              <a:spcAft>
                <a:spcPts val="0"/>
              </a:spcAft>
              <a:buSzPts val="1120"/>
              <a:buFont typeface="Arial"/>
              <a:buNone/>
              <a:defRPr/>
            </a:lvl3pPr>
            <a:lvl4pPr indent="-228600" lvl="3" marL="1828800" algn="l">
              <a:lnSpc>
                <a:spcPct val="100000"/>
              </a:lnSpc>
              <a:spcBef>
                <a:spcPts val="1000"/>
              </a:spcBef>
              <a:spcAft>
                <a:spcPts val="0"/>
              </a:spcAft>
              <a:buSzPts val="960"/>
              <a:buFont typeface="Arial"/>
              <a:buNone/>
              <a:defRPr/>
            </a:lvl4pPr>
            <a:lvl5pPr indent="-228600" lvl="4" marL="2286000" algn="l">
              <a:lnSpc>
                <a:spcPct val="100000"/>
              </a:lnSpc>
              <a:spcBef>
                <a:spcPts val="1000"/>
              </a:spcBef>
              <a:spcAft>
                <a:spcPts val="0"/>
              </a:spcAft>
              <a:buSzPts val="960"/>
              <a:buFont typeface="Arial"/>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0" name="Google Shape;110;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1" name="Google Shape;111;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114" name="Shape 114"/>
        <p:cNvGrpSpPr/>
        <p:nvPr/>
      </p:nvGrpSpPr>
      <p:grpSpPr>
        <a:xfrm>
          <a:off x="0" y="0"/>
          <a:ext cx="0" cy="0"/>
          <a:chOff x="0" y="0"/>
          <a:chExt cx="0" cy="0"/>
        </a:xfrm>
      </p:grpSpPr>
      <p:sp>
        <p:nvSpPr>
          <p:cNvPr id="115" name="Google Shape;115;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5"/>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7" name="Google Shape;117;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120" name="Shape 120"/>
        <p:cNvGrpSpPr/>
        <p:nvPr/>
      </p:nvGrpSpPr>
      <p:grpSpPr>
        <a:xfrm>
          <a:off x="0" y="0"/>
          <a:ext cx="0" cy="0"/>
          <a:chOff x="0" y="0"/>
          <a:chExt cx="0" cy="0"/>
        </a:xfrm>
      </p:grpSpPr>
      <p:sp>
        <p:nvSpPr>
          <p:cNvPr id="121" name="Google Shape;121;p3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43" name="Shape 143"/>
        <p:cNvGrpSpPr/>
        <p:nvPr/>
      </p:nvGrpSpPr>
      <p:grpSpPr>
        <a:xfrm>
          <a:off x="0" y="0"/>
          <a:ext cx="0" cy="0"/>
          <a:chOff x="0" y="0"/>
          <a:chExt cx="0" cy="0"/>
        </a:xfrm>
      </p:grpSpPr>
      <p:sp>
        <p:nvSpPr>
          <p:cNvPr id="144" name="Google Shape;144;p25"/>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5"/>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6" name="Google Shape;146;p2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itle">
  <p:cSld name="TITLE">
    <p:spTree>
      <p:nvGrpSpPr>
        <p:cNvPr id="149" name="Shape 149"/>
        <p:cNvGrpSpPr/>
        <p:nvPr/>
      </p:nvGrpSpPr>
      <p:grpSpPr>
        <a:xfrm>
          <a:off x="0" y="0"/>
          <a:ext cx="0" cy="0"/>
          <a:chOff x="0" y="0"/>
          <a:chExt cx="0" cy="0"/>
        </a:xfrm>
      </p:grpSpPr>
      <p:grpSp>
        <p:nvGrpSpPr>
          <p:cNvPr id="150" name="Google Shape;150;p37"/>
          <p:cNvGrpSpPr/>
          <p:nvPr/>
        </p:nvGrpSpPr>
        <p:grpSpPr>
          <a:xfrm>
            <a:off x="-104" y="-8467"/>
            <a:ext cx="12192237" cy="6866580"/>
            <a:chOff x="-104" y="-8467"/>
            <a:chExt cx="12192237" cy="6866580"/>
          </a:xfrm>
        </p:grpSpPr>
        <p:cxnSp>
          <p:nvCxnSpPr>
            <p:cNvPr id="151" name="Google Shape;151;p3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52" name="Google Shape;152;p37"/>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53" name="Google Shape;153;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154" name="Google Shape;154;p37"/>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5" name="Google Shape;155;p37"/>
            <p:cNvSpPr/>
            <p:nvPr/>
          </p:nvSpPr>
          <p:spPr>
            <a:xfrm>
              <a:off x="8932333" y="3048000"/>
              <a:ext cx="3259800"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7"/>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8D4120">
                <a:alpha val="68627"/>
              </a:srgbClr>
            </a:solidFill>
            <a:ln>
              <a:noFill/>
            </a:ln>
          </p:spPr>
        </p:sp>
        <p:sp>
          <p:nvSpPr>
            <p:cNvPr id="157" name="Google Shape;157;p37"/>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B469">
                <a:alpha val="68627"/>
              </a:srgbClr>
            </a:solidFill>
            <a:ln>
              <a:noFill/>
            </a:ln>
          </p:spPr>
        </p:sp>
        <p:sp>
          <p:nvSpPr>
            <p:cNvPr id="158" name="Google Shape;158;p37"/>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159" name="Google Shape;159;p37"/>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7"/>
            <p:cNvSpPr/>
            <p:nvPr/>
          </p:nvSpPr>
          <p:spPr>
            <a:xfrm rot="10800000">
              <a:off x="-104" y="54"/>
              <a:ext cx="842700" cy="5666100"/>
            </a:xfrm>
            <a:prstGeom prst="triangle">
              <a:avLst>
                <a:gd fmla="val 10000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37"/>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Arial"/>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37"/>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163" name="Google Shape;163;p3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3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166" name="Shape 166"/>
        <p:cNvGrpSpPr/>
        <p:nvPr/>
      </p:nvGrpSpPr>
      <p:grpSpPr>
        <a:xfrm>
          <a:off x="0" y="0"/>
          <a:ext cx="0" cy="0"/>
          <a:chOff x="0" y="0"/>
          <a:chExt cx="0" cy="0"/>
        </a:xfrm>
      </p:grpSpPr>
      <p:sp>
        <p:nvSpPr>
          <p:cNvPr id="167" name="Google Shape;167;p3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3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3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171" name="Shape 171"/>
        <p:cNvGrpSpPr/>
        <p:nvPr/>
      </p:nvGrpSpPr>
      <p:grpSpPr>
        <a:xfrm>
          <a:off x="0" y="0"/>
          <a:ext cx="0" cy="0"/>
          <a:chOff x="0" y="0"/>
          <a:chExt cx="0" cy="0"/>
        </a:xfrm>
      </p:grpSpPr>
      <p:sp>
        <p:nvSpPr>
          <p:cNvPr id="172" name="Google Shape;172;p39"/>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000"/>
              <a:buFont typeface="Aria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39"/>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74" name="Google Shape;174;p3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3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177" name="Shape 177"/>
        <p:cNvGrpSpPr/>
        <p:nvPr/>
      </p:nvGrpSpPr>
      <p:grpSpPr>
        <a:xfrm>
          <a:off x="0" y="0"/>
          <a:ext cx="0" cy="0"/>
          <a:chOff x="0" y="0"/>
          <a:chExt cx="0" cy="0"/>
        </a:xfrm>
      </p:grpSpPr>
      <p:sp>
        <p:nvSpPr>
          <p:cNvPr id="178" name="Google Shape;178;p4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40"/>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80" name="Google Shape;180;p40"/>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81" name="Google Shape;181;p4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4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39" name="Shape 39"/>
        <p:cNvGrpSpPr/>
        <p:nvPr/>
      </p:nvGrpSpPr>
      <p:grpSpPr>
        <a:xfrm>
          <a:off x="0" y="0"/>
          <a:ext cx="0" cy="0"/>
          <a:chOff x="0" y="0"/>
          <a:chExt cx="0" cy="0"/>
        </a:xfrm>
      </p:grpSpPr>
      <p:sp>
        <p:nvSpPr>
          <p:cNvPr id="40" name="Google Shape;40;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184" name="Shape 184"/>
        <p:cNvGrpSpPr/>
        <p:nvPr/>
      </p:nvGrpSpPr>
      <p:grpSpPr>
        <a:xfrm>
          <a:off x="0" y="0"/>
          <a:ext cx="0" cy="0"/>
          <a:chOff x="0" y="0"/>
          <a:chExt cx="0" cy="0"/>
        </a:xfrm>
      </p:grpSpPr>
      <p:sp>
        <p:nvSpPr>
          <p:cNvPr id="185" name="Google Shape;185;p41"/>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000"/>
              <a:buFont typeface="Arial"/>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41"/>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87" name="Google Shape;187;p41"/>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188" name="Google Shape;188;p4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4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4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191" name="Shape 191"/>
        <p:cNvGrpSpPr/>
        <p:nvPr/>
      </p:nvGrpSpPr>
      <p:grpSpPr>
        <a:xfrm>
          <a:off x="0" y="0"/>
          <a:ext cx="0" cy="0"/>
          <a:chOff x="0" y="0"/>
          <a:chExt cx="0" cy="0"/>
        </a:xfrm>
      </p:grpSpPr>
      <p:sp>
        <p:nvSpPr>
          <p:cNvPr id="192" name="Google Shape;192;p42"/>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42"/>
          <p:cNvSpPr/>
          <p:nvPr>
            <p:ph idx="2" type="pic"/>
          </p:nvPr>
        </p:nvSpPr>
        <p:spPr>
          <a:xfrm>
            <a:off x="677334" y="609600"/>
            <a:ext cx="8596800" cy="38457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9pPr>
          </a:lstStyle>
          <a:p/>
        </p:txBody>
      </p:sp>
      <p:sp>
        <p:nvSpPr>
          <p:cNvPr id="194" name="Google Shape;194;p42"/>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95" name="Google Shape;195;p4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4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4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98" name="Shape 198"/>
        <p:cNvGrpSpPr/>
        <p:nvPr/>
      </p:nvGrpSpPr>
      <p:grpSpPr>
        <a:xfrm>
          <a:off x="0" y="0"/>
          <a:ext cx="0" cy="0"/>
          <a:chOff x="0" y="0"/>
          <a:chExt cx="0" cy="0"/>
        </a:xfrm>
      </p:grpSpPr>
      <p:sp>
        <p:nvSpPr>
          <p:cNvPr id="199" name="Google Shape;199;p43"/>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43"/>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201" name="Google Shape;201;p4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4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4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204" name="Shape 204"/>
        <p:cNvGrpSpPr/>
        <p:nvPr/>
      </p:nvGrpSpPr>
      <p:grpSpPr>
        <a:xfrm>
          <a:off x="0" y="0"/>
          <a:ext cx="0" cy="0"/>
          <a:chOff x="0" y="0"/>
          <a:chExt cx="0" cy="0"/>
        </a:xfrm>
      </p:grpSpPr>
      <p:sp>
        <p:nvSpPr>
          <p:cNvPr id="205" name="Google Shape;205;p44"/>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44"/>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Arial"/>
              <a:buNone/>
              <a:defRPr sz="1600">
                <a:solidFill>
                  <a:srgbClr val="7F7F7F"/>
                </a:solidFill>
              </a:defRPr>
            </a:lvl1pPr>
            <a:lvl2pPr indent="-228600" lvl="1" marL="914400" algn="l">
              <a:lnSpc>
                <a:spcPct val="100000"/>
              </a:lnSpc>
              <a:spcBef>
                <a:spcPts val="1000"/>
              </a:spcBef>
              <a:spcAft>
                <a:spcPts val="0"/>
              </a:spcAft>
              <a:buSzPts val="1280"/>
              <a:buFont typeface="Arial"/>
              <a:buNone/>
              <a:defRPr/>
            </a:lvl2pPr>
            <a:lvl3pPr indent="-228600" lvl="2" marL="1371600" algn="l">
              <a:lnSpc>
                <a:spcPct val="100000"/>
              </a:lnSpc>
              <a:spcBef>
                <a:spcPts val="1000"/>
              </a:spcBef>
              <a:spcAft>
                <a:spcPts val="0"/>
              </a:spcAft>
              <a:buSzPts val="1120"/>
              <a:buFont typeface="Arial"/>
              <a:buNone/>
              <a:defRPr/>
            </a:lvl3pPr>
            <a:lvl4pPr indent="-228600" lvl="3" marL="1828800" algn="l">
              <a:lnSpc>
                <a:spcPct val="100000"/>
              </a:lnSpc>
              <a:spcBef>
                <a:spcPts val="1000"/>
              </a:spcBef>
              <a:spcAft>
                <a:spcPts val="0"/>
              </a:spcAft>
              <a:buSzPts val="960"/>
              <a:buFont typeface="Arial"/>
              <a:buNone/>
              <a:defRPr/>
            </a:lvl4pPr>
            <a:lvl5pPr indent="-228600" lvl="4" marL="2286000" algn="l">
              <a:lnSpc>
                <a:spcPct val="100000"/>
              </a:lnSpc>
              <a:spcBef>
                <a:spcPts val="1000"/>
              </a:spcBef>
              <a:spcAft>
                <a:spcPts val="0"/>
              </a:spcAft>
              <a:buSzPts val="960"/>
              <a:buFont typeface="Arial"/>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07" name="Google Shape;207;p44"/>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208" name="Google Shape;208;p4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4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4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1" name="Google Shape;211;p44"/>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2" name="Google Shape;212;p44"/>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800" u="none" cap="none" strike="noStrike">
              <a:solidFill>
                <a:srgbClr val="F4B469"/>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213" name="Shape 213"/>
        <p:cNvGrpSpPr/>
        <p:nvPr/>
      </p:nvGrpSpPr>
      <p:grpSpPr>
        <a:xfrm>
          <a:off x="0" y="0"/>
          <a:ext cx="0" cy="0"/>
          <a:chOff x="0" y="0"/>
          <a:chExt cx="0" cy="0"/>
        </a:xfrm>
      </p:grpSpPr>
      <p:sp>
        <p:nvSpPr>
          <p:cNvPr id="214" name="Google Shape;214;p45"/>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5"/>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216" name="Google Shape;216;p4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4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4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219" name="Shape 219"/>
        <p:cNvGrpSpPr/>
        <p:nvPr/>
      </p:nvGrpSpPr>
      <p:grpSpPr>
        <a:xfrm>
          <a:off x="0" y="0"/>
          <a:ext cx="0" cy="0"/>
          <a:chOff x="0" y="0"/>
          <a:chExt cx="0" cy="0"/>
        </a:xfrm>
      </p:grpSpPr>
      <p:sp>
        <p:nvSpPr>
          <p:cNvPr id="220" name="Google Shape;220;p46"/>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46"/>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Arial"/>
              <a:buNone/>
              <a:defRPr sz="2400">
                <a:solidFill>
                  <a:srgbClr val="3F3F3F"/>
                </a:solidFill>
              </a:defRPr>
            </a:lvl1pPr>
            <a:lvl2pPr indent="-228600" lvl="1" marL="914400" algn="l">
              <a:lnSpc>
                <a:spcPct val="100000"/>
              </a:lnSpc>
              <a:spcBef>
                <a:spcPts val="1000"/>
              </a:spcBef>
              <a:spcAft>
                <a:spcPts val="0"/>
              </a:spcAft>
              <a:buSzPts val="1280"/>
              <a:buFont typeface="Arial"/>
              <a:buNone/>
              <a:defRPr/>
            </a:lvl2pPr>
            <a:lvl3pPr indent="-228600" lvl="2" marL="1371600" algn="l">
              <a:lnSpc>
                <a:spcPct val="100000"/>
              </a:lnSpc>
              <a:spcBef>
                <a:spcPts val="1000"/>
              </a:spcBef>
              <a:spcAft>
                <a:spcPts val="0"/>
              </a:spcAft>
              <a:buSzPts val="1120"/>
              <a:buFont typeface="Arial"/>
              <a:buNone/>
              <a:defRPr/>
            </a:lvl3pPr>
            <a:lvl4pPr indent="-228600" lvl="3" marL="1828800" algn="l">
              <a:lnSpc>
                <a:spcPct val="100000"/>
              </a:lnSpc>
              <a:spcBef>
                <a:spcPts val="1000"/>
              </a:spcBef>
              <a:spcAft>
                <a:spcPts val="0"/>
              </a:spcAft>
              <a:buSzPts val="960"/>
              <a:buFont typeface="Arial"/>
              <a:buNone/>
              <a:defRPr/>
            </a:lvl4pPr>
            <a:lvl5pPr indent="-228600" lvl="4" marL="2286000" algn="l">
              <a:lnSpc>
                <a:spcPct val="100000"/>
              </a:lnSpc>
              <a:spcBef>
                <a:spcPts val="1000"/>
              </a:spcBef>
              <a:spcAft>
                <a:spcPts val="0"/>
              </a:spcAft>
              <a:buSzPts val="960"/>
              <a:buFont typeface="Arial"/>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22" name="Google Shape;222;p46"/>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223" name="Google Shape;223;p4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4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4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46"/>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27" name="Google Shape;227;p46"/>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228" name="Shape 228"/>
        <p:cNvGrpSpPr/>
        <p:nvPr/>
      </p:nvGrpSpPr>
      <p:grpSpPr>
        <a:xfrm>
          <a:off x="0" y="0"/>
          <a:ext cx="0" cy="0"/>
          <a:chOff x="0" y="0"/>
          <a:chExt cx="0" cy="0"/>
        </a:xfrm>
      </p:grpSpPr>
      <p:sp>
        <p:nvSpPr>
          <p:cNvPr id="229" name="Google Shape;229;p47"/>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47"/>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Arial"/>
              <a:buNone/>
              <a:defRPr sz="2400">
                <a:solidFill>
                  <a:schemeClr val="accent1"/>
                </a:solidFill>
              </a:defRPr>
            </a:lvl1pPr>
            <a:lvl2pPr indent="-228600" lvl="1" marL="914400" algn="l">
              <a:lnSpc>
                <a:spcPct val="100000"/>
              </a:lnSpc>
              <a:spcBef>
                <a:spcPts val="1000"/>
              </a:spcBef>
              <a:spcAft>
                <a:spcPts val="0"/>
              </a:spcAft>
              <a:buSzPts val="1280"/>
              <a:buFont typeface="Arial"/>
              <a:buNone/>
              <a:defRPr/>
            </a:lvl2pPr>
            <a:lvl3pPr indent="-228600" lvl="2" marL="1371600" algn="l">
              <a:lnSpc>
                <a:spcPct val="100000"/>
              </a:lnSpc>
              <a:spcBef>
                <a:spcPts val="1000"/>
              </a:spcBef>
              <a:spcAft>
                <a:spcPts val="0"/>
              </a:spcAft>
              <a:buSzPts val="1120"/>
              <a:buFont typeface="Arial"/>
              <a:buNone/>
              <a:defRPr/>
            </a:lvl3pPr>
            <a:lvl4pPr indent="-228600" lvl="3" marL="1828800" algn="l">
              <a:lnSpc>
                <a:spcPct val="100000"/>
              </a:lnSpc>
              <a:spcBef>
                <a:spcPts val="1000"/>
              </a:spcBef>
              <a:spcAft>
                <a:spcPts val="0"/>
              </a:spcAft>
              <a:buSzPts val="960"/>
              <a:buFont typeface="Arial"/>
              <a:buNone/>
              <a:defRPr/>
            </a:lvl4pPr>
            <a:lvl5pPr indent="-228600" lvl="4" marL="2286000" algn="l">
              <a:lnSpc>
                <a:spcPct val="100000"/>
              </a:lnSpc>
              <a:spcBef>
                <a:spcPts val="1000"/>
              </a:spcBef>
              <a:spcAft>
                <a:spcPts val="0"/>
              </a:spcAft>
              <a:buSzPts val="960"/>
              <a:buFont typeface="Arial"/>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31" name="Google Shape;231;p47"/>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232" name="Google Shape;232;p4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4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4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235" name="Shape 235"/>
        <p:cNvGrpSpPr/>
        <p:nvPr/>
      </p:nvGrpSpPr>
      <p:grpSpPr>
        <a:xfrm>
          <a:off x="0" y="0"/>
          <a:ext cx="0" cy="0"/>
          <a:chOff x="0" y="0"/>
          <a:chExt cx="0" cy="0"/>
        </a:xfrm>
      </p:grpSpPr>
      <p:sp>
        <p:nvSpPr>
          <p:cNvPr id="236" name="Google Shape;236;p4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48"/>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38" name="Google Shape;238;p4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4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4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241" name="Shape 241"/>
        <p:cNvGrpSpPr/>
        <p:nvPr/>
      </p:nvGrpSpPr>
      <p:grpSpPr>
        <a:xfrm>
          <a:off x="0" y="0"/>
          <a:ext cx="0" cy="0"/>
          <a:chOff x="0" y="0"/>
          <a:chExt cx="0" cy="0"/>
        </a:xfrm>
      </p:grpSpPr>
      <p:sp>
        <p:nvSpPr>
          <p:cNvPr id="242" name="Google Shape;242;p49"/>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49"/>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44" name="Google Shape;244;p4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4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4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44" name="Shape 44"/>
        <p:cNvGrpSpPr/>
        <p:nvPr/>
      </p:nvGrpSpPr>
      <p:grpSpPr>
        <a:xfrm>
          <a:off x="0" y="0"/>
          <a:ext cx="0" cy="0"/>
          <a:chOff x="0" y="0"/>
          <a:chExt cx="0" cy="0"/>
        </a:xfrm>
      </p:grpSpPr>
      <p:sp>
        <p:nvSpPr>
          <p:cNvPr id="45" name="Google Shape;45;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7" name="Google Shape;47;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50" name="Shape 50"/>
        <p:cNvGrpSpPr/>
        <p:nvPr/>
      </p:nvGrpSpPr>
      <p:grpSpPr>
        <a:xfrm>
          <a:off x="0" y="0"/>
          <a:ext cx="0" cy="0"/>
          <a:chOff x="0" y="0"/>
          <a:chExt cx="0" cy="0"/>
        </a:xfrm>
      </p:grpSpPr>
      <p:sp>
        <p:nvSpPr>
          <p:cNvPr id="51" name="Google Shape;51;p2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000"/>
              <a:buFont typeface="Aria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3" name="Google Shape;5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56" name="Shape 56"/>
        <p:cNvGrpSpPr/>
        <p:nvPr/>
      </p:nvGrpSpPr>
      <p:grpSpPr>
        <a:xfrm>
          <a:off x="0" y="0"/>
          <a:ext cx="0" cy="0"/>
          <a:chOff x="0" y="0"/>
          <a:chExt cx="0" cy="0"/>
        </a:xfrm>
      </p:grpSpPr>
      <p:sp>
        <p:nvSpPr>
          <p:cNvPr id="57" name="Google Shape;57;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2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0" name="Google Shape;6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000"/>
              <a:buFont typeface="Arial"/>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2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67" name="Google Shape;67;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70" name="Shape 70"/>
        <p:cNvGrpSpPr/>
        <p:nvPr/>
      </p:nvGrpSpPr>
      <p:grpSpPr>
        <a:xfrm>
          <a:off x="0" y="0"/>
          <a:ext cx="0" cy="0"/>
          <a:chOff x="0" y="0"/>
          <a:chExt cx="0" cy="0"/>
        </a:xfrm>
      </p:grpSpPr>
      <p:sp>
        <p:nvSpPr>
          <p:cNvPr id="71" name="Google Shape;71;p2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Arial"/>
                <a:ea typeface="Arial"/>
                <a:cs typeface="Arial"/>
                <a:sym typeface="Arial"/>
              </a:defRPr>
            </a:lvl9pPr>
          </a:lstStyle>
          <a:p/>
        </p:txBody>
      </p:sp>
      <p:sp>
        <p:nvSpPr>
          <p:cNvPr id="73" name="Google Shape;73;p2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4" name="Google Shape;74;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77" name="Shape 77"/>
        <p:cNvGrpSpPr/>
        <p:nvPr/>
      </p:nvGrpSpPr>
      <p:grpSpPr>
        <a:xfrm>
          <a:off x="0" y="0"/>
          <a:ext cx="0" cy="0"/>
          <a:chOff x="0" y="0"/>
          <a:chExt cx="0" cy="0"/>
        </a:xfrm>
      </p:grpSpPr>
      <p:sp>
        <p:nvSpPr>
          <p:cNvPr id="78" name="Google Shape;78;p3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0" name="Google Shape;80;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3" name="Shape 83"/>
        <p:cNvGrpSpPr/>
        <p:nvPr/>
      </p:nvGrpSpPr>
      <p:grpSpPr>
        <a:xfrm>
          <a:off x="0" y="0"/>
          <a:ext cx="0" cy="0"/>
          <a:chOff x="0" y="0"/>
          <a:chExt cx="0" cy="0"/>
        </a:xfrm>
      </p:grpSpPr>
      <p:sp>
        <p:nvSpPr>
          <p:cNvPr id="84" name="Google Shape;84;p3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Arial"/>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Arial"/>
              <a:buNone/>
              <a:defRPr sz="1600">
                <a:solidFill>
                  <a:srgbClr val="7F7F7F"/>
                </a:solidFill>
              </a:defRPr>
            </a:lvl1pPr>
            <a:lvl2pPr indent="-228600" lvl="1" marL="914400" algn="l">
              <a:lnSpc>
                <a:spcPct val="100000"/>
              </a:lnSpc>
              <a:spcBef>
                <a:spcPts val="1000"/>
              </a:spcBef>
              <a:spcAft>
                <a:spcPts val="0"/>
              </a:spcAft>
              <a:buSzPts val="1280"/>
              <a:buFont typeface="Arial"/>
              <a:buNone/>
              <a:defRPr/>
            </a:lvl2pPr>
            <a:lvl3pPr indent="-228600" lvl="2" marL="1371600" algn="l">
              <a:lnSpc>
                <a:spcPct val="100000"/>
              </a:lnSpc>
              <a:spcBef>
                <a:spcPts val="1000"/>
              </a:spcBef>
              <a:spcAft>
                <a:spcPts val="0"/>
              </a:spcAft>
              <a:buSzPts val="1120"/>
              <a:buFont typeface="Arial"/>
              <a:buNone/>
              <a:defRPr/>
            </a:lvl3pPr>
            <a:lvl4pPr indent="-228600" lvl="3" marL="1828800" algn="l">
              <a:lnSpc>
                <a:spcPct val="100000"/>
              </a:lnSpc>
              <a:spcBef>
                <a:spcPts val="1000"/>
              </a:spcBef>
              <a:spcAft>
                <a:spcPts val="0"/>
              </a:spcAft>
              <a:buSzPts val="960"/>
              <a:buFont typeface="Arial"/>
              <a:buNone/>
              <a:defRPr/>
            </a:lvl4pPr>
            <a:lvl5pPr indent="-228600" lvl="4" marL="2286000" algn="l">
              <a:lnSpc>
                <a:spcPct val="100000"/>
              </a:lnSpc>
              <a:spcBef>
                <a:spcPts val="1000"/>
              </a:spcBef>
              <a:spcAft>
                <a:spcPts val="0"/>
              </a:spcAft>
              <a:buSzPts val="960"/>
              <a:buFont typeface="Arial"/>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6" name="Google Shape;86;p3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7" name="Google Shape;87;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1" name="Google Shape;91;p3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4B469"/>
                </a:solidFill>
                <a:latin typeface="Arial"/>
                <a:ea typeface="Arial"/>
                <a:cs typeface="Arial"/>
                <a:sym typeface="Arial"/>
              </a:rPr>
              <a:t>”</a:t>
            </a:r>
            <a:endParaRPr b="0" i="0" sz="1800" u="none" cap="none" strike="noStrike">
              <a:solidFill>
                <a:srgbClr val="F4B469"/>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2.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20"/>
          <p:cNvGrpSpPr/>
          <p:nvPr/>
        </p:nvGrpSpPr>
        <p:grpSpPr>
          <a:xfrm>
            <a:off x="0" y="-8467"/>
            <a:ext cx="12192000" cy="6866467"/>
            <a:chOff x="0" y="-8467"/>
            <a:chExt cx="12192000" cy="6866467"/>
          </a:xfrm>
        </p:grpSpPr>
        <p:cxnSp>
          <p:nvCxnSpPr>
            <p:cNvPr id="7" name="Google Shape;7;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7843"/>
              </a:schemeClr>
            </a:solidFill>
            <a:ln>
              <a:noFill/>
            </a:ln>
          </p:spPr>
        </p:sp>
        <p:sp>
          <p:nvSpPr>
            <p:cNvPr id="10" name="Google Shape;10;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0"/>
            <p:cNvSpPr/>
            <p:nvPr/>
          </p:nvSpPr>
          <p:spPr>
            <a:xfrm>
              <a:off x="8932333" y="3048000"/>
              <a:ext cx="3259667" cy="3810000"/>
            </a:xfrm>
            <a:prstGeom prst="triangle">
              <a:avLst>
                <a:gd fmla="val 100000" name="adj"/>
              </a:avLst>
            </a:prstGeom>
            <a:solidFill>
              <a:schemeClr val="accent2">
                <a:alpha val="6980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8D4120">
                <a:alpha val="67843"/>
              </a:srgbClr>
            </a:solidFill>
            <a:ln>
              <a:noFill/>
            </a:ln>
          </p:spPr>
        </p:sp>
        <p:sp>
          <p:nvSpPr>
            <p:cNvPr id="13" name="Google Shape;13;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B469">
                <a:alpha val="67843"/>
              </a:srgbClr>
            </a:solidFill>
            <a:ln>
              <a:noFill/>
            </a:ln>
          </p:spPr>
        </p:sp>
        <p:sp>
          <p:nvSpPr>
            <p:cNvPr id="14" name="Google Shape;14;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2745"/>
              </a:schemeClr>
            </a:solidFill>
            <a:ln>
              <a:noFill/>
            </a:ln>
          </p:spPr>
        </p:sp>
        <p:sp>
          <p:nvSpPr>
            <p:cNvPr id="15" name="Google Shape;15;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0" y="4013200"/>
              <a:ext cx="448733" cy="2844800"/>
            </a:xfrm>
            <a:prstGeom prst="triangle">
              <a:avLst>
                <a:gd fmla="val 0" name="adj"/>
              </a:avLst>
            </a:prstGeom>
            <a:solidFill>
              <a:schemeClr val="accent1">
                <a:alpha val="8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Arial"/>
                <a:ea typeface="Arial"/>
                <a:cs typeface="Arial"/>
                <a:sym typeface="Arial"/>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Arial"/>
                <a:ea typeface="Arial"/>
                <a:cs typeface="Arial"/>
                <a:sym typeface="Arial"/>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Arial"/>
                <a:ea typeface="Arial"/>
                <a:cs typeface="Arial"/>
                <a:sym typeface="Arial"/>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9pPr>
          </a:lstStyle>
          <a:p/>
        </p:txBody>
      </p:sp>
      <p:sp>
        <p:nvSpPr>
          <p:cNvPr id="19" name="Google Shape;1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grpSp>
        <p:nvGrpSpPr>
          <p:cNvPr id="127" name="Google Shape;127;p24"/>
          <p:cNvGrpSpPr/>
          <p:nvPr/>
        </p:nvGrpSpPr>
        <p:grpSpPr>
          <a:xfrm>
            <a:off x="0" y="-8467"/>
            <a:ext cx="12192133" cy="6866580"/>
            <a:chOff x="0" y="-8467"/>
            <a:chExt cx="12192133" cy="6866580"/>
          </a:xfrm>
        </p:grpSpPr>
        <p:cxnSp>
          <p:nvCxnSpPr>
            <p:cNvPr id="128" name="Google Shape;128;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9" name="Google Shape;129;p24"/>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30" name="Google Shape;130;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131" name="Google Shape;131;p24"/>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32" name="Google Shape;132;p24"/>
            <p:cNvSpPr/>
            <p:nvPr/>
          </p:nvSpPr>
          <p:spPr>
            <a:xfrm>
              <a:off x="8932333" y="3048000"/>
              <a:ext cx="3259800"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8D4120">
                <a:alpha val="68627"/>
              </a:srgbClr>
            </a:solidFill>
            <a:ln>
              <a:noFill/>
            </a:ln>
          </p:spPr>
        </p:sp>
        <p:sp>
          <p:nvSpPr>
            <p:cNvPr id="134" name="Google Shape;134;p24"/>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4B469">
                <a:alpha val="68627"/>
              </a:srgbClr>
            </a:solidFill>
            <a:ln>
              <a:noFill/>
            </a:ln>
          </p:spPr>
        </p:sp>
        <p:sp>
          <p:nvSpPr>
            <p:cNvPr id="135" name="Google Shape;135;p24"/>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136" name="Google Shape;136;p24"/>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a:off x="0" y="4013200"/>
              <a:ext cx="448800" cy="2844900"/>
            </a:xfrm>
            <a:prstGeom prst="triangle">
              <a:avLst>
                <a:gd fmla="val 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39" name="Google Shape;139;p2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Arial"/>
                <a:ea typeface="Arial"/>
                <a:cs typeface="Arial"/>
                <a:sym typeface="Arial"/>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Arial"/>
                <a:ea typeface="Arial"/>
                <a:cs typeface="Arial"/>
                <a:sym typeface="Arial"/>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Arial"/>
                <a:ea typeface="Arial"/>
                <a:cs typeface="Arial"/>
                <a:sym typeface="Arial"/>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9pPr>
          </a:lstStyle>
          <a:p/>
        </p:txBody>
      </p:sp>
      <p:sp>
        <p:nvSpPr>
          <p:cNvPr id="140" name="Google Shape;140;p2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1" name="Google Shape;141;p2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2" name="Google Shape;142;p2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www.kaggle.com/tmdb/tmdb-movie-meta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55000"/>
          </a:blip>
          <a:tile algn="tl" flip="none" tx="0" sx="100000" ty="0" sy="100000"/>
        </a:blipFill>
      </p:bgPr>
    </p:bg>
    <p:spTree>
      <p:nvGrpSpPr>
        <p:cNvPr id="250" name="Shape 250"/>
        <p:cNvGrpSpPr/>
        <p:nvPr/>
      </p:nvGrpSpPr>
      <p:grpSpPr>
        <a:xfrm>
          <a:off x="0" y="0"/>
          <a:ext cx="0" cy="0"/>
          <a:chOff x="0" y="0"/>
          <a:chExt cx="0" cy="0"/>
        </a:xfrm>
      </p:grpSpPr>
      <p:sp>
        <p:nvSpPr>
          <p:cNvPr id="251" name="Google Shape;251;p1"/>
          <p:cNvSpPr txBox="1"/>
          <p:nvPr>
            <p:ph type="ctrTitle"/>
          </p:nvPr>
        </p:nvSpPr>
        <p:spPr>
          <a:xfrm>
            <a:off x="1507067" y="1485900"/>
            <a:ext cx="7766936" cy="2564936"/>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5400"/>
              <a:buFont typeface="Arial"/>
              <a:buNone/>
            </a:pPr>
            <a:r>
              <a:rPr lang="en-US"/>
              <a:t>Determining Movie</a:t>
            </a:r>
            <a:br>
              <a:rPr lang="en-US"/>
            </a:br>
            <a:r>
              <a:rPr lang="en-US"/>
              <a:t> Box Office</a:t>
            </a:r>
            <a:br>
              <a:rPr lang="en-US"/>
            </a:br>
            <a:r>
              <a:rPr lang="en-US"/>
              <a:t>Success</a:t>
            </a:r>
            <a:endParaRPr/>
          </a:p>
        </p:txBody>
      </p:sp>
      <p:sp>
        <p:nvSpPr>
          <p:cNvPr id="252" name="Google Shape;252;p1"/>
          <p:cNvSpPr txBox="1"/>
          <p:nvPr>
            <p:ph idx="1" type="subTitle"/>
          </p:nvPr>
        </p:nvSpPr>
        <p:spPr>
          <a:xfrm>
            <a:off x="197963" y="4050833"/>
            <a:ext cx="9076040" cy="1435567"/>
          </a:xfrm>
          <a:prstGeom prst="rect">
            <a:avLst/>
          </a:prstGeom>
          <a:noFill/>
          <a:ln>
            <a:noFill/>
          </a:ln>
        </p:spPr>
        <p:txBody>
          <a:bodyPr anchorCtr="0" anchor="t" bIns="45700" lIns="91425" spcFirstLastPara="1" rIns="91425" wrap="square" tIns="45700">
            <a:noAutofit/>
          </a:bodyPr>
          <a:lstStyle/>
          <a:p>
            <a:pPr indent="-320040" lvl="0" marL="457200" rtl="0" algn="r">
              <a:lnSpc>
                <a:spcPct val="100000"/>
              </a:lnSpc>
              <a:spcBef>
                <a:spcPts val="1000"/>
              </a:spcBef>
              <a:spcAft>
                <a:spcPts val="0"/>
              </a:spcAft>
              <a:buSzPts val="1440"/>
              <a:buNone/>
            </a:pPr>
            <a:r>
              <a:rPr lang="en-US"/>
              <a:t>Caitlin Casey • Tim Skinner • Charmaine Stennett • Paige Williams</a:t>
            </a:r>
            <a:endParaRPr/>
          </a:p>
          <a:p>
            <a:pPr indent="-320040" lvl="0" marL="457200" rtl="0" algn="r">
              <a:lnSpc>
                <a:spcPct val="100000"/>
              </a:lnSpc>
              <a:spcBef>
                <a:spcPts val="0"/>
              </a:spcBef>
              <a:spcAft>
                <a:spcPts val="0"/>
              </a:spcAft>
              <a:buSzPts val="1440"/>
              <a:buNone/>
            </a:pPr>
            <a:r>
              <a:rPr lang="en-US"/>
              <a:t>Fusion, Inc.</a:t>
            </a:r>
            <a:endParaRPr/>
          </a:p>
          <a:p>
            <a:pPr indent="-320040" lvl="0" marL="457200" rtl="0" algn="r">
              <a:lnSpc>
                <a:spcPct val="100000"/>
              </a:lnSpc>
              <a:spcBef>
                <a:spcPts val="0"/>
              </a:spcBef>
              <a:spcAft>
                <a:spcPts val="0"/>
              </a:spcAft>
              <a:buSzPts val="1440"/>
              <a:buNone/>
            </a:pPr>
            <a:r>
              <a:rPr lang="en-US"/>
              <a:t>Netflix</a:t>
            </a:r>
            <a:endParaRPr/>
          </a:p>
          <a:p>
            <a:pPr indent="-320040" lvl="0" marL="457200" rtl="0" algn="r">
              <a:lnSpc>
                <a:spcPct val="100000"/>
              </a:lnSpc>
              <a:spcBef>
                <a:spcPts val="0"/>
              </a:spcBef>
              <a:spcAft>
                <a:spcPts val="0"/>
              </a:spcAft>
              <a:buSzPts val="1440"/>
              <a:buNone/>
            </a:pPr>
            <a:r>
              <a:rPr lang="en-US"/>
              <a:t>September 11,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05" name="Shape 305"/>
        <p:cNvGrpSpPr/>
        <p:nvPr/>
      </p:nvGrpSpPr>
      <p:grpSpPr>
        <a:xfrm>
          <a:off x="0" y="0"/>
          <a:ext cx="0" cy="0"/>
          <a:chOff x="0" y="0"/>
          <a:chExt cx="0" cy="0"/>
        </a:xfrm>
      </p:grpSpPr>
      <p:sp>
        <p:nvSpPr>
          <p:cNvPr id="306" name="Google Shape;306;p10"/>
          <p:cNvSpPr txBox="1"/>
          <p:nvPr>
            <p:ph type="title"/>
          </p:nvPr>
        </p:nvSpPr>
        <p:spPr>
          <a:xfrm>
            <a:off x="682047" y="292232"/>
            <a:ext cx="8596800" cy="59703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Linear Regression Model – Unadjusted</a:t>
            </a:r>
            <a:endParaRPr/>
          </a:p>
        </p:txBody>
      </p:sp>
      <p:pic>
        <p:nvPicPr>
          <p:cNvPr id="307" name="Google Shape;307;p10"/>
          <p:cNvPicPr preferRelativeResize="0"/>
          <p:nvPr/>
        </p:nvPicPr>
        <p:blipFill rotWithShape="1">
          <a:blip r:embed="rId4">
            <a:alphaModFix/>
          </a:blip>
          <a:srcRect b="13607" l="19863" r="40373" t="34776"/>
          <a:stretch/>
        </p:blipFill>
        <p:spPr>
          <a:xfrm>
            <a:off x="766880" y="1072087"/>
            <a:ext cx="7414180" cy="4865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11" name="Shape 311"/>
        <p:cNvGrpSpPr/>
        <p:nvPr/>
      </p:nvGrpSpPr>
      <p:grpSpPr>
        <a:xfrm>
          <a:off x="0" y="0"/>
          <a:ext cx="0" cy="0"/>
          <a:chOff x="0" y="0"/>
          <a:chExt cx="0" cy="0"/>
        </a:xfrm>
      </p:grpSpPr>
      <p:sp>
        <p:nvSpPr>
          <p:cNvPr id="312" name="Google Shape;312;p11"/>
          <p:cNvSpPr txBox="1"/>
          <p:nvPr>
            <p:ph type="title"/>
          </p:nvPr>
        </p:nvSpPr>
        <p:spPr>
          <a:xfrm>
            <a:off x="642165" y="339969"/>
            <a:ext cx="8596800" cy="7209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Linear Regression Model - Adjusted</a:t>
            </a:r>
            <a:endParaRPr/>
          </a:p>
        </p:txBody>
      </p:sp>
      <p:pic>
        <p:nvPicPr>
          <p:cNvPr id="313" name="Google Shape;313;p11"/>
          <p:cNvPicPr preferRelativeResize="0"/>
          <p:nvPr/>
        </p:nvPicPr>
        <p:blipFill rotWithShape="1">
          <a:blip r:embed="rId4">
            <a:alphaModFix/>
          </a:blip>
          <a:srcRect b="29572" l="19531" r="35341" t="25705"/>
          <a:stretch/>
        </p:blipFill>
        <p:spPr>
          <a:xfrm>
            <a:off x="697523" y="1324707"/>
            <a:ext cx="7362092" cy="4402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17" name="Shape 317"/>
        <p:cNvGrpSpPr/>
        <p:nvPr/>
      </p:nvGrpSpPr>
      <p:grpSpPr>
        <a:xfrm>
          <a:off x="0" y="0"/>
          <a:ext cx="0" cy="0"/>
          <a:chOff x="0" y="0"/>
          <a:chExt cx="0" cy="0"/>
        </a:xfrm>
      </p:grpSpPr>
      <p:sp>
        <p:nvSpPr>
          <p:cNvPr id="318" name="Google Shape;318;p12"/>
          <p:cNvSpPr txBox="1"/>
          <p:nvPr>
            <p:ph type="title"/>
          </p:nvPr>
        </p:nvSpPr>
        <p:spPr>
          <a:xfrm>
            <a:off x="595273" y="243789"/>
            <a:ext cx="8941450" cy="138571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a:t>Linear Regression Model – Multicollinearity</a:t>
            </a:r>
            <a:br>
              <a:rPr lang="en-US"/>
            </a:br>
            <a:r>
              <a:rPr lang="en-US"/>
              <a:t>Low VIF</a:t>
            </a:r>
            <a:endParaRPr/>
          </a:p>
        </p:txBody>
      </p:sp>
      <p:pic>
        <p:nvPicPr>
          <p:cNvPr id="319" name="Google Shape;319;p12"/>
          <p:cNvPicPr preferRelativeResize="0"/>
          <p:nvPr/>
        </p:nvPicPr>
        <p:blipFill rotWithShape="1">
          <a:blip r:embed="rId4">
            <a:alphaModFix/>
          </a:blip>
          <a:srcRect b="50000" l="13894" r="37596" t="41624"/>
          <a:stretch/>
        </p:blipFill>
        <p:spPr>
          <a:xfrm>
            <a:off x="365044" y="1984022"/>
            <a:ext cx="9530862" cy="925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23" name="Shape 323"/>
        <p:cNvGrpSpPr/>
        <p:nvPr/>
      </p:nvGrpSpPr>
      <p:grpSpPr>
        <a:xfrm>
          <a:off x="0" y="0"/>
          <a:ext cx="0" cy="0"/>
          <a:chOff x="0" y="0"/>
          <a:chExt cx="0" cy="0"/>
        </a:xfrm>
      </p:grpSpPr>
      <p:sp>
        <p:nvSpPr>
          <p:cNvPr id="324" name="Google Shape;324;p13"/>
          <p:cNvSpPr txBox="1"/>
          <p:nvPr>
            <p:ph type="title"/>
          </p:nvPr>
        </p:nvSpPr>
        <p:spPr>
          <a:xfrm>
            <a:off x="595273" y="243790"/>
            <a:ext cx="8596800" cy="7209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Linear Regression Model - Plots</a:t>
            </a:r>
            <a:endParaRPr/>
          </a:p>
        </p:txBody>
      </p:sp>
      <p:pic>
        <p:nvPicPr>
          <p:cNvPr id="325" name="Google Shape;325;p13"/>
          <p:cNvPicPr preferRelativeResize="0"/>
          <p:nvPr/>
        </p:nvPicPr>
        <p:blipFill rotWithShape="1">
          <a:blip r:embed="rId4">
            <a:alphaModFix/>
          </a:blip>
          <a:srcRect b="6753" l="12595" r="33366" t="24103"/>
          <a:stretch/>
        </p:blipFill>
        <p:spPr>
          <a:xfrm>
            <a:off x="1629304" y="1124643"/>
            <a:ext cx="7778263" cy="55984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29" name="Shape 329"/>
        <p:cNvGrpSpPr/>
        <p:nvPr/>
      </p:nvGrpSpPr>
      <p:grpSpPr>
        <a:xfrm>
          <a:off x="0" y="0"/>
          <a:ext cx="0" cy="0"/>
          <a:chOff x="0" y="0"/>
          <a:chExt cx="0" cy="0"/>
        </a:xfrm>
      </p:grpSpPr>
      <p:sp>
        <p:nvSpPr>
          <p:cNvPr id="330" name="Google Shape;330;p14"/>
          <p:cNvSpPr txBox="1"/>
          <p:nvPr>
            <p:ph type="title"/>
          </p:nvPr>
        </p:nvSpPr>
        <p:spPr>
          <a:xfrm>
            <a:off x="837534" y="0"/>
            <a:ext cx="8596800" cy="1320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a:t>Predicting Box-office Bombs</a:t>
            </a:r>
            <a:endParaRPr/>
          </a:p>
        </p:txBody>
      </p:sp>
      <p:pic>
        <p:nvPicPr>
          <p:cNvPr id="331" name="Google Shape;331;p14"/>
          <p:cNvPicPr preferRelativeResize="0"/>
          <p:nvPr/>
        </p:nvPicPr>
        <p:blipFill rotWithShape="1">
          <a:blip r:embed="rId4">
            <a:alphaModFix/>
          </a:blip>
          <a:srcRect b="0" l="0" r="0" t="0"/>
          <a:stretch/>
        </p:blipFill>
        <p:spPr>
          <a:xfrm>
            <a:off x="933600" y="971075"/>
            <a:ext cx="8404641" cy="5232301"/>
          </a:xfrm>
          <a:prstGeom prst="rect">
            <a:avLst/>
          </a:prstGeom>
          <a:noFill/>
          <a:ln>
            <a:noFill/>
          </a:ln>
        </p:spPr>
      </p:pic>
      <p:sp>
        <p:nvSpPr>
          <p:cNvPr id="332" name="Google Shape;332;p14"/>
          <p:cNvSpPr txBox="1"/>
          <p:nvPr/>
        </p:nvSpPr>
        <p:spPr>
          <a:xfrm>
            <a:off x="702525" y="487225"/>
            <a:ext cx="8866800" cy="58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KSVM Machine Learning Algorithm Used</a:t>
            </a:r>
            <a:endParaRPr b="0" i="0" sz="2400" u="none" cap="none" strike="noStrike">
              <a:solidFill>
                <a:srgbClr val="000000"/>
              </a:solidFill>
              <a:latin typeface="Arial"/>
              <a:ea typeface="Arial"/>
              <a:cs typeface="Arial"/>
              <a:sym typeface="Arial"/>
            </a:endParaRPr>
          </a:p>
        </p:txBody>
      </p:sp>
      <p:sp>
        <p:nvSpPr>
          <p:cNvPr id="333" name="Google Shape;333;p14"/>
          <p:cNvSpPr txBox="1"/>
          <p:nvPr/>
        </p:nvSpPr>
        <p:spPr>
          <a:xfrm>
            <a:off x="1039100" y="6321125"/>
            <a:ext cx="7498800" cy="45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Model predicted correctly 94% of the time!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37" name="Shape 337"/>
        <p:cNvGrpSpPr/>
        <p:nvPr/>
      </p:nvGrpSpPr>
      <p:grpSpPr>
        <a:xfrm>
          <a:off x="0" y="0"/>
          <a:ext cx="0" cy="0"/>
          <a:chOff x="0" y="0"/>
          <a:chExt cx="0" cy="0"/>
        </a:xfrm>
      </p:grpSpPr>
      <p:sp>
        <p:nvSpPr>
          <p:cNvPr id="338" name="Google Shape;338;p15"/>
          <p:cNvSpPr txBox="1"/>
          <p:nvPr>
            <p:ph type="title"/>
          </p:nvPr>
        </p:nvSpPr>
        <p:spPr>
          <a:xfrm>
            <a:off x="837525" y="0"/>
            <a:ext cx="8596800" cy="623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a:t>Genre Score </a:t>
            </a:r>
            <a:endParaRPr/>
          </a:p>
        </p:txBody>
      </p:sp>
      <p:pic>
        <p:nvPicPr>
          <p:cNvPr id="339" name="Google Shape;339;p15"/>
          <p:cNvPicPr preferRelativeResize="0"/>
          <p:nvPr/>
        </p:nvPicPr>
        <p:blipFill rotWithShape="1">
          <a:blip r:embed="rId4">
            <a:alphaModFix/>
          </a:blip>
          <a:srcRect b="0" l="0" r="0" t="0"/>
          <a:stretch/>
        </p:blipFill>
        <p:spPr>
          <a:xfrm>
            <a:off x="1749150" y="1331750"/>
            <a:ext cx="7850377" cy="4887250"/>
          </a:xfrm>
          <a:prstGeom prst="rect">
            <a:avLst/>
          </a:prstGeom>
          <a:noFill/>
          <a:ln>
            <a:noFill/>
          </a:ln>
        </p:spPr>
      </p:pic>
      <p:sp>
        <p:nvSpPr>
          <p:cNvPr id="340" name="Google Shape;340;p15"/>
          <p:cNvSpPr txBox="1"/>
          <p:nvPr/>
        </p:nvSpPr>
        <p:spPr>
          <a:xfrm>
            <a:off x="1350825" y="502225"/>
            <a:ext cx="75852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Assign a “score” to each genre for Revenue, Vote Average, Popularity and ROI</a:t>
            </a:r>
            <a:endParaRPr b="0" i="0" sz="2400" u="none" cap="none" strike="noStrike">
              <a:solidFill>
                <a:srgbClr val="000000"/>
              </a:solidFill>
              <a:latin typeface="Arial"/>
              <a:ea typeface="Arial"/>
              <a:cs typeface="Arial"/>
              <a:sym typeface="Arial"/>
            </a:endParaRPr>
          </a:p>
        </p:txBody>
      </p:sp>
      <p:sp>
        <p:nvSpPr>
          <p:cNvPr id="341" name="Google Shape;341;p15"/>
          <p:cNvSpPr txBox="1"/>
          <p:nvPr/>
        </p:nvSpPr>
        <p:spPr>
          <a:xfrm>
            <a:off x="0" y="1654975"/>
            <a:ext cx="16626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Top 3 Genres</a:t>
            </a:r>
            <a:endParaRPr b="1" i="0" sz="1600" u="none" cap="none" strike="noStrike">
              <a:solidFill>
                <a:srgbClr val="000000"/>
              </a:solidFill>
              <a:latin typeface="Arial"/>
              <a:ea typeface="Arial"/>
              <a:cs typeface="Arial"/>
              <a:sym typeface="Arial"/>
            </a:endParaRPr>
          </a:p>
        </p:txBody>
      </p:sp>
      <p:sp>
        <p:nvSpPr>
          <p:cNvPr id="342" name="Google Shape;342;p15"/>
          <p:cNvSpPr txBox="1"/>
          <p:nvPr/>
        </p:nvSpPr>
        <p:spPr>
          <a:xfrm>
            <a:off x="-17325" y="2053275"/>
            <a:ext cx="1653300" cy="10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Animation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Adventure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Fantasy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46" name="Shape 346"/>
        <p:cNvGrpSpPr/>
        <p:nvPr/>
      </p:nvGrpSpPr>
      <p:grpSpPr>
        <a:xfrm>
          <a:off x="0" y="0"/>
          <a:ext cx="0" cy="0"/>
          <a:chOff x="0" y="0"/>
          <a:chExt cx="0" cy="0"/>
        </a:xfrm>
      </p:grpSpPr>
      <p:sp>
        <p:nvSpPr>
          <p:cNvPr id="347" name="Google Shape;347;p16"/>
          <p:cNvSpPr txBox="1"/>
          <p:nvPr>
            <p:ph type="title"/>
          </p:nvPr>
        </p:nvSpPr>
        <p:spPr>
          <a:xfrm>
            <a:off x="1028275" y="81050"/>
            <a:ext cx="8596800" cy="672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a:t>Month Score</a:t>
            </a:r>
            <a:endParaRPr/>
          </a:p>
        </p:txBody>
      </p:sp>
      <p:pic>
        <p:nvPicPr>
          <p:cNvPr id="348" name="Google Shape;348;p16"/>
          <p:cNvPicPr preferRelativeResize="0"/>
          <p:nvPr/>
        </p:nvPicPr>
        <p:blipFill rotWithShape="1">
          <a:blip r:embed="rId4">
            <a:alphaModFix/>
          </a:blip>
          <a:srcRect b="0" l="0" r="0" t="0"/>
          <a:stretch/>
        </p:blipFill>
        <p:spPr>
          <a:xfrm>
            <a:off x="1437025" y="753050"/>
            <a:ext cx="8264248" cy="5144874"/>
          </a:xfrm>
          <a:prstGeom prst="rect">
            <a:avLst/>
          </a:prstGeom>
          <a:noFill/>
          <a:ln>
            <a:noFill/>
          </a:ln>
        </p:spPr>
      </p:pic>
      <p:sp>
        <p:nvSpPr>
          <p:cNvPr id="349" name="Google Shape;349;p16"/>
          <p:cNvSpPr txBox="1"/>
          <p:nvPr/>
        </p:nvSpPr>
        <p:spPr>
          <a:xfrm>
            <a:off x="0" y="1637650"/>
            <a:ext cx="16626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Top 3 Months</a:t>
            </a:r>
            <a:endParaRPr b="1" i="0" sz="1600" u="none" cap="none" strike="noStrike">
              <a:solidFill>
                <a:srgbClr val="000000"/>
              </a:solidFill>
              <a:latin typeface="Arial"/>
              <a:ea typeface="Arial"/>
              <a:cs typeface="Arial"/>
              <a:sym typeface="Arial"/>
            </a:endParaRPr>
          </a:p>
        </p:txBody>
      </p:sp>
      <p:sp>
        <p:nvSpPr>
          <p:cNvPr id="350" name="Google Shape;350;p16"/>
          <p:cNvSpPr txBox="1"/>
          <p:nvPr/>
        </p:nvSpPr>
        <p:spPr>
          <a:xfrm>
            <a:off x="-17325" y="2053275"/>
            <a:ext cx="1653300" cy="10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June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May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November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354" name="Shape 354"/>
        <p:cNvGrpSpPr/>
        <p:nvPr/>
      </p:nvGrpSpPr>
      <p:grpSpPr>
        <a:xfrm>
          <a:off x="0" y="0"/>
          <a:ext cx="0" cy="0"/>
          <a:chOff x="0" y="0"/>
          <a:chExt cx="0" cy="0"/>
        </a:xfrm>
      </p:grpSpPr>
      <p:sp>
        <p:nvSpPr>
          <p:cNvPr id="355" name="Google Shape;355;p17"/>
          <p:cNvSpPr txBox="1"/>
          <p:nvPr>
            <p:ph type="title"/>
          </p:nvPr>
        </p:nvSpPr>
        <p:spPr>
          <a:xfrm>
            <a:off x="677334" y="0"/>
            <a:ext cx="8596800" cy="1320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a:t>Actor Score</a:t>
            </a:r>
            <a:endParaRPr/>
          </a:p>
        </p:txBody>
      </p:sp>
      <p:sp>
        <p:nvSpPr>
          <p:cNvPr id="356" name="Google Shape;356;p17"/>
          <p:cNvSpPr txBox="1"/>
          <p:nvPr>
            <p:ph idx="1" type="body"/>
          </p:nvPr>
        </p:nvSpPr>
        <p:spPr>
          <a:xfrm>
            <a:off x="117813" y="363900"/>
            <a:ext cx="9715800" cy="593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a:t>Determining the most successful actors based on Revenue, Popularity, Vote Average and ROI</a:t>
            </a:r>
            <a:endParaRPr/>
          </a:p>
        </p:txBody>
      </p:sp>
      <p:pic>
        <p:nvPicPr>
          <p:cNvPr id="357" name="Google Shape;357;p17"/>
          <p:cNvPicPr preferRelativeResize="0"/>
          <p:nvPr/>
        </p:nvPicPr>
        <p:blipFill rotWithShape="1">
          <a:blip r:embed="rId4">
            <a:alphaModFix/>
          </a:blip>
          <a:srcRect b="0" l="0" r="0" t="0"/>
          <a:stretch/>
        </p:blipFill>
        <p:spPr>
          <a:xfrm>
            <a:off x="1636124" y="925800"/>
            <a:ext cx="6679225" cy="4158150"/>
          </a:xfrm>
          <a:prstGeom prst="rect">
            <a:avLst/>
          </a:prstGeom>
          <a:noFill/>
          <a:ln>
            <a:noFill/>
          </a:ln>
        </p:spPr>
      </p:pic>
      <p:sp>
        <p:nvSpPr>
          <p:cNvPr id="358" name="Google Shape;358;p17"/>
          <p:cNvSpPr txBox="1"/>
          <p:nvPr/>
        </p:nvSpPr>
        <p:spPr>
          <a:xfrm>
            <a:off x="677325"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Revenue</a:t>
            </a:r>
            <a:endParaRPr b="1" i="0" sz="1400" u="none" cap="none" strike="noStrike">
              <a:solidFill>
                <a:srgbClr val="000000"/>
              </a:solidFill>
              <a:latin typeface="Arial"/>
              <a:ea typeface="Arial"/>
              <a:cs typeface="Arial"/>
              <a:sym typeface="Arial"/>
            </a:endParaRPr>
          </a:p>
        </p:txBody>
      </p:sp>
      <p:sp>
        <p:nvSpPr>
          <p:cNvPr id="359" name="Google Shape;359;p17"/>
          <p:cNvSpPr txBox="1"/>
          <p:nvPr/>
        </p:nvSpPr>
        <p:spPr>
          <a:xfrm>
            <a:off x="2755425"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Vote Average</a:t>
            </a:r>
            <a:endParaRPr b="1" i="0" sz="1400" u="none" cap="none" strike="noStrike">
              <a:solidFill>
                <a:srgbClr val="000000"/>
              </a:solidFill>
              <a:latin typeface="Arial"/>
              <a:ea typeface="Arial"/>
              <a:cs typeface="Arial"/>
              <a:sym typeface="Arial"/>
            </a:endParaRPr>
          </a:p>
        </p:txBody>
      </p:sp>
      <p:sp>
        <p:nvSpPr>
          <p:cNvPr id="360" name="Google Shape;360;p17"/>
          <p:cNvSpPr txBox="1"/>
          <p:nvPr/>
        </p:nvSpPr>
        <p:spPr>
          <a:xfrm>
            <a:off x="4833525"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Popularity</a:t>
            </a:r>
            <a:endParaRPr b="1" i="0" sz="1400" u="none" cap="none" strike="noStrike">
              <a:solidFill>
                <a:srgbClr val="000000"/>
              </a:solidFill>
              <a:latin typeface="Arial"/>
              <a:ea typeface="Arial"/>
              <a:cs typeface="Arial"/>
              <a:sym typeface="Arial"/>
            </a:endParaRPr>
          </a:p>
        </p:txBody>
      </p:sp>
      <p:sp>
        <p:nvSpPr>
          <p:cNvPr id="361" name="Google Shape;361;p17"/>
          <p:cNvSpPr txBox="1"/>
          <p:nvPr/>
        </p:nvSpPr>
        <p:spPr>
          <a:xfrm>
            <a:off x="6901375"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ROI</a:t>
            </a:r>
            <a:endParaRPr b="1" i="0" sz="1400" u="none" cap="none" strike="noStrike">
              <a:solidFill>
                <a:srgbClr val="000000"/>
              </a:solidFill>
              <a:latin typeface="Arial"/>
              <a:ea typeface="Arial"/>
              <a:cs typeface="Arial"/>
              <a:sym typeface="Arial"/>
            </a:endParaRPr>
          </a:p>
        </p:txBody>
      </p:sp>
      <p:sp>
        <p:nvSpPr>
          <p:cNvPr id="362" name="Google Shape;362;p17"/>
          <p:cNvSpPr txBox="1"/>
          <p:nvPr/>
        </p:nvSpPr>
        <p:spPr>
          <a:xfrm>
            <a:off x="815775" y="5603550"/>
            <a:ext cx="18012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Dwayne Johnson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Paul Walker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Chris Evans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Ian McKellan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Chris Hemsworth</a:t>
            </a:r>
            <a:endParaRPr b="0" i="0" sz="1400" u="none" cap="none" strike="noStrike">
              <a:solidFill>
                <a:srgbClr val="000000"/>
              </a:solidFill>
              <a:latin typeface="Arial"/>
              <a:ea typeface="Arial"/>
              <a:cs typeface="Arial"/>
              <a:sym typeface="Arial"/>
            </a:endParaRPr>
          </a:p>
        </p:txBody>
      </p:sp>
      <p:sp>
        <p:nvSpPr>
          <p:cNvPr id="363" name="Google Shape;363;p17"/>
          <p:cNvSpPr txBox="1"/>
          <p:nvPr/>
        </p:nvSpPr>
        <p:spPr>
          <a:xfrm>
            <a:off x="2858888" y="5603550"/>
            <a:ext cx="19395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Leonardo DiCaprio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Jack Nicholson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Jennifer Connelly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Ben Kingsly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Mark Ruffalo</a:t>
            </a:r>
            <a:endParaRPr b="0" i="0" sz="1400" u="none" cap="none" strike="noStrike">
              <a:solidFill>
                <a:srgbClr val="000000"/>
              </a:solidFill>
              <a:latin typeface="Arial"/>
              <a:ea typeface="Arial"/>
              <a:cs typeface="Arial"/>
              <a:sym typeface="Arial"/>
            </a:endParaRPr>
          </a:p>
        </p:txBody>
      </p:sp>
      <p:sp>
        <p:nvSpPr>
          <p:cNvPr id="364" name="Google Shape;364;p17"/>
          <p:cNvSpPr txBox="1"/>
          <p:nvPr/>
        </p:nvSpPr>
        <p:spPr>
          <a:xfrm>
            <a:off x="4901850" y="5603550"/>
            <a:ext cx="23883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Anne Hathaway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Matthew McConaughey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Chris Hemsworth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Chris Evans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Robert Downey Jr.</a:t>
            </a:r>
            <a:endParaRPr b="0" i="0" sz="1400" u="none" cap="none" strike="noStrike">
              <a:solidFill>
                <a:srgbClr val="000000"/>
              </a:solidFill>
              <a:latin typeface="Arial"/>
              <a:ea typeface="Arial"/>
              <a:cs typeface="Arial"/>
              <a:sym typeface="Arial"/>
            </a:endParaRPr>
          </a:p>
        </p:txBody>
      </p:sp>
      <p:sp>
        <p:nvSpPr>
          <p:cNvPr id="365" name="Google Shape;365;p17"/>
          <p:cNvSpPr txBox="1"/>
          <p:nvPr/>
        </p:nvSpPr>
        <p:spPr>
          <a:xfrm>
            <a:off x="7039825" y="5603550"/>
            <a:ext cx="18012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Robin Williams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Jack Nicholson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Danny DeVito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Hugh Grant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Jennifer Garner</a:t>
            </a:r>
            <a:endParaRPr b="0" i="0" sz="1400" u="none" cap="none" strike="noStrike">
              <a:solidFill>
                <a:srgbClr val="000000"/>
              </a:solidFill>
              <a:latin typeface="Arial"/>
              <a:ea typeface="Arial"/>
              <a:cs typeface="Arial"/>
              <a:sym typeface="Arial"/>
            </a:endParaRPr>
          </a:p>
        </p:txBody>
      </p:sp>
      <p:sp>
        <p:nvSpPr>
          <p:cNvPr id="366" name="Google Shape;366;p17"/>
          <p:cNvSpPr txBox="1"/>
          <p:nvPr/>
        </p:nvSpPr>
        <p:spPr>
          <a:xfrm>
            <a:off x="2961400" y="5083950"/>
            <a:ext cx="3723300" cy="22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Arial"/>
                <a:ea typeface="Arial"/>
                <a:cs typeface="Arial"/>
                <a:sym typeface="Arial"/>
              </a:rPr>
              <a:t>Top Actor Scores by Category</a:t>
            </a:r>
            <a:endParaRPr b="1" i="0" sz="1600" u="sng" cap="none" strike="noStrike">
              <a:solidFill>
                <a:srgbClr val="000000"/>
              </a:solidFill>
              <a:latin typeface="Arial"/>
              <a:ea typeface="Arial"/>
              <a:cs typeface="Arial"/>
              <a:sym typeface="Arial"/>
            </a:endParaRPr>
          </a:p>
        </p:txBody>
      </p:sp>
      <p:sp>
        <p:nvSpPr>
          <p:cNvPr id="367" name="Google Shape;367;p17"/>
          <p:cNvSpPr txBox="1"/>
          <p:nvPr/>
        </p:nvSpPr>
        <p:spPr>
          <a:xfrm>
            <a:off x="121225" y="1654975"/>
            <a:ext cx="14373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Top 3 Actors</a:t>
            </a:r>
            <a:endParaRPr b="1" i="0" sz="1600" u="none" cap="none" strike="noStrike">
              <a:solidFill>
                <a:srgbClr val="000000"/>
              </a:solidFill>
              <a:latin typeface="Arial"/>
              <a:ea typeface="Arial"/>
              <a:cs typeface="Arial"/>
              <a:sym typeface="Arial"/>
            </a:endParaRPr>
          </a:p>
        </p:txBody>
      </p:sp>
      <p:sp>
        <p:nvSpPr>
          <p:cNvPr id="368" name="Google Shape;368;p17"/>
          <p:cNvSpPr txBox="1"/>
          <p:nvPr/>
        </p:nvSpPr>
        <p:spPr>
          <a:xfrm>
            <a:off x="-17325" y="2053275"/>
            <a:ext cx="1653300" cy="10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Anne Hathaway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Ian McKellan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Jack Nicholson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58000"/>
          </a:blip>
          <a:tile algn="tl" flip="none" tx="0" sx="100000" ty="0" sy="100000"/>
        </a:blipFill>
      </p:bgPr>
    </p:bg>
    <p:spTree>
      <p:nvGrpSpPr>
        <p:cNvPr id="372" name="Shape 372"/>
        <p:cNvGrpSpPr/>
        <p:nvPr/>
      </p:nvGrpSpPr>
      <p:grpSpPr>
        <a:xfrm>
          <a:off x="0" y="0"/>
          <a:ext cx="0" cy="0"/>
          <a:chOff x="0" y="0"/>
          <a:chExt cx="0" cy="0"/>
        </a:xfrm>
      </p:grpSpPr>
      <p:sp>
        <p:nvSpPr>
          <p:cNvPr id="373" name="Google Shape;373;p18"/>
          <p:cNvSpPr txBox="1"/>
          <p:nvPr>
            <p:ph type="title"/>
          </p:nvPr>
        </p:nvSpPr>
        <p:spPr>
          <a:xfrm>
            <a:off x="690184" y="0"/>
            <a:ext cx="8596800" cy="1320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lang="en-US"/>
              <a:t>Director Score</a:t>
            </a:r>
            <a:endParaRPr/>
          </a:p>
        </p:txBody>
      </p:sp>
      <p:pic>
        <p:nvPicPr>
          <p:cNvPr id="374" name="Google Shape;374;p18"/>
          <p:cNvPicPr preferRelativeResize="0"/>
          <p:nvPr/>
        </p:nvPicPr>
        <p:blipFill rotWithShape="1">
          <a:blip r:embed="rId4">
            <a:alphaModFix/>
          </a:blip>
          <a:srcRect b="0" l="0" r="0" t="0"/>
          <a:stretch/>
        </p:blipFill>
        <p:spPr>
          <a:xfrm>
            <a:off x="1638550" y="731575"/>
            <a:ext cx="6700074" cy="4171125"/>
          </a:xfrm>
          <a:prstGeom prst="rect">
            <a:avLst/>
          </a:prstGeom>
          <a:noFill/>
          <a:ln>
            <a:noFill/>
          </a:ln>
        </p:spPr>
      </p:pic>
      <p:sp>
        <p:nvSpPr>
          <p:cNvPr id="375" name="Google Shape;375;p18"/>
          <p:cNvSpPr txBox="1"/>
          <p:nvPr/>
        </p:nvSpPr>
        <p:spPr>
          <a:xfrm>
            <a:off x="3126925" y="5045300"/>
            <a:ext cx="3723300" cy="22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sng" cap="none" strike="noStrike">
                <a:solidFill>
                  <a:srgbClr val="000000"/>
                </a:solidFill>
                <a:latin typeface="Arial"/>
                <a:ea typeface="Arial"/>
                <a:cs typeface="Arial"/>
                <a:sym typeface="Arial"/>
              </a:rPr>
              <a:t>Top Director Scores by Category</a:t>
            </a:r>
            <a:endParaRPr b="1" i="0" sz="1600" u="sng" cap="none" strike="noStrike">
              <a:solidFill>
                <a:srgbClr val="000000"/>
              </a:solidFill>
              <a:latin typeface="Arial"/>
              <a:ea typeface="Arial"/>
              <a:cs typeface="Arial"/>
              <a:sym typeface="Arial"/>
            </a:endParaRPr>
          </a:p>
        </p:txBody>
      </p:sp>
      <p:sp>
        <p:nvSpPr>
          <p:cNvPr id="376" name="Google Shape;376;p18"/>
          <p:cNvSpPr txBox="1"/>
          <p:nvPr/>
        </p:nvSpPr>
        <p:spPr>
          <a:xfrm>
            <a:off x="1404925"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Revenue</a:t>
            </a:r>
            <a:endParaRPr b="1" i="0" sz="1400" u="none" cap="none" strike="noStrike">
              <a:solidFill>
                <a:srgbClr val="000000"/>
              </a:solidFill>
              <a:latin typeface="Arial"/>
              <a:ea typeface="Arial"/>
              <a:cs typeface="Arial"/>
              <a:sym typeface="Arial"/>
            </a:endParaRPr>
          </a:p>
        </p:txBody>
      </p:sp>
      <p:sp>
        <p:nvSpPr>
          <p:cNvPr id="377" name="Google Shape;377;p18"/>
          <p:cNvSpPr txBox="1"/>
          <p:nvPr/>
        </p:nvSpPr>
        <p:spPr>
          <a:xfrm>
            <a:off x="3126913"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Vote Average</a:t>
            </a:r>
            <a:endParaRPr b="1" i="0" sz="1400" u="none" cap="none" strike="noStrike">
              <a:solidFill>
                <a:srgbClr val="000000"/>
              </a:solidFill>
              <a:latin typeface="Arial"/>
              <a:ea typeface="Arial"/>
              <a:cs typeface="Arial"/>
              <a:sym typeface="Arial"/>
            </a:endParaRPr>
          </a:p>
        </p:txBody>
      </p:sp>
      <p:sp>
        <p:nvSpPr>
          <p:cNvPr id="378" name="Google Shape;378;p18"/>
          <p:cNvSpPr txBox="1"/>
          <p:nvPr/>
        </p:nvSpPr>
        <p:spPr>
          <a:xfrm>
            <a:off x="5056950"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Popularity</a:t>
            </a:r>
            <a:endParaRPr b="1" i="0" sz="1400" u="none" cap="none" strike="noStrike">
              <a:solidFill>
                <a:srgbClr val="000000"/>
              </a:solidFill>
              <a:latin typeface="Arial"/>
              <a:ea typeface="Arial"/>
              <a:cs typeface="Arial"/>
              <a:sym typeface="Arial"/>
            </a:endParaRPr>
          </a:p>
        </p:txBody>
      </p:sp>
      <p:sp>
        <p:nvSpPr>
          <p:cNvPr id="379" name="Google Shape;379;p18"/>
          <p:cNvSpPr txBox="1"/>
          <p:nvPr/>
        </p:nvSpPr>
        <p:spPr>
          <a:xfrm>
            <a:off x="6817000" y="5413200"/>
            <a:ext cx="20781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ROI</a:t>
            </a:r>
            <a:endParaRPr b="1" i="0" sz="1400" u="none" cap="none" strike="noStrike">
              <a:solidFill>
                <a:srgbClr val="000000"/>
              </a:solidFill>
              <a:latin typeface="Arial"/>
              <a:ea typeface="Arial"/>
              <a:cs typeface="Arial"/>
              <a:sym typeface="Arial"/>
            </a:endParaRPr>
          </a:p>
        </p:txBody>
      </p:sp>
      <p:sp>
        <p:nvSpPr>
          <p:cNvPr id="380" name="Google Shape;380;p18"/>
          <p:cNvSpPr txBox="1"/>
          <p:nvPr/>
        </p:nvSpPr>
        <p:spPr>
          <a:xfrm>
            <a:off x="1543375" y="5603550"/>
            <a:ext cx="18012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Alfred Hitchcock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Sam Mendes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Bobby Farrelly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Harold Ramis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Peter Jackson</a:t>
            </a:r>
            <a:endParaRPr b="0" i="0" sz="1400" u="none" cap="none" strike="noStrike">
              <a:solidFill>
                <a:srgbClr val="000000"/>
              </a:solidFill>
              <a:latin typeface="Arial"/>
              <a:ea typeface="Arial"/>
              <a:cs typeface="Arial"/>
              <a:sym typeface="Arial"/>
            </a:endParaRPr>
          </a:p>
        </p:txBody>
      </p:sp>
      <p:sp>
        <p:nvSpPr>
          <p:cNvPr id="381" name="Google Shape;381;p18"/>
          <p:cNvSpPr txBox="1"/>
          <p:nvPr/>
        </p:nvSpPr>
        <p:spPr>
          <a:xfrm>
            <a:off x="3265375" y="5603550"/>
            <a:ext cx="18012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Bobby Farrelly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Tom Shadyac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Louis Leterrier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Roman Polanski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Gore Verbinski</a:t>
            </a:r>
            <a:endParaRPr b="0" i="0" sz="1400" u="none" cap="none" strike="noStrike">
              <a:solidFill>
                <a:srgbClr val="000000"/>
              </a:solidFill>
              <a:latin typeface="Arial"/>
              <a:ea typeface="Arial"/>
              <a:cs typeface="Arial"/>
              <a:sym typeface="Arial"/>
            </a:endParaRPr>
          </a:p>
        </p:txBody>
      </p:sp>
      <p:sp>
        <p:nvSpPr>
          <p:cNvPr id="382" name="Google Shape;382;p18"/>
          <p:cNvSpPr txBox="1"/>
          <p:nvPr/>
        </p:nvSpPr>
        <p:spPr>
          <a:xfrm>
            <a:off x="5207575" y="5603550"/>
            <a:ext cx="19275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Bobby Farrelly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Peter Jackson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Sam Mendes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M. Night Shymalan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Alfred Hitchcock</a:t>
            </a:r>
            <a:endParaRPr b="0" i="0" sz="1400" u="none" cap="none" strike="noStrike">
              <a:solidFill>
                <a:srgbClr val="000000"/>
              </a:solidFill>
              <a:latin typeface="Arial"/>
              <a:ea typeface="Arial"/>
              <a:cs typeface="Arial"/>
              <a:sym typeface="Arial"/>
            </a:endParaRPr>
          </a:p>
        </p:txBody>
      </p:sp>
      <p:sp>
        <p:nvSpPr>
          <p:cNvPr id="383" name="Google Shape;383;p18"/>
          <p:cNvSpPr txBox="1"/>
          <p:nvPr/>
        </p:nvSpPr>
        <p:spPr>
          <a:xfrm>
            <a:off x="6955450" y="5603550"/>
            <a:ext cx="1927500" cy="10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a:t>
            </a:r>
            <a:r>
              <a:rPr b="0" i="0" lang="en-US" sz="1400" u="none" cap="none" strike="noStrike">
                <a:solidFill>
                  <a:schemeClr val="dk1"/>
                </a:solidFill>
                <a:latin typeface="Arial"/>
                <a:ea typeface="Arial"/>
                <a:cs typeface="Arial"/>
                <a:sym typeface="Arial"/>
              </a:rPr>
              <a:t>M. Night Shymalan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Bryan Singer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John McTiernan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Andrew Niccol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David Fincher</a:t>
            </a:r>
            <a:endParaRPr b="0" i="0" sz="1400" u="none" cap="none" strike="noStrike">
              <a:solidFill>
                <a:srgbClr val="000000"/>
              </a:solidFill>
              <a:latin typeface="Arial"/>
              <a:ea typeface="Arial"/>
              <a:cs typeface="Arial"/>
              <a:sym typeface="Arial"/>
            </a:endParaRPr>
          </a:p>
        </p:txBody>
      </p:sp>
      <p:sp>
        <p:nvSpPr>
          <p:cNvPr id="384" name="Google Shape;384;p18"/>
          <p:cNvSpPr txBox="1"/>
          <p:nvPr/>
        </p:nvSpPr>
        <p:spPr>
          <a:xfrm>
            <a:off x="0" y="1499100"/>
            <a:ext cx="18012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Top 3 Directors</a:t>
            </a:r>
            <a:endParaRPr b="1" i="0" sz="1600" u="none" cap="none" strike="noStrike">
              <a:solidFill>
                <a:srgbClr val="000000"/>
              </a:solidFill>
              <a:latin typeface="Arial"/>
              <a:ea typeface="Arial"/>
              <a:cs typeface="Arial"/>
              <a:sym typeface="Arial"/>
            </a:endParaRPr>
          </a:p>
        </p:txBody>
      </p:sp>
      <p:sp>
        <p:nvSpPr>
          <p:cNvPr id="385" name="Google Shape;385;p18"/>
          <p:cNvSpPr txBox="1"/>
          <p:nvPr/>
        </p:nvSpPr>
        <p:spPr>
          <a:xfrm>
            <a:off x="0" y="1914600"/>
            <a:ext cx="1801200" cy="102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Bobby Farrely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Alfred Hitchcock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Bryan Singer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58000"/>
          </a:blip>
          <a:tile algn="tl" flip="none" tx="0" sx="100000" ty="0" sy="100000"/>
        </a:blipFill>
      </p:bgPr>
    </p:bg>
    <p:spTree>
      <p:nvGrpSpPr>
        <p:cNvPr id="389" name="Shape 389"/>
        <p:cNvGrpSpPr/>
        <p:nvPr/>
      </p:nvGrpSpPr>
      <p:grpSpPr>
        <a:xfrm>
          <a:off x="0" y="0"/>
          <a:ext cx="0" cy="0"/>
          <a:chOff x="0" y="0"/>
          <a:chExt cx="0" cy="0"/>
        </a:xfrm>
      </p:grpSpPr>
      <p:sp>
        <p:nvSpPr>
          <p:cNvPr id="390" name="Google Shape;390;p19"/>
          <p:cNvSpPr txBox="1"/>
          <p:nvPr>
            <p:ph type="title"/>
          </p:nvPr>
        </p:nvSpPr>
        <p:spPr>
          <a:xfrm>
            <a:off x="677334" y="0"/>
            <a:ext cx="8596800" cy="1320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3600"/>
              <a:buFont typeface="Arial"/>
              <a:buNone/>
            </a:pPr>
            <a:r>
              <a:rPr lang="en-US"/>
              <a:t>Conclusions</a:t>
            </a:r>
            <a:endParaRPr/>
          </a:p>
        </p:txBody>
      </p:sp>
      <p:sp>
        <p:nvSpPr>
          <p:cNvPr id="391" name="Google Shape;391;p19"/>
          <p:cNvSpPr txBox="1"/>
          <p:nvPr>
            <p:ph idx="1" type="body"/>
          </p:nvPr>
        </p:nvSpPr>
        <p:spPr>
          <a:xfrm>
            <a:off x="677325" y="561650"/>
            <a:ext cx="9104400" cy="11010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SzPts val="2400"/>
              <a:buChar char="►"/>
            </a:pPr>
            <a:r>
              <a:rPr lang="en-US" sz="2400"/>
              <a:t>The old adage rings true: You have to spend money to make money!</a:t>
            </a:r>
            <a:endParaRPr sz="2400"/>
          </a:p>
          <a:p>
            <a:pPr indent="-381000" lvl="0" marL="457200" rtl="0" algn="l">
              <a:lnSpc>
                <a:spcPct val="100000"/>
              </a:lnSpc>
              <a:spcBef>
                <a:spcPts val="0"/>
              </a:spcBef>
              <a:spcAft>
                <a:spcPts val="0"/>
              </a:spcAft>
              <a:buSzPts val="2400"/>
              <a:buChar char="►"/>
            </a:pPr>
            <a:r>
              <a:rPr lang="en-US" sz="2400"/>
              <a:t>Predicting a movie’s ROI is difficult, but our model can predict fairly accurately whether or not a movie will be a bomb or not.</a:t>
            </a:r>
            <a:endParaRPr sz="2400"/>
          </a:p>
          <a:p>
            <a:pPr indent="0" lvl="0" marL="457200" rtl="0" algn="l">
              <a:lnSpc>
                <a:spcPct val="100000"/>
              </a:lnSpc>
              <a:spcBef>
                <a:spcPts val="1000"/>
              </a:spcBef>
              <a:spcAft>
                <a:spcPts val="0"/>
              </a:spcAft>
              <a:buSzPts val="1440"/>
              <a:buNone/>
            </a:pPr>
            <a:r>
              <a:t/>
            </a:r>
            <a:endParaRPr/>
          </a:p>
          <a:p>
            <a:pPr indent="0" lvl="0" marL="457200" rtl="0" algn="l">
              <a:lnSpc>
                <a:spcPct val="100000"/>
              </a:lnSpc>
              <a:spcBef>
                <a:spcPts val="1000"/>
              </a:spcBef>
              <a:spcAft>
                <a:spcPts val="0"/>
              </a:spcAft>
              <a:buSzPts val="1440"/>
              <a:buNone/>
            </a:pPr>
            <a:r>
              <a:t/>
            </a:r>
            <a:endParaRPr/>
          </a:p>
        </p:txBody>
      </p:sp>
      <p:sp>
        <p:nvSpPr>
          <p:cNvPr id="392" name="Google Shape;392;p19"/>
          <p:cNvSpPr txBox="1"/>
          <p:nvPr/>
        </p:nvSpPr>
        <p:spPr>
          <a:xfrm>
            <a:off x="138450" y="2338050"/>
            <a:ext cx="5351400" cy="27189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How to make a movie that will get the most views:</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Genres: Animated, Action, Adventure</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Actors: Dwayne Johnson, Ian McKellon, Chris Evans</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Director: Sam Mendes</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Release month: June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93" name="Google Shape;393;p19"/>
          <p:cNvSpPr txBox="1"/>
          <p:nvPr/>
        </p:nvSpPr>
        <p:spPr>
          <a:xfrm>
            <a:off x="5785650" y="2303400"/>
            <a:ext cx="5593800" cy="2788200"/>
          </a:xfrm>
          <a:prstGeom prst="rect">
            <a:avLst/>
          </a:prstGeom>
          <a:solidFill>
            <a:srgbClr val="FFFF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What types of movies should you add to streaming?</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Genres: Adventure, Animation, Science Fiction</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lang="en-US" sz="2000"/>
              <a:t>Actors</a:t>
            </a:r>
            <a:r>
              <a:rPr b="0" i="0" lang="en-US" sz="2000" u="none" cap="none" strike="noStrike">
                <a:solidFill>
                  <a:srgbClr val="000000"/>
                </a:solidFill>
                <a:latin typeface="Arial"/>
                <a:ea typeface="Arial"/>
                <a:cs typeface="Arial"/>
                <a:sym typeface="Arial"/>
              </a:rPr>
              <a:t>: Anne Hathaway, Matthew McConaughey, Chris Hemsworth</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Director: Bobby Farrelly</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Release Month: June</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sp>
        <p:nvSpPr>
          <p:cNvPr id="394" name="Google Shape;394;p19"/>
          <p:cNvSpPr txBox="1"/>
          <p:nvPr/>
        </p:nvSpPr>
        <p:spPr>
          <a:xfrm>
            <a:off x="1009875" y="5188325"/>
            <a:ext cx="7931700" cy="1669800"/>
          </a:xfrm>
          <a:prstGeom prst="rect">
            <a:avLst/>
          </a:prstGeom>
          <a:solidFill>
            <a:srgbClr val="00FF00"/>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How to make a movie to win an Oscar</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Genres: Western, Historical, War</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Actors: Leonardo Dicaprio, Jennifer Connelly, Ben Kingsly</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Director: Ben Farrelly</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Release Month: December</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2"/>
          <p:cNvSpPr txBox="1"/>
          <p:nvPr>
            <p:ph type="title"/>
          </p:nvPr>
        </p:nvSpPr>
        <p:spPr>
          <a:xfrm>
            <a:off x="677325" y="609600"/>
            <a:ext cx="8596800" cy="517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1800"/>
              <a:buNone/>
            </a:pPr>
            <a:r>
              <a:rPr lang="en-US"/>
              <a:t>Executive Overview</a:t>
            </a:r>
            <a:endParaRPr/>
          </a:p>
          <a:p>
            <a:pPr indent="0" lvl="0" marL="0" rtl="0" algn="l">
              <a:lnSpc>
                <a:spcPct val="100000"/>
              </a:lnSpc>
              <a:spcBef>
                <a:spcPts val="0"/>
              </a:spcBef>
              <a:spcAft>
                <a:spcPts val="0"/>
              </a:spcAft>
              <a:buClr>
                <a:schemeClr val="accent1"/>
              </a:buClr>
              <a:buSzPts val="1800"/>
              <a:buNone/>
            </a:pPr>
            <a:br>
              <a:rPr lang="en-US"/>
            </a:br>
            <a:r>
              <a:rPr lang="en-US" sz="2400"/>
              <a:t>Introduction</a:t>
            </a:r>
            <a:endParaRPr sz="2400"/>
          </a:p>
          <a:p>
            <a:pPr indent="0" lvl="0" marL="0" rtl="0" algn="l">
              <a:lnSpc>
                <a:spcPct val="100000"/>
              </a:lnSpc>
              <a:spcBef>
                <a:spcPts val="0"/>
              </a:spcBef>
              <a:spcAft>
                <a:spcPts val="0"/>
              </a:spcAft>
              <a:buClr>
                <a:schemeClr val="accent1"/>
              </a:buClr>
              <a:buSzPts val="1800"/>
              <a:buNone/>
            </a:pPr>
            <a:r>
              <a:rPr lang="en-US" sz="1800">
                <a:solidFill>
                  <a:schemeClr val="dk1"/>
                </a:solidFill>
                <a:latin typeface="IBM Plex Sans Condensed"/>
                <a:ea typeface="IBM Plex Sans Condensed"/>
                <a:cs typeface="IBM Plex Sans Condensed"/>
                <a:sym typeface="IBM Plex Sans Condensed"/>
              </a:rPr>
              <a:t>O</a:t>
            </a:r>
            <a:r>
              <a:rPr lang="en-US" sz="1800">
                <a:solidFill>
                  <a:schemeClr val="dk1"/>
                </a:solidFill>
                <a:latin typeface="IBM Plex Sans Condensed"/>
                <a:ea typeface="IBM Plex Sans Condensed"/>
                <a:cs typeface="IBM Plex Sans Condensed"/>
                <a:sym typeface="IBM Plex Sans Condensed"/>
              </a:rPr>
              <a:t>ur group </a:t>
            </a:r>
            <a:r>
              <a:rPr i="1" lang="en-US" sz="1800">
                <a:solidFill>
                  <a:schemeClr val="dk1"/>
                </a:solidFill>
                <a:latin typeface="IBM Plex Sans Condensed"/>
                <a:ea typeface="IBM Plex Sans Condensed"/>
                <a:cs typeface="IBM Plex Sans Condensed"/>
                <a:sym typeface="IBM Plex Sans Condensed"/>
              </a:rPr>
              <a:t>Fusion, Inc.</a:t>
            </a:r>
            <a:r>
              <a:rPr lang="en-US" sz="1800">
                <a:solidFill>
                  <a:schemeClr val="dk1"/>
                </a:solidFill>
                <a:latin typeface="IBM Plex Sans Condensed"/>
                <a:ea typeface="IBM Plex Sans Condensed"/>
                <a:cs typeface="IBM Plex Sans Condensed"/>
                <a:sym typeface="IBM Plex Sans Condensed"/>
              </a:rPr>
              <a:t> assessed the TMDB 5000 Movie Dataset. This dataset takes information extracted from IMDb (the Internet Movie Database) to assess movie data.</a:t>
            </a:r>
            <a:br>
              <a:rPr lang="en-US" sz="2400"/>
            </a:br>
            <a:br>
              <a:rPr lang="en-US" sz="2400"/>
            </a:br>
            <a:r>
              <a:rPr lang="en-US" sz="2400"/>
              <a:t>Motivation</a:t>
            </a:r>
            <a:endParaRPr sz="2400"/>
          </a:p>
          <a:p>
            <a:pPr indent="0" lvl="0" marL="0" rtl="0" algn="l">
              <a:lnSpc>
                <a:spcPct val="100000"/>
              </a:lnSpc>
              <a:spcBef>
                <a:spcPts val="0"/>
              </a:spcBef>
              <a:spcAft>
                <a:spcPts val="0"/>
              </a:spcAft>
              <a:buClr>
                <a:schemeClr val="accent1"/>
              </a:buClr>
              <a:buSzPts val="1800"/>
              <a:buNone/>
            </a:pPr>
            <a:r>
              <a:rPr lang="en-US" sz="1800">
                <a:solidFill>
                  <a:srgbClr val="000000"/>
                </a:solidFill>
                <a:latin typeface="IBM Plex Sans Condensed"/>
                <a:ea typeface="IBM Plex Sans Condensed"/>
                <a:cs typeface="IBM Plex Sans Condensed"/>
                <a:sym typeface="IBM Plex Sans Condensed"/>
              </a:rPr>
              <a:t>As a group we like movies, and we thought this dataset would be a fun way to analyze a common interest. </a:t>
            </a:r>
            <a:br>
              <a:rPr lang="en-US" sz="2400"/>
            </a:br>
            <a:br>
              <a:rPr lang="en-US" sz="2400"/>
            </a:br>
            <a:r>
              <a:rPr lang="en-US" sz="2400"/>
              <a:t>Problem Statement</a:t>
            </a:r>
            <a:endParaRPr sz="2400"/>
          </a:p>
          <a:p>
            <a:pPr indent="0" lvl="0" marL="0" rtl="0" algn="l">
              <a:lnSpc>
                <a:spcPct val="100000"/>
              </a:lnSpc>
              <a:spcBef>
                <a:spcPts val="0"/>
              </a:spcBef>
              <a:spcAft>
                <a:spcPts val="0"/>
              </a:spcAft>
              <a:buClr>
                <a:schemeClr val="accent1"/>
              </a:buClr>
              <a:buSzPts val="1800"/>
              <a:buNone/>
            </a:pPr>
            <a:r>
              <a:rPr lang="en-US" sz="1800">
                <a:solidFill>
                  <a:srgbClr val="000000"/>
                </a:solidFill>
              </a:rPr>
              <a:t>Is there a way to predict a movie's success based on critical review and public review?</a:t>
            </a: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
          <p:cNvSpPr txBox="1"/>
          <p:nvPr>
            <p:ph type="title"/>
          </p:nvPr>
        </p:nvSpPr>
        <p:spPr>
          <a:xfrm>
            <a:off x="677325" y="609600"/>
            <a:ext cx="8596800" cy="1035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Data Dictionary </a:t>
            </a:r>
            <a:endParaRPr/>
          </a:p>
          <a:p>
            <a:pPr indent="0" lvl="0" marL="0" rtl="0" algn="l">
              <a:lnSpc>
                <a:spcPct val="100000"/>
              </a:lnSpc>
              <a:spcBef>
                <a:spcPts val="0"/>
              </a:spcBef>
              <a:spcAft>
                <a:spcPts val="0"/>
              </a:spcAft>
              <a:buSzPts val="3600"/>
              <a:buNone/>
            </a:pPr>
            <a:r>
              <a:t/>
            </a:r>
            <a:endParaRPr sz="2400"/>
          </a:p>
        </p:txBody>
      </p:sp>
      <p:pic>
        <p:nvPicPr>
          <p:cNvPr id="263" name="Google Shape;263;p3"/>
          <p:cNvPicPr preferRelativeResize="0"/>
          <p:nvPr/>
        </p:nvPicPr>
        <p:blipFill rotWithShape="1">
          <a:blip r:embed="rId3">
            <a:alphaModFix/>
          </a:blip>
          <a:srcRect b="0" l="0" r="0" t="0"/>
          <a:stretch/>
        </p:blipFill>
        <p:spPr>
          <a:xfrm>
            <a:off x="849924" y="1267098"/>
            <a:ext cx="6828691" cy="49599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58000"/>
          </a:blip>
          <a:tile algn="tl" flip="none" tx="0" sx="100000" ty="0" sy="100000"/>
        </a:blipFill>
      </p:bgPr>
    </p:bg>
    <p:spTree>
      <p:nvGrpSpPr>
        <p:cNvPr id="267" name="Shape 267"/>
        <p:cNvGrpSpPr/>
        <p:nvPr/>
      </p:nvGrpSpPr>
      <p:grpSpPr>
        <a:xfrm>
          <a:off x="0" y="0"/>
          <a:ext cx="0" cy="0"/>
          <a:chOff x="0" y="0"/>
          <a:chExt cx="0" cy="0"/>
        </a:xfrm>
      </p:grpSpPr>
      <p:sp>
        <p:nvSpPr>
          <p:cNvPr id="268" name="Google Shape;268;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Arial"/>
              <a:buNone/>
            </a:pPr>
            <a:r>
              <a:rPr lang="en-US"/>
              <a:t>Data Question</a:t>
            </a:r>
            <a:endParaRPr/>
          </a:p>
        </p:txBody>
      </p:sp>
      <p:sp>
        <p:nvSpPr>
          <p:cNvPr id="269" name="Google Shape;269;p4"/>
          <p:cNvSpPr txBox="1"/>
          <p:nvPr>
            <p:ph idx="1" type="body"/>
          </p:nvPr>
        </p:nvSpPr>
        <p:spPr>
          <a:xfrm>
            <a:off x="677334" y="1567543"/>
            <a:ext cx="8596668" cy="4473819"/>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Char char="►"/>
            </a:pPr>
            <a:r>
              <a:rPr lang="en-US" sz="2800"/>
              <a:t>Is there a predictive trend or formula that can be used to estimate a films box office success? </a:t>
            </a:r>
            <a:endParaRPr/>
          </a:p>
          <a:p>
            <a:pPr indent="-285750" lvl="1" marL="742950" rtl="0" algn="l">
              <a:lnSpc>
                <a:spcPct val="100000"/>
              </a:lnSpc>
              <a:spcBef>
                <a:spcPts val="1000"/>
              </a:spcBef>
              <a:spcAft>
                <a:spcPts val="0"/>
              </a:spcAft>
              <a:buSzPts val="1440"/>
              <a:buChar char="►"/>
            </a:pPr>
            <a:r>
              <a:rPr lang="en-US" sz="2000"/>
              <a:t>What variables or attributes drive box office success?</a:t>
            </a:r>
            <a:endParaRPr/>
          </a:p>
          <a:p>
            <a:pPr indent="-285750" lvl="1" marL="742950" rtl="0" algn="l">
              <a:lnSpc>
                <a:spcPct val="100000"/>
              </a:lnSpc>
              <a:spcBef>
                <a:spcPts val="1000"/>
              </a:spcBef>
              <a:spcAft>
                <a:spcPts val="0"/>
              </a:spcAft>
              <a:buSzPts val="1440"/>
              <a:buChar char="►"/>
            </a:pPr>
            <a:r>
              <a:rPr lang="en-US" sz="2000"/>
              <a:t>What causes a box office flop?</a:t>
            </a:r>
            <a:endParaRPr/>
          </a:p>
          <a:p>
            <a:pPr indent="-285750" lvl="1" marL="742950" rtl="0" algn="l">
              <a:lnSpc>
                <a:spcPct val="100000"/>
              </a:lnSpc>
              <a:spcBef>
                <a:spcPts val="1000"/>
              </a:spcBef>
              <a:spcAft>
                <a:spcPts val="0"/>
              </a:spcAft>
              <a:buSzPts val="1440"/>
              <a:buChar char="►"/>
            </a:pPr>
            <a:r>
              <a:rPr lang="en-US" sz="2000"/>
              <a:t>Which film generated the highest and lowest Revenue and ROI?</a:t>
            </a:r>
            <a:endParaRPr/>
          </a:p>
          <a:p>
            <a:pPr indent="-285750" lvl="1" marL="742950" rtl="0" algn="l">
              <a:lnSpc>
                <a:spcPct val="100000"/>
              </a:lnSpc>
              <a:spcBef>
                <a:spcPts val="1000"/>
              </a:spcBef>
              <a:spcAft>
                <a:spcPts val="0"/>
              </a:spcAft>
              <a:buSzPts val="1440"/>
              <a:buChar char="►"/>
            </a:pPr>
            <a:r>
              <a:rPr lang="en-US" sz="2000"/>
              <a:t>How much impact do genres, actors, directors, movie studios/production companies have on the success of a film.</a:t>
            </a:r>
            <a:endParaRPr/>
          </a:p>
          <a:p>
            <a:pPr indent="-285750" lvl="1" marL="742950" rtl="0" algn="l">
              <a:lnSpc>
                <a:spcPct val="100000"/>
              </a:lnSpc>
              <a:spcBef>
                <a:spcPts val="1000"/>
              </a:spcBef>
              <a:spcAft>
                <a:spcPts val="0"/>
              </a:spcAft>
              <a:buSzPts val="1440"/>
              <a:buChar char="►"/>
            </a:pPr>
            <a:r>
              <a:rPr lang="en-US" sz="2000"/>
              <a:t>Are there significant relationships between dependent (revenue) and independent variables? What is the relationship between budget and revenue?</a:t>
            </a:r>
            <a:endParaRPr/>
          </a:p>
          <a:p>
            <a:pPr indent="-228600" lvl="1" marL="914400" rtl="0" algn="l">
              <a:lnSpc>
                <a:spcPct val="100000"/>
              </a:lnSpc>
              <a:spcBef>
                <a:spcPts val="10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58000"/>
          </a:blip>
          <a:tile algn="tl" flip="none" tx="0" sx="100000" ty="0" sy="100000"/>
        </a:blipFill>
      </p:bgPr>
    </p:bg>
    <p:spTree>
      <p:nvGrpSpPr>
        <p:cNvPr id="273" name="Shape 273"/>
        <p:cNvGrpSpPr/>
        <p:nvPr/>
      </p:nvGrpSpPr>
      <p:grpSpPr>
        <a:xfrm>
          <a:off x="0" y="0"/>
          <a:ext cx="0" cy="0"/>
          <a:chOff x="0" y="0"/>
          <a:chExt cx="0" cy="0"/>
        </a:xfrm>
      </p:grpSpPr>
      <p:sp>
        <p:nvSpPr>
          <p:cNvPr id="274" name="Google Shape;274;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Arial"/>
              <a:buNone/>
            </a:pPr>
            <a:r>
              <a:rPr lang="en-US"/>
              <a:t>Data Sources</a:t>
            </a:r>
            <a:endParaRPr/>
          </a:p>
        </p:txBody>
      </p:sp>
      <p:sp>
        <p:nvSpPr>
          <p:cNvPr id="275" name="Google Shape;275;p5"/>
          <p:cNvSpPr txBox="1"/>
          <p:nvPr>
            <p:ph idx="1" type="body"/>
          </p:nvPr>
        </p:nvSpPr>
        <p:spPr>
          <a:xfrm>
            <a:off x="568477" y="1746932"/>
            <a:ext cx="8596668" cy="388077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Char char="►"/>
            </a:pPr>
            <a:r>
              <a:rPr lang="en-US" sz="2000"/>
              <a:t>TMDB 5000 Movie Dataset</a:t>
            </a:r>
            <a:endParaRPr/>
          </a:p>
          <a:p>
            <a:pPr indent="-320040" lvl="0" marL="457200" rtl="0" algn="l">
              <a:lnSpc>
                <a:spcPct val="100000"/>
              </a:lnSpc>
              <a:spcBef>
                <a:spcPts val="1000"/>
              </a:spcBef>
              <a:spcAft>
                <a:spcPts val="0"/>
              </a:spcAft>
              <a:buSzPts val="1440"/>
              <a:buChar char="►"/>
            </a:pPr>
            <a:r>
              <a:rPr lang="en-US" sz="2000"/>
              <a:t>The data consists of 3,183 observations and 19 variables.</a:t>
            </a:r>
            <a:endParaRPr/>
          </a:p>
          <a:p>
            <a:pPr indent="-320040" lvl="0" marL="457200" rtl="0" algn="l">
              <a:lnSpc>
                <a:spcPct val="100000"/>
              </a:lnSpc>
              <a:spcBef>
                <a:spcPts val="1000"/>
              </a:spcBef>
              <a:spcAft>
                <a:spcPts val="0"/>
              </a:spcAft>
              <a:buSzPts val="1440"/>
              <a:buChar char="►"/>
            </a:pPr>
            <a:r>
              <a:rPr lang="en-US" sz="2000"/>
              <a:t>The data is comprised of data points geared towards film</a:t>
            </a:r>
            <a:endParaRPr/>
          </a:p>
          <a:p>
            <a:pPr indent="-320040" lvl="1" marL="914400" rtl="0" algn="l">
              <a:lnSpc>
                <a:spcPct val="100000"/>
              </a:lnSpc>
              <a:spcBef>
                <a:spcPts val="1000"/>
              </a:spcBef>
              <a:spcAft>
                <a:spcPts val="0"/>
              </a:spcAft>
              <a:buSzPts val="1440"/>
              <a:buChar char="►"/>
            </a:pPr>
            <a:r>
              <a:rPr lang="en-US" sz="2000" u="sng">
                <a:solidFill>
                  <a:schemeClr val="hlink"/>
                </a:solidFill>
                <a:hlinkClick r:id="rId4"/>
              </a:rPr>
              <a:t>https://www.kaggle.com/tmdb/tmdb-movie-metadata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6"/>
          <p:cNvSpPr txBox="1"/>
          <p:nvPr>
            <p:ph type="title"/>
          </p:nvPr>
        </p:nvSpPr>
        <p:spPr>
          <a:xfrm>
            <a:off x="677333" y="375557"/>
            <a:ext cx="10545837" cy="116477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Arial"/>
              <a:buNone/>
            </a:pPr>
            <a:r>
              <a:rPr lang="en-US"/>
              <a:t>Visualizations of the Data</a:t>
            </a:r>
            <a:endParaRPr/>
          </a:p>
        </p:txBody>
      </p:sp>
      <p:sp>
        <p:nvSpPr>
          <p:cNvPr id="281" name="Google Shape;281;p6"/>
          <p:cNvSpPr txBox="1"/>
          <p:nvPr>
            <p:ph idx="1" type="body"/>
          </p:nvPr>
        </p:nvSpPr>
        <p:spPr>
          <a:xfrm>
            <a:off x="3636834" y="5868271"/>
            <a:ext cx="4098900" cy="4035000"/>
          </a:xfrm>
          <a:prstGeom prst="rect">
            <a:avLst/>
          </a:prstGeom>
          <a:noFill/>
          <a:ln>
            <a:noFill/>
          </a:ln>
        </p:spPr>
        <p:txBody>
          <a:bodyPr anchorCtr="0" anchor="t" bIns="45700" lIns="91425" spcFirstLastPara="1" rIns="91425" wrap="square" tIns="45700">
            <a:noAutofit/>
          </a:bodyPr>
          <a:lstStyle/>
          <a:p>
            <a:pPr indent="-228600" lvl="0" marL="457200" rtl="0" algn="ctr">
              <a:lnSpc>
                <a:spcPct val="100000"/>
              </a:lnSpc>
              <a:spcBef>
                <a:spcPts val="1000"/>
              </a:spcBef>
              <a:spcAft>
                <a:spcPts val="0"/>
              </a:spcAft>
              <a:buSzPts val="1440"/>
              <a:buNone/>
            </a:pPr>
            <a:r>
              <a:rPr lang="en-US"/>
              <a:t>3,183 observations</a:t>
            </a:r>
            <a:endParaRPr/>
          </a:p>
          <a:p>
            <a:pPr indent="-228600" lvl="0" marL="457200" rtl="0" algn="ctr">
              <a:lnSpc>
                <a:spcPct val="100000"/>
              </a:lnSpc>
              <a:spcBef>
                <a:spcPts val="1000"/>
              </a:spcBef>
              <a:spcAft>
                <a:spcPts val="0"/>
              </a:spcAft>
              <a:buSzPts val="1440"/>
              <a:buNone/>
            </a:pPr>
            <a:r>
              <a:rPr lang="en-US"/>
              <a:t>19 variables/attributes:</a:t>
            </a:r>
            <a:endParaRPr/>
          </a:p>
        </p:txBody>
      </p:sp>
      <p:pic>
        <p:nvPicPr>
          <p:cNvPr id="282" name="Google Shape;282;p6"/>
          <p:cNvPicPr preferRelativeResize="0"/>
          <p:nvPr/>
        </p:nvPicPr>
        <p:blipFill rotWithShape="1">
          <a:blip r:embed="rId3">
            <a:alphaModFix/>
          </a:blip>
          <a:srcRect b="0" l="0" r="0" t="0"/>
          <a:stretch/>
        </p:blipFill>
        <p:spPr>
          <a:xfrm>
            <a:off x="0" y="1540325"/>
            <a:ext cx="5964374" cy="3962400"/>
          </a:xfrm>
          <a:prstGeom prst="rect">
            <a:avLst/>
          </a:prstGeom>
          <a:noFill/>
          <a:ln>
            <a:noFill/>
          </a:ln>
        </p:spPr>
      </p:pic>
      <p:pic>
        <p:nvPicPr>
          <p:cNvPr id="283" name="Google Shape;283;p6"/>
          <p:cNvPicPr preferRelativeResize="0"/>
          <p:nvPr/>
        </p:nvPicPr>
        <p:blipFill rotWithShape="1">
          <a:blip r:embed="rId4">
            <a:alphaModFix/>
          </a:blip>
          <a:srcRect b="0" l="0" r="0" t="0"/>
          <a:stretch/>
        </p:blipFill>
        <p:spPr>
          <a:xfrm>
            <a:off x="5964375" y="1637075"/>
            <a:ext cx="6227626"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0000"/>
          </a:blip>
          <a:tile algn="tl" flip="none" tx="0" sx="100000" ty="0" sy="100000"/>
        </a:blipFill>
      </p:bgPr>
    </p:bg>
    <p:spTree>
      <p:nvGrpSpPr>
        <p:cNvPr id="287" name="Shape 287"/>
        <p:cNvGrpSpPr/>
        <p:nvPr/>
      </p:nvGrpSpPr>
      <p:grpSpPr>
        <a:xfrm>
          <a:off x="0" y="0"/>
          <a:ext cx="0" cy="0"/>
          <a:chOff x="0" y="0"/>
          <a:chExt cx="0" cy="0"/>
        </a:xfrm>
      </p:grpSpPr>
      <p:sp>
        <p:nvSpPr>
          <p:cNvPr id="288" name="Google Shape;28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Data Analysis Tools</a:t>
            </a:r>
            <a:endParaRPr/>
          </a:p>
        </p:txBody>
      </p:sp>
      <p:sp>
        <p:nvSpPr>
          <p:cNvPr id="289" name="Google Shape;289;p7"/>
          <p:cNvSpPr txBox="1"/>
          <p:nvPr>
            <p:ph idx="1" type="body"/>
          </p:nvPr>
        </p:nvSpPr>
        <p:spPr>
          <a:xfrm>
            <a:off x="497719" y="1420360"/>
            <a:ext cx="8596668" cy="388077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1000"/>
              </a:spcBef>
              <a:spcAft>
                <a:spcPts val="0"/>
              </a:spcAft>
              <a:buSzPts val="1440"/>
              <a:buChar char="►"/>
            </a:pPr>
            <a:r>
              <a:rPr lang="en-US" sz="2000"/>
              <a:t>Descriptive Analytics</a:t>
            </a:r>
            <a:endParaRPr/>
          </a:p>
          <a:p>
            <a:pPr indent="-320040" lvl="0" marL="457200" rtl="0" algn="l">
              <a:lnSpc>
                <a:spcPct val="100000"/>
              </a:lnSpc>
              <a:spcBef>
                <a:spcPts val="1000"/>
              </a:spcBef>
              <a:spcAft>
                <a:spcPts val="0"/>
              </a:spcAft>
              <a:buSzPts val="1440"/>
              <a:buChar char="►"/>
            </a:pPr>
            <a:r>
              <a:rPr lang="en-US" sz="2000"/>
              <a:t>Financial Analytics</a:t>
            </a:r>
            <a:endParaRPr/>
          </a:p>
          <a:p>
            <a:pPr indent="-320040" lvl="0" marL="457200" rtl="0" algn="l">
              <a:lnSpc>
                <a:spcPct val="100000"/>
              </a:lnSpc>
              <a:spcBef>
                <a:spcPts val="1000"/>
              </a:spcBef>
              <a:spcAft>
                <a:spcPts val="0"/>
              </a:spcAft>
              <a:buSzPts val="1440"/>
              <a:buChar char="►"/>
            </a:pPr>
            <a:r>
              <a:rPr lang="en-US" sz="2000"/>
              <a:t>Linear Regression Model</a:t>
            </a:r>
            <a:endParaRPr/>
          </a:p>
          <a:p>
            <a:pPr indent="-320040" lvl="1" marL="914400" rtl="0" algn="l">
              <a:lnSpc>
                <a:spcPct val="100000"/>
              </a:lnSpc>
              <a:spcBef>
                <a:spcPts val="1000"/>
              </a:spcBef>
              <a:spcAft>
                <a:spcPts val="0"/>
              </a:spcAft>
              <a:buSzPts val="1440"/>
              <a:buChar char="►"/>
            </a:pPr>
            <a:r>
              <a:rPr lang="en-US"/>
              <a:t>Tested multicollinearity based on the variance inflation factor (vif).</a:t>
            </a:r>
            <a:endParaRPr/>
          </a:p>
          <a:p>
            <a:pPr indent="-320040" lvl="0" marL="457200" rtl="0" algn="l">
              <a:lnSpc>
                <a:spcPct val="100000"/>
              </a:lnSpc>
              <a:spcBef>
                <a:spcPts val="1000"/>
              </a:spcBef>
              <a:spcAft>
                <a:spcPts val="0"/>
              </a:spcAft>
              <a:buSzPts val="1440"/>
              <a:buChar char="►"/>
            </a:pPr>
            <a:r>
              <a:rPr lang="en-US"/>
              <a:t>KSVM Model</a:t>
            </a:r>
            <a:endParaRPr/>
          </a:p>
          <a:p>
            <a:pPr indent="-320040" lvl="0" marL="457200" rtl="0" algn="l">
              <a:lnSpc>
                <a:spcPct val="100000"/>
              </a:lnSpc>
              <a:spcBef>
                <a:spcPts val="1000"/>
              </a:spcBef>
              <a:spcAft>
                <a:spcPts val="0"/>
              </a:spcAft>
              <a:buSzPts val="1440"/>
              <a:buChar char="►"/>
            </a:pPr>
            <a:r>
              <a:rPr lang="en-US"/>
              <a:t>Scaled Scores for Variables</a:t>
            </a:r>
            <a:endParaRPr/>
          </a:p>
          <a:p>
            <a:pPr indent="0" lvl="0" marL="137160" rtl="0" algn="l">
              <a:lnSpc>
                <a:spcPct val="100000"/>
              </a:lnSpc>
              <a:spcBef>
                <a:spcPts val="0"/>
              </a:spcBef>
              <a:spcAft>
                <a:spcPts val="0"/>
              </a:spcAft>
              <a:buSzPts val="1440"/>
              <a:buNone/>
            </a:pPr>
            <a:r>
              <a:t/>
            </a:r>
            <a:endParaRPr sz="2000"/>
          </a:p>
          <a:p>
            <a:pPr indent="-228600" lvl="0" marL="457200" rtl="0" algn="l">
              <a:lnSpc>
                <a:spcPct val="100000"/>
              </a:lnSpc>
              <a:spcBef>
                <a:spcPts val="0"/>
              </a:spcBef>
              <a:spcAft>
                <a:spcPts val="0"/>
              </a:spcAft>
              <a:buSzPts val="1440"/>
              <a:buNone/>
            </a:pPr>
            <a:r>
              <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65000"/>
          </a:blip>
          <a:tile algn="tl" flip="none" tx="0" sx="100000" ty="0" sy="100000"/>
        </a:blipFill>
      </p:bgPr>
    </p:bg>
    <p:spTree>
      <p:nvGrpSpPr>
        <p:cNvPr id="293" name="Shape 293"/>
        <p:cNvGrpSpPr/>
        <p:nvPr/>
      </p:nvGrpSpPr>
      <p:grpSpPr>
        <a:xfrm>
          <a:off x="0" y="0"/>
          <a:ext cx="0" cy="0"/>
          <a:chOff x="0" y="0"/>
          <a:chExt cx="0" cy="0"/>
        </a:xfrm>
      </p:grpSpPr>
      <p:sp>
        <p:nvSpPr>
          <p:cNvPr id="294" name="Google Shape;294;p8"/>
          <p:cNvSpPr txBox="1"/>
          <p:nvPr>
            <p:ph type="title"/>
          </p:nvPr>
        </p:nvSpPr>
        <p:spPr>
          <a:xfrm>
            <a:off x="677334" y="609600"/>
            <a:ext cx="8596800" cy="77727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Financial Analytics</a:t>
            </a:r>
            <a:br>
              <a:rPr lang="en-US"/>
            </a:br>
            <a:endParaRPr/>
          </a:p>
        </p:txBody>
      </p:sp>
      <p:sp>
        <p:nvSpPr>
          <p:cNvPr id="295" name="Google Shape;295;p8"/>
          <p:cNvSpPr txBox="1"/>
          <p:nvPr>
            <p:ph idx="1" type="body"/>
          </p:nvPr>
        </p:nvSpPr>
        <p:spPr>
          <a:xfrm>
            <a:off x="618709" y="1404462"/>
            <a:ext cx="89172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b="1" lang="en-US"/>
              <a:t>Gross Profit/Net Revenue</a:t>
            </a:r>
            <a:endParaRPr/>
          </a:p>
          <a:p>
            <a:pPr indent="-285750" lvl="0" marL="285750" rtl="0" algn="l">
              <a:lnSpc>
                <a:spcPct val="100000"/>
              </a:lnSpc>
              <a:spcBef>
                <a:spcPts val="1000"/>
              </a:spcBef>
              <a:spcAft>
                <a:spcPts val="0"/>
              </a:spcAft>
              <a:buSzPts val="1440"/>
              <a:buChar char="►"/>
            </a:pPr>
            <a:r>
              <a:rPr lang="en-US"/>
              <a:t>“Avatar” generated the highest gross and net revenue at $2.8 Billion </a:t>
            </a:r>
            <a:endParaRPr/>
          </a:p>
          <a:p>
            <a:pPr indent="-285750" lvl="0" marL="285750" rtl="0" algn="l">
              <a:lnSpc>
                <a:spcPct val="100000"/>
              </a:lnSpc>
              <a:spcBef>
                <a:spcPts val="1000"/>
              </a:spcBef>
              <a:spcAft>
                <a:spcPts val="0"/>
              </a:spcAft>
              <a:buSzPts val="1440"/>
              <a:buChar char="►"/>
            </a:pPr>
            <a:r>
              <a:rPr lang="en-US"/>
              <a:t>“I Married a Strange Person” generated the lowest gross revenues at $203,000 and recorded a loss of </a:t>
            </a:r>
            <a:endParaRPr/>
          </a:p>
          <a:p>
            <a:pPr indent="-285750" lvl="0" marL="285750" rtl="0" algn="l">
              <a:lnSpc>
                <a:spcPct val="100000"/>
              </a:lnSpc>
              <a:spcBef>
                <a:spcPts val="1000"/>
              </a:spcBef>
              <a:spcAft>
                <a:spcPts val="0"/>
              </a:spcAft>
              <a:buSzPts val="1440"/>
              <a:buChar char="►"/>
            </a:pPr>
            <a:r>
              <a:rPr lang="en-US"/>
              <a:t>“The Lone Ranger” incurred the highest net loss of $165.7 Million</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rPr b="1" lang="en-US"/>
              <a:t>ROI</a:t>
            </a:r>
            <a:endParaRPr/>
          </a:p>
          <a:p>
            <a:pPr indent="-285750" lvl="0" marL="285750" rtl="0" algn="l">
              <a:lnSpc>
                <a:spcPct val="100000"/>
              </a:lnSpc>
              <a:spcBef>
                <a:spcPts val="1000"/>
              </a:spcBef>
              <a:spcAft>
                <a:spcPts val="0"/>
              </a:spcAft>
              <a:buSzPts val="1440"/>
              <a:buChar char="►"/>
            </a:pPr>
            <a:r>
              <a:rPr lang="en-US"/>
              <a:t>“Paranormal Activity generated the highest RO1 of 12,889.39%</a:t>
            </a:r>
            <a:endParaRPr/>
          </a:p>
          <a:p>
            <a:pPr indent="-285750" lvl="0" marL="285750" rtl="0" algn="l">
              <a:lnSpc>
                <a:spcPct val="100000"/>
              </a:lnSpc>
              <a:spcBef>
                <a:spcPts val="1000"/>
              </a:spcBef>
              <a:spcAft>
                <a:spcPts val="0"/>
              </a:spcAft>
              <a:buSzPts val="1440"/>
              <a:buChar char="►"/>
            </a:pPr>
            <a:r>
              <a:rPr lang="en-US"/>
              <a:t>“The Adventurer: the Curse of the Midas Box generated negative ROI of -.000744</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mt="58999"/>
          </a:blip>
          <a:tile algn="tl" flip="none" tx="0" sx="100000" ty="0" sy="100000"/>
        </a:blipFill>
      </p:bgPr>
    </p:bg>
    <p:spTree>
      <p:nvGrpSpPr>
        <p:cNvPr id="299" name="Shape 299"/>
        <p:cNvGrpSpPr/>
        <p:nvPr/>
      </p:nvGrpSpPr>
      <p:grpSpPr>
        <a:xfrm>
          <a:off x="0" y="0"/>
          <a:ext cx="0" cy="0"/>
          <a:chOff x="0" y="0"/>
          <a:chExt cx="0" cy="0"/>
        </a:xfrm>
      </p:grpSpPr>
      <p:sp>
        <p:nvSpPr>
          <p:cNvPr id="300" name="Google Shape;300;p9"/>
          <p:cNvSpPr txBox="1"/>
          <p:nvPr>
            <p:ph type="title"/>
          </p:nvPr>
        </p:nvSpPr>
        <p:spPr>
          <a:xfrm>
            <a:off x="677334" y="609600"/>
            <a:ext cx="8596668" cy="62048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Arial"/>
              <a:buNone/>
            </a:pPr>
            <a:r>
              <a:rPr lang="en-US"/>
              <a:t>Linear Regression Model</a:t>
            </a:r>
            <a:endParaRPr/>
          </a:p>
        </p:txBody>
      </p:sp>
      <p:sp>
        <p:nvSpPr>
          <p:cNvPr id="301" name="Google Shape;301;p9"/>
          <p:cNvSpPr txBox="1"/>
          <p:nvPr>
            <p:ph idx="1" type="body"/>
          </p:nvPr>
        </p:nvSpPr>
        <p:spPr>
          <a:xfrm>
            <a:off x="677334" y="1328057"/>
            <a:ext cx="8596668" cy="5246913"/>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0"/>
              </a:spcBef>
              <a:spcAft>
                <a:spcPts val="0"/>
              </a:spcAft>
              <a:buSzPts val="1440"/>
              <a:buChar char="►"/>
            </a:pPr>
            <a:r>
              <a:rPr lang="en-US"/>
              <a:t>Initial model using all attributes</a:t>
            </a:r>
            <a:endParaRPr/>
          </a:p>
          <a:p>
            <a:pPr indent="-228600" lvl="0" marL="457200" rtl="0" algn="l">
              <a:lnSpc>
                <a:spcPct val="100000"/>
              </a:lnSpc>
              <a:spcBef>
                <a:spcPts val="0"/>
              </a:spcBef>
              <a:spcAft>
                <a:spcPts val="0"/>
              </a:spcAft>
              <a:buSzPts val="1440"/>
              <a:buNone/>
            </a:pPr>
            <a:r>
              <a:t/>
            </a:r>
            <a:endParaRPr/>
          </a:p>
          <a:p>
            <a:pPr indent="-320040" lvl="1" marL="914400" rtl="0" algn="l">
              <a:lnSpc>
                <a:spcPct val="100000"/>
              </a:lnSpc>
              <a:spcBef>
                <a:spcPts val="0"/>
              </a:spcBef>
              <a:spcAft>
                <a:spcPts val="0"/>
              </a:spcAft>
              <a:buSzPts val="1440"/>
              <a:buChar char="►"/>
            </a:pPr>
            <a:r>
              <a:rPr lang="en-US"/>
              <a:t>Revenue – Dependent Variable</a:t>
            </a:r>
            <a:endParaRPr/>
          </a:p>
          <a:p>
            <a:pPr indent="-320040" lvl="1" marL="914400" rtl="0" algn="l">
              <a:lnSpc>
                <a:spcPct val="100000"/>
              </a:lnSpc>
              <a:spcBef>
                <a:spcPts val="0"/>
              </a:spcBef>
              <a:spcAft>
                <a:spcPts val="0"/>
              </a:spcAft>
              <a:buSzPts val="1440"/>
              <a:buChar char="►"/>
            </a:pPr>
            <a:r>
              <a:rPr lang="en-US"/>
              <a:t>Budget – Independent Variable</a:t>
            </a:r>
            <a:endParaRPr/>
          </a:p>
          <a:p>
            <a:pPr indent="-320040" lvl="1" marL="914400" rtl="0" algn="l">
              <a:lnSpc>
                <a:spcPct val="100000"/>
              </a:lnSpc>
              <a:spcBef>
                <a:spcPts val="0"/>
              </a:spcBef>
              <a:spcAft>
                <a:spcPts val="0"/>
              </a:spcAft>
              <a:buSzPts val="1440"/>
              <a:buChar char="►"/>
            </a:pPr>
            <a:r>
              <a:rPr lang="en-US"/>
              <a:t>Vote Average – Independent Variable</a:t>
            </a:r>
            <a:endParaRPr/>
          </a:p>
          <a:p>
            <a:pPr indent="-320040" lvl="1" marL="914400" rtl="0" algn="l">
              <a:lnSpc>
                <a:spcPct val="100000"/>
              </a:lnSpc>
              <a:spcBef>
                <a:spcPts val="0"/>
              </a:spcBef>
              <a:spcAft>
                <a:spcPts val="0"/>
              </a:spcAft>
              <a:buSzPts val="1440"/>
              <a:buChar char="►"/>
            </a:pPr>
            <a:r>
              <a:rPr lang="en-US"/>
              <a:t>Vote Count – Independent Variable</a:t>
            </a:r>
            <a:endParaRPr/>
          </a:p>
          <a:p>
            <a:pPr indent="-320040" lvl="1" marL="914400" rtl="0" algn="l">
              <a:lnSpc>
                <a:spcPct val="100000"/>
              </a:lnSpc>
              <a:spcBef>
                <a:spcPts val="0"/>
              </a:spcBef>
              <a:spcAft>
                <a:spcPts val="0"/>
              </a:spcAft>
              <a:buSzPts val="1440"/>
              <a:buChar char="►"/>
            </a:pPr>
            <a:r>
              <a:rPr lang="en-US"/>
              <a:t>Runtime – Independent Variable</a:t>
            </a:r>
            <a:endParaRPr/>
          </a:p>
          <a:p>
            <a:pPr indent="-320040" lvl="1" marL="914400" rtl="0" algn="l">
              <a:lnSpc>
                <a:spcPct val="100000"/>
              </a:lnSpc>
              <a:spcBef>
                <a:spcPts val="0"/>
              </a:spcBef>
              <a:spcAft>
                <a:spcPts val="0"/>
              </a:spcAft>
              <a:buSzPts val="1440"/>
              <a:buChar char="►"/>
            </a:pPr>
            <a:r>
              <a:rPr lang="en-US"/>
              <a:t>Popularity – Independent Variable</a:t>
            </a:r>
            <a:endParaRPr/>
          </a:p>
          <a:p>
            <a:pPr indent="0" lvl="1" marL="594360" rtl="0" algn="l">
              <a:lnSpc>
                <a:spcPct val="100000"/>
              </a:lnSpc>
              <a:spcBef>
                <a:spcPts val="0"/>
              </a:spcBef>
              <a:spcAft>
                <a:spcPts val="0"/>
              </a:spcAft>
              <a:buSzPts val="1440"/>
              <a:buNone/>
            </a:pPr>
            <a:r>
              <a:t/>
            </a:r>
            <a:endParaRPr/>
          </a:p>
          <a:p>
            <a:pPr indent="-320040" lvl="0" marL="457200" rtl="0" algn="l">
              <a:lnSpc>
                <a:spcPct val="100000"/>
              </a:lnSpc>
              <a:spcBef>
                <a:spcPts val="0"/>
              </a:spcBef>
              <a:spcAft>
                <a:spcPts val="0"/>
              </a:spcAft>
              <a:buSzPts val="1440"/>
              <a:buChar char="►"/>
            </a:pPr>
            <a:r>
              <a:rPr lang="en-US"/>
              <a:t>Attributes identified as significant drivers</a:t>
            </a:r>
            <a:br>
              <a:rPr lang="en-US"/>
            </a:br>
            <a:r>
              <a:rPr lang="en-US"/>
              <a:t>(with high R-squared and low p-value):</a:t>
            </a:r>
            <a:endParaRPr/>
          </a:p>
          <a:p>
            <a:pPr indent="-228600" lvl="1" marL="914400" rtl="0" algn="l">
              <a:lnSpc>
                <a:spcPct val="100000"/>
              </a:lnSpc>
              <a:spcBef>
                <a:spcPts val="0"/>
              </a:spcBef>
              <a:spcAft>
                <a:spcPts val="0"/>
              </a:spcAft>
              <a:buSzPts val="1440"/>
              <a:buNone/>
            </a:pPr>
            <a:r>
              <a:t/>
            </a:r>
            <a:endParaRPr/>
          </a:p>
          <a:p>
            <a:pPr indent="-320040" lvl="1" marL="914400" rtl="0" algn="l">
              <a:lnSpc>
                <a:spcPct val="100000"/>
              </a:lnSpc>
              <a:spcBef>
                <a:spcPts val="0"/>
              </a:spcBef>
              <a:spcAft>
                <a:spcPts val="0"/>
              </a:spcAft>
              <a:buSzPts val="1440"/>
              <a:buChar char="►"/>
            </a:pPr>
            <a:r>
              <a:rPr lang="en-US"/>
              <a:t>Budget – Independent Variable</a:t>
            </a:r>
            <a:endParaRPr/>
          </a:p>
          <a:p>
            <a:pPr indent="-320040" lvl="1" marL="914400" rtl="0" algn="l">
              <a:lnSpc>
                <a:spcPct val="100000"/>
              </a:lnSpc>
              <a:spcBef>
                <a:spcPts val="0"/>
              </a:spcBef>
              <a:spcAft>
                <a:spcPts val="0"/>
              </a:spcAft>
              <a:buSzPts val="1440"/>
              <a:buChar char="►"/>
            </a:pPr>
            <a:r>
              <a:rPr lang="en-US"/>
              <a:t>Vote Count – Independent Variable</a:t>
            </a:r>
            <a:endParaRPr/>
          </a:p>
          <a:p>
            <a:pPr indent="-320040" lvl="1" marL="914400" rtl="0" algn="l">
              <a:lnSpc>
                <a:spcPct val="100000"/>
              </a:lnSpc>
              <a:spcBef>
                <a:spcPts val="0"/>
              </a:spcBef>
              <a:spcAft>
                <a:spcPts val="0"/>
              </a:spcAft>
              <a:buSzPts val="1440"/>
              <a:buChar char="►"/>
            </a:pPr>
            <a:r>
              <a:rPr lang="en-US"/>
              <a:t>Popularity – Independent Variable</a:t>
            </a:r>
            <a:endParaRPr/>
          </a:p>
          <a:p>
            <a:pPr indent="0" lvl="1" marL="594360" rtl="0" algn="l">
              <a:lnSpc>
                <a:spcPct val="100000"/>
              </a:lnSpc>
              <a:spcBef>
                <a:spcPts val="0"/>
              </a:spcBef>
              <a:spcAft>
                <a:spcPts val="0"/>
              </a:spcAft>
              <a:buSzPts val="1440"/>
              <a:buNone/>
            </a:pPr>
            <a:r>
              <a:t/>
            </a:r>
            <a:endParaRPr/>
          </a:p>
          <a:p>
            <a:pPr indent="-320040" lvl="0" marL="457200" rtl="0" algn="l">
              <a:lnSpc>
                <a:spcPct val="100000"/>
              </a:lnSpc>
              <a:spcBef>
                <a:spcPts val="0"/>
              </a:spcBef>
              <a:spcAft>
                <a:spcPts val="0"/>
              </a:spcAft>
              <a:buSzPts val="1440"/>
              <a:buChar char="►"/>
            </a:pPr>
            <a:r>
              <a:rPr lang="en-US"/>
              <a:t>Selected the best model after streamlining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Denise Devine</dc:creator>
</cp:coreProperties>
</file>