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03DAF-D1E3-B724-9EC9-2F45FE0F65F5}" v="520" dt="2023-02-02T02:40:16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98123-97A8-47C0-B817-0CBC6B3EE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1624C-F576-4A4A-AF08-9F8E77FD9622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Consumption</a:t>
          </a:r>
          <a:endParaRPr lang="en-US" dirty="0"/>
        </a:p>
      </dgm:t>
    </dgm:pt>
    <dgm:pt modelId="{BBB094A2-EB36-4846-84A1-71E343F65094}" type="parTrans" cxnId="{5FF8A6CB-8EA5-42AE-808E-1D42C35F00E6}">
      <dgm:prSet/>
      <dgm:spPr/>
      <dgm:t>
        <a:bodyPr/>
        <a:lstStyle/>
        <a:p>
          <a:endParaRPr lang="en-US"/>
        </a:p>
      </dgm:t>
    </dgm:pt>
    <dgm:pt modelId="{A821A629-F52E-47ED-9B7E-8C5DE57D692F}" type="sibTrans" cxnId="{5FF8A6CB-8EA5-42AE-808E-1D42C35F00E6}">
      <dgm:prSet/>
      <dgm:spPr/>
      <dgm:t>
        <a:bodyPr/>
        <a:lstStyle/>
        <a:p>
          <a:endParaRPr lang="en-US"/>
        </a:p>
      </dgm:t>
    </dgm:pt>
    <dgm:pt modelId="{78ECDB18-F9E1-4103-9B41-BF031D3D0693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Consumption is the leading cause of death across age groups. Accounting for over 55% of burials for 19–25-year-olds. </a:t>
          </a:r>
          <a:endParaRPr lang="en-US" dirty="0"/>
        </a:p>
      </dgm:t>
    </dgm:pt>
    <dgm:pt modelId="{217F0069-7932-45FF-8BDE-480B622A170D}" type="parTrans" cxnId="{919A997A-95DD-445E-8EF4-BC1C8A497C4C}">
      <dgm:prSet/>
      <dgm:spPr/>
      <dgm:t>
        <a:bodyPr/>
        <a:lstStyle/>
        <a:p>
          <a:endParaRPr lang="en-US"/>
        </a:p>
      </dgm:t>
    </dgm:pt>
    <dgm:pt modelId="{1677E761-B6E5-4286-BE2B-5F4355976A52}" type="sibTrans" cxnId="{919A997A-95DD-445E-8EF4-BC1C8A497C4C}">
      <dgm:prSet/>
      <dgm:spPr/>
      <dgm:t>
        <a:bodyPr/>
        <a:lstStyle/>
        <a:p>
          <a:endParaRPr lang="en-US"/>
        </a:p>
      </dgm:t>
    </dgm:pt>
    <dgm:pt modelId="{BA2FDC0C-7731-4841-B823-D3D7A8306442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Cholera </a:t>
          </a:r>
          <a:endParaRPr lang="en-US" dirty="0"/>
        </a:p>
      </dgm:t>
    </dgm:pt>
    <dgm:pt modelId="{671E4926-4DDA-4A94-B856-87977085A5F6}" type="parTrans" cxnId="{ED551D82-0328-4BFF-B7C6-281E95A89228}">
      <dgm:prSet/>
      <dgm:spPr/>
      <dgm:t>
        <a:bodyPr/>
        <a:lstStyle/>
        <a:p>
          <a:endParaRPr lang="en-US"/>
        </a:p>
      </dgm:t>
    </dgm:pt>
    <dgm:pt modelId="{9F3439C1-B704-4193-927B-E0E8A66E5C1D}" type="sibTrans" cxnId="{ED551D82-0328-4BFF-B7C6-281E95A89228}">
      <dgm:prSet/>
      <dgm:spPr/>
      <dgm:t>
        <a:bodyPr/>
        <a:lstStyle/>
        <a:p>
          <a:endParaRPr lang="en-US"/>
        </a:p>
      </dgm:t>
    </dgm:pt>
    <dgm:pt modelId="{C4E8FC40-A1B4-4477-8A68-F16BBFC9BCF5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Cholera is the next probable cause of death for 23% of people aged 26-40</a:t>
          </a:r>
          <a:endParaRPr lang="en-US" dirty="0"/>
        </a:p>
      </dgm:t>
    </dgm:pt>
    <dgm:pt modelId="{DA1D7964-4F6F-4A2B-ABEC-2E187055594A}" type="parTrans" cxnId="{22A958B5-378D-432B-A7F5-D029BBA640F8}">
      <dgm:prSet/>
      <dgm:spPr/>
      <dgm:t>
        <a:bodyPr/>
        <a:lstStyle/>
        <a:p>
          <a:endParaRPr lang="en-US"/>
        </a:p>
      </dgm:t>
    </dgm:pt>
    <dgm:pt modelId="{07C12A1A-C393-45EE-9F7C-D7108DE29EFC}" type="sibTrans" cxnId="{22A958B5-378D-432B-A7F5-D029BBA640F8}">
      <dgm:prSet/>
      <dgm:spPr/>
      <dgm:t>
        <a:bodyPr/>
        <a:lstStyle/>
        <a:p>
          <a:endParaRPr lang="en-US"/>
        </a:p>
      </dgm:t>
    </dgm:pt>
    <dgm:pt modelId="{8D06EE9F-C48E-4C20-97AB-891CD58AB780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Pneumonia</a:t>
          </a:r>
          <a:endParaRPr lang="en-US" dirty="0"/>
        </a:p>
      </dgm:t>
    </dgm:pt>
    <dgm:pt modelId="{91D25F4F-DE64-4BC8-8076-83130C3F4F72}" type="parTrans" cxnId="{47789E8B-06E8-42F9-ABEC-D74FC8A25124}">
      <dgm:prSet/>
      <dgm:spPr/>
      <dgm:t>
        <a:bodyPr/>
        <a:lstStyle/>
        <a:p>
          <a:endParaRPr lang="en-US"/>
        </a:p>
      </dgm:t>
    </dgm:pt>
    <dgm:pt modelId="{39B766F5-DEAC-487C-86F9-ACD484626768}" type="sibTrans" cxnId="{47789E8B-06E8-42F9-ABEC-D74FC8A25124}">
      <dgm:prSet/>
      <dgm:spPr/>
      <dgm:t>
        <a:bodyPr/>
        <a:lstStyle/>
        <a:p>
          <a:endParaRPr lang="en-US"/>
        </a:p>
      </dgm:t>
    </dgm:pt>
    <dgm:pt modelId="{E71625B1-66DF-4FE8-B0AB-D6016A0FD4D2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If you made it past consumption and cholera, pneumonia is the next likely cause of your demise</a:t>
          </a:r>
          <a:endParaRPr lang="en-US" dirty="0"/>
        </a:p>
      </dgm:t>
    </dgm:pt>
    <dgm:pt modelId="{27AC3BF9-5D65-4F04-9B47-F5557435583A}" type="parTrans" cxnId="{BA36D98D-E712-4410-8F86-3098719D623D}">
      <dgm:prSet/>
      <dgm:spPr/>
      <dgm:t>
        <a:bodyPr/>
        <a:lstStyle/>
        <a:p>
          <a:endParaRPr lang="en-US"/>
        </a:p>
      </dgm:t>
    </dgm:pt>
    <dgm:pt modelId="{F6739698-8C8C-40F0-ACAA-0C24D6E95A03}" type="sibTrans" cxnId="{BA36D98D-E712-4410-8F86-3098719D623D}">
      <dgm:prSet/>
      <dgm:spPr/>
      <dgm:t>
        <a:bodyPr/>
        <a:lstStyle/>
        <a:p>
          <a:endParaRPr lang="en-US"/>
        </a:p>
      </dgm:t>
    </dgm:pt>
    <dgm:pt modelId="{F5D1EB3E-5209-49EC-9888-6D2783F79DE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Flux</a:t>
          </a:r>
        </a:p>
      </dgm:t>
    </dgm:pt>
    <dgm:pt modelId="{74A1DCD4-9ECC-4062-A23C-CF915B15F0DE}" type="parTrans" cxnId="{333B7D58-EB14-4BB3-B8E4-D63A1D64DC2D}">
      <dgm:prSet/>
      <dgm:spPr/>
    </dgm:pt>
    <dgm:pt modelId="{9411B649-2941-40F8-BF02-911BCAE8BBD7}" type="sibTrans" cxnId="{333B7D58-EB14-4BB3-B8E4-D63A1D64DC2D}">
      <dgm:prSet/>
      <dgm:spPr/>
    </dgm:pt>
    <dgm:pt modelId="{9C3E3CD2-6824-484E-8770-CCF9CB637A1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The 4th highest cause of death and slightly more likely if you are 41-64 years ago.</a:t>
          </a:r>
          <a:endParaRPr lang="en-US" dirty="0"/>
        </a:p>
      </dgm:t>
    </dgm:pt>
    <dgm:pt modelId="{589C4299-5180-43F1-93A4-215F99FA5230}" type="parTrans" cxnId="{92ACE9E9-7B85-49B4-90A8-C2D3350F208F}">
      <dgm:prSet/>
      <dgm:spPr/>
    </dgm:pt>
    <dgm:pt modelId="{9AF31A76-24B4-4CC7-893E-927A2E9EAB90}" type="sibTrans" cxnId="{92ACE9E9-7B85-49B4-90A8-C2D3350F208F}">
      <dgm:prSet/>
      <dgm:spPr/>
    </dgm:pt>
    <dgm:pt modelId="{B01C2907-5AE7-4CDB-B329-E37D91C1A8FA}" type="pres">
      <dgm:prSet presAssocID="{21798123-97A8-47C0-B817-0CBC6B3EE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47CD6FB-983C-4F21-91A0-F73322146AB1}" type="pres">
      <dgm:prSet presAssocID="{21798123-97A8-47C0-B817-0CBC6B3EE004}" presName="cycle" presStyleCnt="0"/>
      <dgm:spPr/>
    </dgm:pt>
    <dgm:pt modelId="{B4834A72-21DC-4100-A5AC-7C68CB50CABA}" type="pres">
      <dgm:prSet presAssocID="{21798123-97A8-47C0-B817-0CBC6B3EE004}" presName="centerShape" presStyleCnt="0"/>
      <dgm:spPr/>
    </dgm:pt>
    <dgm:pt modelId="{FEF7AA9D-FA55-4BFD-A3B1-813C852B423F}" type="pres">
      <dgm:prSet presAssocID="{21798123-97A8-47C0-B817-0CBC6B3EE004}" presName="connSite" presStyleLbl="node1" presStyleIdx="0" presStyleCnt="5"/>
      <dgm:spPr/>
    </dgm:pt>
    <dgm:pt modelId="{7D7BBDA7-A941-40D7-9209-B647DF73B4B8}" type="pres">
      <dgm:prSet presAssocID="{21798123-97A8-47C0-B817-0CBC6B3EE004}" presName="visible" presStyleLbl="node1" presStyleIdx="0" presStyleCnt="5"/>
      <dgm:spPr/>
    </dgm:pt>
    <dgm:pt modelId="{592E1ABF-8E76-42F8-A8F8-3C7ACC69FBC9}" type="pres">
      <dgm:prSet presAssocID="{BBB094A2-EB36-4846-84A1-71E343F65094}" presName="Name25" presStyleLbl="parChTrans1D1" presStyleIdx="0" presStyleCnt="4"/>
      <dgm:spPr/>
    </dgm:pt>
    <dgm:pt modelId="{79B1B457-E81D-4753-9CA4-F09FD6E515EA}" type="pres">
      <dgm:prSet presAssocID="{84A1624C-F576-4A4A-AF08-9F8E77FD9622}" presName="node" presStyleCnt="0"/>
      <dgm:spPr/>
    </dgm:pt>
    <dgm:pt modelId="{888DBFEF-0D96-4450-BCAC-E99A84FB4C34}" type="pres">
      <dgm:prSet presAssocID="{84A1624C-F576-4A4A-AF08-9F8E77FD9622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965A87C4-C3B7-4448-855D-B785E911208C}" type="pres">
      <dgm:prSet presAssocID="{84A1624C-F576-4A4A-AF08-9F8E77FD9622}" presName="childNode" presStyleLbl="revTx" presStyleIdx="0" presStyleCnt="4">
        <dgm:presLayoutVars>
          <dgm:bulletEnabled val="1"/>
        </dgm:presLayoutVars>
      </dgm:prSet>
      <dgm:spPr/>
    </dgm:pt>
    <dgm:pt modelId="{9F04839C-599A-4A2B-9C5E-6728C385307C}" type="pres">
      <dgm:prSet presAssocID="{671E4926-4DDA-4A94-B856-87977085A5F6}" presName="Name25" presStyleLbl="parChTrans1D1" presStyleIdx="1" presStyleCnt="4"/>
      <dgm:spPr/>
    </dgm:pt>
    <dgm:pt modelId="{5CE54A8C-04FD-4561-B089-DA98679991B8}" type="pres">
      <dgm:prSet presAssocID="{BA2FDC0C-7731-4841-B823-D3D7A8306442}" presName="node" presStyleCnt="0"/>
      <dgm:spPr/>
    </dgm:pt>
    <dgm:pt modelId="{2A85407C-61AD-46C9-8F3D-5B2EB3431A16}" type="pres">
      <dgm:prSet presAssocID="{BA2FDC0C-7731-4841-B823-D3D7A8306442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3BC01A48-78F6-4F23-9785-00BE8E824B62}" type="pres">
      <dgm:prSet presAssocID="{BA2FDC0C-7731-4841-B823-D3D7A8306442}" presName="childNode" presStyleLbl="revTx" presStyleIdx="1" presStyleCnt="4">
        <dgm:presLayoutVars>
          <dgm:bulletEnabled val="1"/>
        </dgm:presLayoutVars>
      </dgm:prSet>
      <dgm:spPr/>
    </dgm:pt>
    <dgm:pt modelId="{9EB79710-8D62-492C-941A-6DF77C3D52F3}" type="pres">
      <dgm:prSet presAssocID="{91D25F4F-DE64-4BC8-8076-83130C3F4F72}" presName="Name25" presStyleLbl="parChTrans1D1" presStyleIdx="2" presStyleCnt="4"/>
      <dgm:spPr/>
    </dgm:pt>
    <dgm:pt modelId="{C38E393A-A4CD-40CD-BBE4-62560015EDAD}" type="pres">
      <dgm:prSet presAssocID="{8D06EE9F-C48E-4C20-97AB-891CD58AB780}" presName="node" presStyleCnt="0"/>
      <dgm:spPr/>
    </dgm:pt>
    <dgm:pt modelId="{84C37EB8-F109-4E80-8002-D324B7A46CC8}" type="pres">
      <dgm:prSet presAssocID="{8D06EE9F-C48E-4C20-97AB-891CD58AB780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624DF754-D98A-4E98-9F00-01911409B5EC}" type="pres">
      <dgm:prSet presAssocID="{8D06EE9F-C48E-4C20-97AB-891CD58AB780}" presName="childNode" presStyleLbl="revTx" presStyleIdx="2" presStyleCnt="4">
        <dgm:presLayoutVars>
          <dgm:bulletEnabled val="1"/>
        </dgm:presLayoutVars>
      </dgm:prSet>
      <dgm:spPr/>
    </dgm:pt>
    <dgm:pt modelId="{2C676C04-8EDA-4273-9B46-0BF8C2987F23}" type="pres">
      <dgm:prSet presAssocID="{74A1DCD4-9ECC-4062-A23C-CF915B15F0DE}" presName="Name25" presStyleLbl="parChTrans1D1" presStyleIdx="3" presStyleCnt="4"/>
      <dgm:spPr/>
    </dgm:pt>
    <dgm:pt modelId="{3D015E48-8A24-4E12-A6AD-CB2AB129CC5A}" type="pres">
      <dgm:prSet presAssocID="{F5D1EB3E-5209-49EC-9888-6D2783F79DE9}" presName="node" presStyleCnt="0"/>
      <dgm:spPr/>
    </dgm:pt>
    <dgm:pt modelId="{DB4EDADC-2905-45DB-BA1F-E0527AAAD642}" type="pres">
      <dgm:prSet presAssocID="{F5D1EB3E-5209-49EC-9888-6D2783F79DE9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D38BA29-36B8-447A-AD55-1A61839BBE63}" type="pres">
      <dgm:prSet presAssocID="{F5D1EB3E-5209-49EC-9888-6D2783F79DE9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E306910D-C370-41D1-AFBD-A44E63FB50DD}" type="presOf" srcId="{BA2FDC0C-7731-4841-B823-D3D7A8306442}" destId="{2A85407C-61AD-46C9-8F3D-5B2EB3431A16}" srcOrd="0" destOrd="0" presId="urn:microsoft.com/office/officeart/2005/8/layout/radial2"/>
    <dgm:cxn modelId="{67CB5B2A-F031-48EE-912A-03DB1D492DDF}" type="presOf" srcId="{E71625B1-66DF-4FE8-B0AB-D6016A0FD4D2}" destId="{624DF754-D98A-4E98-9F00-01911409B5EC}" srcOrd="0" destOrd="0" presId="urn:microsoft.com/office/officeart/2005/8/layout/radial2"/>
    <dgm:cxn modelId="{CD9C9B30-CFEF-4CDA-A472-60F615606A2C}" type="presOf" srcId="{21798123-97A8-47C0-B817-0CBC6B3EE004}" destId="{B01C2907-5AE7-4CDB-B329-E37D91C1A8FA}" srcOrd="0" destOrd="0" presId="urn:microsoft.com/office/officeart/2005/8/layout/radial2"/>
    <dgm:cxn modelId="{E8D8FE68-E51A-4240-A5CD-5FBDAD9FB336}" type="presOf" srcId="{78ECDB18-F9E1-4103-9B41-BF031D3D0693}" destId="{965A87C4-C3B7-4448-855D-B785E911208C}" srcOrd="0" destOrd="0" presId="urn:microsoft.com/office/officeart/2005/8/layout/radial2"/>
    <dgm:cxn modelId="{3985A26A-B438-4373-8052-4DBE5DDE7E0A}" type="presOf" srcId="{671E4926-4DDA-4A94-B856-87977085A5F6}" destId="{9F04839C-599A-4A2B-9C5E-6728C385307C}" srcOrd="0" destOrd="0" presId="urn:microsoft.com/office/officeart/2005/8/layout/radial2"/>
    <dgm:cxn modelId="{333B7D58-EB14-4BB3-B8E4-D63A1D64DC2D}" srcId="{21798123-97A8-47C0-B817-0CBC6B3EE004}" destId="{F5D1EB3E-5209-49EC-9888-6D2783F79DE9}" srcOrd="3" destOrd="0" parTransId="{74A1DCD4-9ECC-4062-A23C-CF915B15F0DE}" sibTransId="{9411B649-2941-40F8-BF02-911BCAE8BBD7}"/>
    <dgm:cxn modelId="{919A997A-95DD-445E-8EF4-BC1C8A497C4C}" srcId="{84A1624C-F576-4A4A-AF08-9F8E77FD9622}" destId="{78ECDB18-F9E1-4103-9B41-BF031D3D0693}" srcOrd="0" destOrd="0" parTransId="{217F0069-7932-45FF-8BDE-480B622A170D}" sibTransId="{1677E761-B6E5-4286-BE2B-5F4355976A52}"/>
    <dgm:cxn modelId="{ED551D82-0328-4BFF-B7C6-281E95A89228}" srcId="{21798123-97A8-47C0-B817-0CBC6B3EE004}" destId="{BA2FDC0C-7731-4841-B823-D3D7A8306442}" srcOrd="1" destOrd="0" parTransId="{671E4926-4DDA-4A94-B856-87977085A5F6}" sibTransId="{9F3439C1-B704-4193-927B-E0E8A66E5C1D}"/>
    <dgm:cxn modelId="{DB4F1487-CFB6-4AE3-99C4-FD4F9A8C8677}" type="presOf" srcId="{F5D1EB3E-5209-49EC-9888-6D2783F79DE9}" destId="{DB4EDADC-2905-45DB-BA1F-E0527AAAD642}" srcOrd="0" destOrd="0" presId="urn:microsoft.com/office/officeart/2005/8/layout/radial2"/>
    <dgm:cxn modelId="{B8018188-614E-4868-BC50-5C23C48EC4FD}" type="presOf" srcId="{BBB094A2-EB36-4846-84A1-71E343F65094}" destId="{592E1ABF-8E76-42F8-A8F8-3C7ACC69FBC9}" srcOrd="0" destOrd="0" presId="urn:microsoft.com/office/officeart/2005/8/layout/radial2"/>
    <dgm:cxn modelId="{47789E8B-06E8-42F9-ABEC-D74FC8A25124}" srcId="{21798123-97A8-47C0-B817-0CBC6B3EE004}" destId="{8D06EE9F-C48E-4C20-97AB-891CD58AB780}" srcOrd="2" destOrd="0" parTransId="{91D25F4F-DE64-4BC8-8076-83130C3F4F72}" sibTransId="{39B766F5-DEAC-487C-86F9-ACD484626768}"/>
    <dgm:cxn modelId="{BA36D98D-E712-4410-8F86-3098719D623D}" srcId="{8D06EE9F-C48E-4C20-97AB-891CD58AB780}" destId="{E71625B1-66DF-4FE8-B0AB-D6016A0FD4D2}" srcOrd="0" destOrd="0" parTransId="{27AC3BF9-5D65-4F04-9B47-F5557435583A}" sibTransId="{F6739698-8C8C-40F0-ACAA-0C24D6E95A03}"/>
    <dgm:cxn modelId="{22DBED9E-5B4A-4632-9238-94AC51198A9A}" type="presOf" srcId="{91D25F4F-DE64-4BC8-8076-83130C3F4F72}" destId="{9EB79710-8D62-492C-941A-6DF77C3D52F3}" srcOrd="0" destOrd="0" presId="urn:microsoft.com/office/officeart/2005/8/layout/radial2"/>
    <dgm:cxn modelId="{22A958B5-378D-432B-A7F5-D029BBA640F8}" srcId="{BA2FDC0C-7731-4841-B823-D3D7A8306442}" destId="{C4E8FC40-A1B4-4477-8A68-F16BBFC9BCF5}" srcOrd="0" destOrd="0" parTransId="{DA1D7964-4F6F-4A2B-ABEC-2E187055594A}" sibTransId="{07C12A1A-C393-45EE-9F7C-D7108DE29EFC}"/>
    <dgm:cxn modelId="{FA9EB5BB-803A-4388-8A36-F5A8460CD6B9}" type="presOf" srcId="{84A1624C-F576-4A4A-AF08-9F8E77FD9622}" destId="{888DBFEF-0D96-4450-BCAC-E99A84FB4C34}" srcOrd="0" destOrd="0" presId="urn:microsoft.com/office/officeart/2005/8/layout/radial2"/>
    <dgm:cxn modelId="{5FF8A6CB-8EA5-42AE-808E-1D42C35F00E6}" srcId="{21798123-97A8-47C0-B817-0CBC6B3EE004}" destId="{84A1624C-F576-4A4A-AF08-9F8E77FD9622}" srcOrd="0" destOrd="0" parTransId="{BBB094A2-EB36-4846-84A1-71E343F65094}" sibTransId="{A821A629-F52E-47ED-9B7E-8C5DE57D692F}"/>
    <dgm:cxn modelId="{733BB8CB-4185-4994-8CEF-146FC6BC771E}" type="presOf" srcId="{9C3E3CD2-6824-484E-8770-CCF9CB637A16}" destId="{CD38BA29-36B8-447A-AD55-1A61839BBE63}" srcOrd="0" destOrd="0" presId="urn:microsoft.com/office/officeart/2005/8/layout/radial2"/>
    <dgm:cxn modelId="{CE1409D2-84A7-4948-852C-742FF3C86480}" type="presOf" srcId="{74A1DCD4-9ECC-4062-A23C-CF915B15F0DE}" destId="{2C676C04-8EDA-4273-9B46-0BF8C2987F23}" srcOrd="0" destOrd="0" presId="urn:microsoft.com/office/officeart/2005/8/layout/radial2"/>
    <dgm:cxn modelId="{64397CD4-95E4-41C9-8CE8-CB2DEF72B414}" type="presOf" srcId="{C4E8FC40-A1B4-4477-8A68-F16BBFC9BCF5}" destId="{3BC01A48-78F6-4F23-9785-00BE8E824B62}" srcOrd="0" destOrd="0" presId="urn:microsoft.com/office/officeart/2005/8/layout/radial2"/>
    <dgm:cxn modelId="{151DD1E7-164B-4C2E-A9A9-FCB5A7F2635B}" type="presOf" srcId="{8D06EE9F-C48E-4C20-97AB-891CD58AB780}" destId="{84C37EB8-F109-4E80-8002-D324B7A46CC8}" srcOrd="0" destOrd="0" presId="urn:microsoft.com/office/officeart/2005/8/layout/radial2"/>
    <dgm:cxn modelId="{92ACE9E9-7B85-49B4-90A8-C2D3350F208F}" srcId="{F5D1EB3E-5209-49EC-9888-6D2783F79DE9}" destId="{9C3E3CD2-6824-484E-8770-CCF9CB637A16}" srcOrd="0" destOrd="0" parTransId="{589C4299-5180-43F1-93A4-215F99FA5230}" sibTransId="{9AF31A76-24B4-4CC7-893E-927A2E9EAB90}"/>
    <dgm:cxn modelId="{2B9C6A29-A6A3-400E-B7F8-C97A3B6BC19B}" type="presParOf" srcId="{B01C2907-5AE7-4CDB-B329-E37D91C1A8FA}" destId="{047CD6FB-983C-4F21-91A0-F73322146AB1}" srcOrd="0" destOrd="0" presId="urn:microsoft.com/office/officeart/2005/8/layout/radial2"/>
    <dgm:cxn modelId="{75A076E4-1ACF-46B0-901D-68DBDD554BB3}" type="presParOf" srcId="{047CD6FB-983C-4F21-91A0-F73322146AB1}" destId="{B4834A72-21DC-4100-A5AC-7C68CB50CABA}" srcOrd="0" destOrd="0" presId="urn:microsoft.com/office/officeart/2005/8/layout/radial2"/>
    <dgm:cxn modelId="{187FC9D5-AE53-4592-853E-3634992465F7}" type="presParOf" srcId="{B4834A72-21DC-4100-A5AC-7C68CB50CABA}" destId="{FEF7AA9D-FA55-4BFD-A3B1-813C852B423F}" srcOrd="0" destOrd="0" presId="urn:microsoft.com/office/officeart/2005/8/layout/radial2"/>
    <dgm:cxn modelId="{AED976EB-6C6E-42F4-9314-A7AE43F01B2D}" type="presParOf" srcId="{B4834A72-21DC-4100-A5AC-7C68CB50CABA}" destId="{7D7BBDA7-A941-40D7-9209-B647DF73B4B8}" srcOrd="1" destOrd="0" presId="urn:microsoft.com/office/officeart/2005/8/layout/radial2"/>
    <dgm:cxn modelId="{76BD2D57-4368-4276-9105-7CD475E74206}" type="presParOf" srcId="{047CD6FB-983C-4F21-91A0-F73322146AB1}" destId="{592E1ABF-8E76-42F8-A8F8-3C7ACC69FBC9}" srcOrd="1" destOrd="0" presId="urn:microsoft.com/office/officeart/2005/8/layout/radial2"/>
    <dgm:cxn modelId="{044B7A2A-545B-473F-86DA-138995AECC79}" type="presParOf" srcId="{047CD6FB-983C-4F21-91A0-F73322146AB1}" destId="{79B1B457-E81D-4753-9CA4-F09FD6E515EA}" srcOrd="2" destOrd="0" presId="urn:microsoft.com/office/officeart/2005/8/layout/radial2"/>
    <dgm:cxn modelId="{B2C6D7BD-8E0E-401D-AA74-F14ABAA7D4F7}" type="presParOf" srcId="{79B1B457-E81D-4753-9CA4-F09FD6E515EA}" destId="{888DBFEF-0D96-4450-BCAC-E99A84FB4C34}" srcOrd="0" destOrd="0" presId="urn:microsoft.com/office/officeart/2005/8/layout/radial2"/>
    <dgm:cxn modelId="{50E45499-4DEB-48FA-BCA2-FFE6D55B5FCC}" type="presParOf" srcId="{79B1B457-E81D-4753-9CA4-F09FD6E515EA}" destId="{965A87C4-C3B7-4448-855D-B785E911208C}" srcOrd="1" destOrd="0" presId="urn:microsoft.com/office/officeart/2005/8/layout/radial2"/>
    <dgm:cxn modelId="{F02400DE-C926-43BE-A10E-EB84107CE2C7}" type="presParOf" srcId="{047CD6FB-983C-4F21-91A0-F73322146AB1}" destId="{9F04839C-599A-4A2B-9C5E-6728C385307C}" srcOrd="3" destOrd="0" presId="urn:microsoft.com/office/officeart/2005/8/layout/radial2"/>
    <dgm:cxn modelId="{B1A829B8-4EC8-43D8-AC64-5B74D8E0BE7A}" type="presParOf" srcId="{047CD6FB-983C-4F21-91A0-F73322146AB1}" destId="{5CE54A8C-04FD-4561-B089-DA98679991B8}" srcOrd="4" destOrd="0" presId="urn:microsoft.com/office/officeart/2005/8/layout/radial2"/>
    <dgm:cxn modelId="{40AF3F52-7CB4-41DD-8DE8-1BDE0E7EE834}" type="presParOf" srcId="{5CE54A8C-04FD-4561-B089-DA98679991B8}" destId="{2A85407C-61AD-46C9-8F3D-5B2EB3431A16}" srcOrd="0" destOrd="0" presId="urn:microsoft.com/office/officeart/2005/8/layout/radial2"/>
    <dgm:cxn modelId="{4339748C-B79B-4A2D-B9B6-9FF16706D1D3}" type="presParOf" srcId="{5CE54A8C-04FD-4561-B089-DA98679991B8}" destId="{3BC01A48-78F6-4F23-9785-00BE8E824B62}" srcOrd="1" destOrd="0" presId="urn:microsoft.com/office/officeart/2005/8/layout/radial2"/>
    <dgm:cxn modelId="{016A1AE9-F889-4D73-A105-109C54A0ED1B}" type="presParOf" srcId="{047CD6FB-983C-4F21-91A0-F73322146AB1}" destId="{9EB79710-8D62-492C-941A-6DF77C3D52F3}" srcOrd="5" destOrd="0" presId="urn:microsoft.com/office/officeart/2005/8/layout/radial2"/>
    <dgm:cxn modelId="{D13F73F6-AB9F-4307-87A5-0E1790FFDF91}" type="presParOf" srcId="{047CD6FB-983C-4F21-91A0-F73322146AB1}" destId="{C38E393A-A4CD-40CD-BBE4-62560015EDAD}" srcOrd="6" destOrd="0" presId="urn:microsoft.com/office/officeart/2005/8/layout/radial2"/>
    <dgm:cxn modelId="{870D0A98-04C0-41B6-AC7E-2B8701E22B7C}" type="presParOf" srcId="{C38E393A-A4CD-40CD-BBE4-62560015EDAD}" destId="{84C37EB8-F109-4E80-8002-D324B7A46CC8}" srcOrd="0" destOrd="0" presId="urn:microsoft.com/office/officeart/2005/8/layout/radial2"/>
    <dgm:cxn modelId="{3E294F26-658D-4C34-99A8-328957606EB9}" type="presParOf" srcId="{C38E393A-A4CD-40CD-BBE4-62560015EDAD}" destId="{624DF754-D98A-4E98-9F00-01911409B5EC}" srcOrd="1" destOrd="0" presId="urn:microsoft.com/office/officeart/2005/8/layout/radial2"/>
    <dgm:cxn modelId="{D0E7C2AA-1A63-430D-A5E1-B153DF8F8234}" type="presParOf" srcId="{047CD6FB-983C-4F21-91A0-F73322146AB1}" destId="{2C676C04-8EDA-4273-9B46-0BF8C2987F23}" srcOrd="7" destOrd="0" presId="urn:microsoft.com/office/officeart/2005/8/layout/radial2"/>
    <dgm:cxn modelId="{743547E3-704A-49B4-87BA-FD9B317CC46C}" type="presParOf" srcId="{047CD6FB-983C-4F21-91A0-F73322146AB1}" destId="{3D015E48-8A24-4E12-A6AD-CB2AB129CC5A}" srcOrd="8" destOrd="0" presId="urn:microsoft.com/office/officeart/2005/8/layout/radial2"/>
    <dgm:cxn modelId="{82C840AD-434F-423E-8B3D-E5AC2ADA9622}" type="presParOf" srcId="{3D015E48-8A24-4E12-A6AD-CB2AB129CC5A}" destId="{DB4EDADC-2905-45DB-BA1F-E0527AAAD642}" srcOrd="0" destOrd="0" presId="urn:microsoft.com/office/officeart/2005/8/layout/radial2"/>
    <dgm:cxn modelId="{8C83EF43-0BC7-493A-A0E5-D446B3A3012D}" type="presParOf" srcId="{3D015E48-8A24-4E12-A6AD-CB2AB129CC5A}" destId="{CD38BA29-36B8-447A-AD55-1A61839BBE6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76C04-8EDA-4273-9B46-0BF8C2987F23}">
      <dsp:nvSpPr>
        <dsp:cNvPr id="0" name=""/>
        <dsp:cNvSpPr/>
      </dsp:nvSpPr>
      <dsp:spPr>
        <a:xfrm rot="3681942">
          <a:off x="3605223" y="4058471"/>
          <a:ext cx="1068236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1068236" y="17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79710-8D62-492C-941A-6DF77C3D52F3}">
      <dsp:nvSpPr>
        <dsp:cNvPr id="0" name=""/>
        <dsp:cNvSpPr/>
      </dsp:nvSpPr>
      <dsp:spPr>
        <a:xfrm rot="1312038">
          <a:off x="4191479" y="3289480"/>
          <a:ext cx="764225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764225" y="17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4839C-599A-4A2B-9C5E-6728C385307C}">
      <dsp:nvSpPr>
        <dsp:cNvPr id="0" name=""/>
        <dsp:cNvSpPr/>
      </dsp:nvSpPr>
      <dsp:spPr>
        <a:xfrm rot="20287962">
          <a:off x="4191479" y="2411524"/>
          <a:ext cx="764225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764225" y="17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E1ABF-8E76-42F8-A8F8-3C7ACC69FBC9}">
      <dsp:nvSpPr>
        <dsp:cNvPr id="0" name=""/>
        <dsp:cNvSpPr/>
      </dsp:nvSpPr>
      <dsp:spPr>
        <a:xfrm rot="17918058">
          <a:off x="3605223" y="1642532"/>
          <a:ext cx="1068236" cy="35859"/>
        </a:xfrm>
        <a:custGeom>
          <a:avLst/>
          <a:gdLst/>
          <a:ahLst/>
          <a:cxnLst/>
          <a:rect l="0" t="0" r="0" b="0"/>
          <a:pathLst>
            <a:path>
              <a:moveTo>
                <a:pt x="0" y="17929"/>
              </a:moveTo>
              <a:lnTo>
                <a:pt x="1068236" y="17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BBDA7-A941-40D7-9209-B647DF73B4B8}">
      <dsp:nvSpPr>
        <dsp:cNvPr id="0" name=""/>
        <dsp:cNvSpPr/>
      </dsp:nvSpPr>
      <dsp:spPr>
        <a:xfrm>
          <a:off x="2423830" y="1812466"/>
          <a:ext cx="2111931" cy="2111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DBFEF-0D96-4450-BCAC-E99A84FB4C34}">
      <dsp:nvSpPr>
        <dsp:cNvPr id="0" name=""/>
        <dsp:cNvSpPr/>
      </dsp:nvSpPr>
      <dsp:spPr>
        <a:xfrm>
          <a:off x="4065343" y="1999"/>
          <a:ext cx="1267158" cy="126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Consumption</a:t>
          </a:r>
          <a:endParaRPr lang="en-US" sz="1200" kern="1200" dirty="0"/>
        </a:p>
      </dsp:txBody>
      <dsp:txXfrm>
        <a:off x="4250914" y="187570"/>
        <a:ext cx="896016" cy="896016"/>
      </dsp:txXfrm>
    </dsp:sp>
    <dsp:sp modelId="{965A87C4-C3B7-4448-855D-B785E911208C}">
      <dsp:nvSpPr>
        <dsp:cNvPr id="0" name=""/>
        <dsp:cNvSpPr/>
      </dsp:nvSpPr>
      <dsp:spPr>
        <a:xfrm>
          <a:off x="5459217" y="1999"/>
          <a:ext cx="1900738" cy="1267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Consumption is the leading cause of death across age groups. Accounting for over 55% of burials for 19–25-year-olds. </a:t>
          </a:r>
          <a:endParaRPr lang="en-US" sz="1500" kern="1200" dirty="0"/>
        </a:p>
      </dsp:txBody>
      <dsp:txXfrm>
        <a:off x="5459217" y="1999"/>
        <a:ext cx="1900738" cy="1267158"/>
      </dsp:txXfrm>
    </dsp:sp>
    <dsp:sp modelId="{2A85407C-61AD-46C9-8F3D-5B2EB3431A16}">
      <dsp:nvSpPr>
        <dsp:cNvPr id="0" name=""/>
        <dsp:cNvSpPr/>
      </dsp:nvSpPr>
      <dsp:spPr>
        <a:xfrm>
          <a:off x="4882624" y="1417571"/>
          <a:ext cx="1267158" cy="126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Cholera </a:t>
          </a:r>
          <a:endParaRPr lang="en-US" sz="1200" kern="1200" dirty="0"/>
        </a:p>
      </dsp:txBody>
      <dsp:txXfrm>
        <a:off x="5068195" y="1603142"/>
        <a:ext cx="896016" cy="896016"/>
      </dsp:txXfrm>
    </dsp:sp>
    <dsp:sp modelId="{3BC01A48-78F6-4F23-9785-00BE8E824B62}">
      <dsp:nvSpPr>
        <dsp:cNvPr id="0" name=""/>
        <dsp:cNvSpPr/>
      </dsp:nvSpPr>
      <dsp:spPr>
        <a:xfrm>
          <a:off x="6276498" y="1417571"/>
          <a:ext cx="1900738" cy="1267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Cholera is the next probable cause of death for 23% of people aged 26-40</a:t>
          </a:r>
          <a:endParaRPr lang="en-US" sz="1500" kern="1200" dirty="0"/>
        </a:p>
      </dsp:txBody>
      <dsp:txXfrm>
        <a:off x="6276498" y="1417571"/>
        <a:ext cx="1900738" cy="1267158"/>
      </dsp:txXfrm>
    </dsp:sp>
    <dsp:sp modelId="{84C37EB8-F109-4E80-8002-D324B7A46CC8}">
      <dsp:nvSpPr>
        <dsp:cNvPr id="0" name=""/>
        <dsp:cNvSpPr/>
      </dsp:nvSpPr>
      <dsp:spPr>
        <a:xfrm>
          <a:off x="4882624" y="3052133"/>
          <a:ext cx="1267158" cy="126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Pneumonia</a:t>
          </a:r>
          <a:endParaRPr lang="en-US" sz="1200" kern="1200" dirty="0"/>
        </a:p>
      </dsp:txBody>
      <dsp:txXfrm>
        <a:off x="5068195" y="3237704"/>
        <a:ext cx="896016" cy="896016"/>
      </dsp:txXfrm>
    </dsp:sp>
    <dsp:sp modelId="{624DF754-D98A-4E98-9F00-01911409B5EC}">
      <dsp:nvSpPr>
        <dsp:cNvPr id="0" name=""/>
        <dsp:cNvSpPr/>
      </dsp:nvSpPr>
      <dsp:spPr>
        <a:xfrm>
          <a:off x="6276498" y="3052133"/>
          <a:ext cx="1900738" cy="1267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If you made it past consumption and cholera, pneumonia is the next likely cause of your demise</a:t>
          </a:r>
          <a:endParaRPr lang="en-US" sz="1500" kern="1200" dirty="0"/>
        </a:p>
      </dsp:txBody>
      <dsp:txXfrm>
        <a:off x="6276498" y="3052133"/>
        <a:ext cx="1900738" cy="1267158"/>
      </dsp:txXfrm>
    </dsp:sp>
    <dsp:sp modelId="{DB4EDADC-2905-45DB-BA1F-E0527AAAD642}">
      <dsp:nvSpPr>
        <dsp:cNvPr id="0" name=""/>
        <dsp:cNvSpPr/>
      </dsp:nvSpPr>
      <dsp:spPr>
        <a:xfrm>
          <a:off x="4065343" y="4467705"/>
          <a:ext cx="1267158" cy="1267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Flux</a:t>
          </a:r>
        </a:p>
      </dsp:txBody>
      <dsp:txXfrm>
        <a:off x="4250914" y="4653276"/>
        <a:ext cx="896016" cy="896016"/>
      </dsp:txXfrm>
    </dsp:sp>
    <dsp:sp modelId="{CD38BA29-36B8-447A-AD55-1A61839BBE63}">
      <dsp:nvSpPr>
        <dsp:cNvPr id="0" name=""/>
        <dsp:cNvSpPr/>
      </dsp:nvSpPr>
      <dsp:spPr>
        <a:xfrm>
          <a:off x="5459217" y="4467705"/>
          <a:ext cx="1900738" cy="1267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 Light" panose="020F0302020204030204"/>
            </a:rPr>
            <a:t> The 4th highest cause of death and slightly more likely if you are 41-64 years ago.</a:t>
          </a:r>
          <a:endParaRPr lang="en-US" sz="1500" kern="1200" dirty="0"/>
        </a:p>
      </dsp:txBody>
      <dsp:txXfrm>
        <a:off x="5459217" y="4467705"/>
        <a:ext cx="1900738" cy="126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EBBB3BE-9CDC-D524-94C8-0D532B42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17" y="4425641"/>
            <a:ext cx="3543066" cy="23556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556" y="256881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Nashville City Cemetery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If you were buried here...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3655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If you were buried here between the 1840s and 1970s</a:t>
            </a:r>
          </a:p>
          <a:p>
            <a:r>
              <a:rPr lang="en-US" dirty="0">
                <a:cs typeface="Calibri"/>
              </a:rPr>
              <a:t>What would have been the cause of death on your tombstone?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0" name="Picture 5380" descr="A picture containing outdoor, tree, grass, building&#10;&#10;Description automatically generated">
            <a:extLst>
              <a:ext uri="{FF2B5EF4-FFF2-40B4-BE49-F238E27FC236}">
                <a16:creationId xmlns:a16="http://schemas.microsoft.com/office/drawing/2014/main" id="{35E6D999-0148-22B9-3004-C45A586A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2" y="633824"/>
            <a:ext cx="3717101" cy="2674055"/>
          </a:xfrm>
          <a:prstGeom prst="rect">
            <a:avLst/>
          </a:prstGeom>
        </p:spPr>
      </p:pic>
      <p:graphicFrame>
        <p:nvGraphicFramePr>
          <p:cNvPr id="86" name="Diagram 86">
            <a:extLst>
              <a:ext uri="{FF2B5EF4-FFF2-40B4-BE49-F238E27FC236}">
                <a16:creationId xmlns:a16="http://schemas.microsoft.com/office/drawing/2014/main" id="{6B3F1F26-5B5C-6168-D12B-2507FCFFD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1995"/>
              </p:ext>
            </p:extLst>
          </p:nvPr>
        </p:nvGraphicFramePr>
        <p:xfrm>
          <a:off x="1054572" y="532680"/>
          <a:ext cx="10601068" cy="573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26" name="TextBox 3125">
            <a:extLst>
              <a:ext uri="{FF2B5EF4-FFF2-40B4-BE49-F238E27FC236}">
                <a16:creationId xmlns:a16="http://schemas.microsoft.com/office/drawing/2014/main" id="{178C02D2-C02F-89D7-30B2-D94CFCBAC3DF}"/>
              </a:ext>
            </a:extLst>
          </p:cNvPr>
          <p:cNvSpPr txBox="1"/>
          <p:nvPr/>
        </p:nvSpPr>
        <p:spPr>
          <a:xfrm>
            <a:off x="3922888" y="2796639"/>
            <a:ext cx="13195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4 Top causes of death for ages 19-64</a:t>
            </a:r>
          </a:p>
        </p:txBody>
      </p:sp>
    </p:spTree>
    <p:extLst>
      <p:ext uri="{BB962C8B-B14F-4D97-AF65-F5344CB8AC3E}">
        <p14:creationId xmlns:p14="http://schemas.microsoft.com/office/powerpoint/2010/main" val="31183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531051-E33F-8C75-18F6-56E1397F03C2}"/>
              </a:ext>
            </a:extLst>
          </p:cNvPr>
          <p:cNvSpPr/>
          <p:nvPr/>
        </p:nvSpPr>
        <p:spPr>
          <a:xfrm>
            <a:off x="3578506" y="279721"/>
            <a:ext cx="3877518" cy="12442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timeline, bar chart&#10;&#10;Description automatically generated">
            <a:extLst>
              <a:ext uri="{FF2B5EF4-FFF2-40B4-BE49-F238E27FC236}">
                <a16:creationId xmlns:a16="http://schemas.microsoft.com/office/drawing/2014/main" id="{DBEF9301-6BA7-32AC-9425-7B034BC1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0" y="1301448"/>
            <a:ext cx="11962458" cy="5440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34E61-577B-B52D-C564-6E6836B85B87}"/>
              </a:ext>
            </a:extLst>
          </p:cNvPr>
          <p:cNvSpPr txBox="1"/>
          <p:nvPr/>
        </p:nvSpPr>
        <p:spPr>
          <a:xfrm>
            <a:off x="3711999" y="381260"/>
            <a:ext cx="3552236" cy="92333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eorgia Pro"/>
                <a:cs typeface="Calibri"/>
              </a:rPr>
              <a:t>If you have made it to or past age 65, good news! You have most likely to have died from old age.</a:t>
            </a:r>
            <a:endParaRPr lang="en-US">
              <a:latin typeface="Georgia Pro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0828890-4B11-7CC2-57FF-7D67AADB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845" y="139339"/>
            <a:ext cx="1830682" cy="24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Nashville City Cemetery  If you were buried here...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2023-02-01T01:31:34Z</dcterms:created>
  <dcterms:modified xsi:type="dcterms:W3CDTF">2023-02-02T02:41:01Z</dcterms:modified>
</cp:coreProperties>
</file>