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34"/>
  </p:notesMasterIdLst>
  <p:sldIdLst>
    <p:sldId id="258" r:id="rId2"/>
    <p:sldId id="316" r:id="rId3"/>
    <p:sldId id="314" r:id="rId4"/>
    <p:sldId id="269" r:id="rId5"/>
    <p:sldId id="275" r:id="rId6"/>
    <p:sldId id="308" r:id="rId7"/>
    <p:sldId id="317" r:id="rId8"/>
    <p:sldId id="319" r:id="rId9"/>
    <p:sldId id="318" r:id="rId10"/>
    <p:sldId id="312" r:id="rId11"/>
    <p:sldId id="293" r:id="rId12"/>
    <p:sldId id="298" r:id="rId13"/>
    <p:sldId id="294" r:id="rId14"/>
    <p:sldId id="296" r:id="rId15"/>
    <p:sldId id="299" r:id="rId16"/>
    <p:sldId id="304" r:id="rId17"/>
    <p:sldId id="321" r:id="rId18"/>
    <p:sldId id="320" r:id="rId19"/>
    <p:sldId id="324" r:id="rId20"/>
    <p:sldId id="322" r:id="rId21"/>
    <p:sldId id="323" r:id="rId22"/>
    <p:sldId id="328" r:id="rId23"/>
    <p:sldId id="337" r:id="rId24"/>
    <p:sldId id="327" r:id="rId25"/>
    <p:sldId id="329" r:id="rId26"/>
    <p:sldId id="331" r:id="rId27"/>
    <p:sldId id="332" r:id="rId28"/>
    <p:sldId id="330" r:id="rId29"/>
    <p:sldId id="333" r:id="rId30"/>
    <p:sldId id="334" r:id="rId31"/>
    <p:sldId id="335" r:id="rId32"/>
    <p:sldId id="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FAA4"/>
    <a:srgbClr val="0DE70D"/>
    <a:srgbClr val="FFA4E3"/>
    <a:srgbClr val="46F446"/>
    <a:srgbClr val="FF85D9"/>
    <a:srgbClr val="FF00FF"/>
    <a:srgbClr val="BD61A9"/>
    <a:srgbClr val="66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64327" autoAdjust="0"/>
  </p:normalViewPr>
  <p:slideViewPr>
    <p:cSldViewPr snapToGrid="0" snapToObjects="1">
      <p:cViewPr>
        <p:scale>
          <a:sx n="70" d="100"/>
          <a:sy n="70" d="100"/>
        </p:scale>
        <p:origin x="1296" y="90"/>
      </p:cViewPr>
      <p:guideLst>
        <p:guide pos="3840"/>
        <p:guide orient="horz" pos="361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8D59F-84DF-0C4A-A564-05F3AC6AA4FC}"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C607B-BC83-1C44-A501-8F981FF41469}" type="slidenum">
              <a:rPr lang="en-US" smtClean="0"/>
              <a:t>‹#›</a:t>
            </a:fld>
            <a:endParaRPr lang="en-US"/>
          </a:p>
        </p:txBody>
      </p:sp>
    </p:spTree>
    <p:extLst>
      <p:ext uri="{BB962C8B-B14F-4D97-AF65-F5344CB8AC3E}">
        <p14:creationId xmlns:p14="http://schemas.microsoft.com/office/powerpoint/2010/main" val="238948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In this presentation I will talk about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measurement theory, and how it can be used to obtain insightful attitudes and information from consumer data.</a:t>
            </a:r>
            <a:r>
              <a:rPr lang="en-US"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First I will provide some theory behind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before discussing its application to laundry product survey data provided by Procter and Gamble. I will then show you examples of the sort of information that we can obtain with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which can be used to conduct more efficient surveys and ultimately inform product design and development</a:t>
            </a:r>
            <a:r>
              <a:rPr lang="en-GB" sz="1200" kern="1200" dirty="0" smtClean="0">
                <a:solidFill>
                  <a:schemeClr val="tx1"/>
                </a:solidFill>
                <a:effectLst/>
                <a:latin typeface="+mn-lt"/>
                <a:ea typeface="+mn-ea"/>
                <a:cs typeface="+mn-cs"/>
              </a:rPr>
              <a:t>.</a:t>
            </a:r>
          </a:p>
          <a:p>
            <a:pPr lvl="0"/>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I’m undertaking this research as part of my LIDA internship, alongside Dr Brian Henson from the School of Mechanical Engineering, and Sam and Phil from Procter and Gamble (who are the industrial partner in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To give</a:t>
            </a:r>
            <a:r>
              <a:rPr lang="en-GB" sz="1200" kern="1200" baseline="0" dirty="0" smtClean="0">
                <a:solidFill>
                  <a:schemeClr val="tx1"/>
                </a:solidFill>
                <a:effectLst/>
                <a:latin typeface="+mn-lt"/>
                <a:ea typeface="+mn-ea"/>
                <a:cs typeface="+mn-cs"/>
              </a:rPr>
              <a:t> you a brief summary of my background, I have completed a PhD in the numerical modelling of geophysical flows in the School of Computing here at Leeds. Whilst finishing my PhD, I also worked with Procter and Gamble as a research officer, in the numerical simulation department. I’m currently undertaking an internship as a Data Scientist with the Leeds Institute for Data Analytics, where I’ve been given the opportunity to work with Procter and Gamble again, this time in the department of consumer research. I’m undertaking this research alongside </a:t>
            </a:r>
            <a:r>
              <a:rPr lang="en-GB" sz="1200" kern="1200" dirty="0" smtClean="0">
                <a:solidFill>
                  <a:schemeClr val="tx1"/>
                </a:solidFill>
                <a:effectLst/>
                <a:latin typeface="+mn-lt"/>
                <a:ea typeface="+mn-ea"/>
                <a:cs typeface="+mn-cs"/>
              </a:rPr>
              <a:t>Dr Brian Henson from the School of Mechanical Engineering, and Sam and Phil from Procter and Gamble.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BC607B-BC83-1C44-A501-8F981FF41469}" type="slidenum">
              <a:rPr lang="en-US" smtClean="0"/>
              <a:t>1</a:t>
            </a:fld>
            <a:endParaRPr lang="en-US"/>
          </a:p>
        </p:txBody>
      </p:sp>
    </p:spTree>
    <p:extLst>
      <p:ext uri="{BB962C8B-B14F-4D97-AF65-F5344CB8AC3E}">
        <p14:creationId xmlns:p14="http://schemas.microsoft.com/office/powerpoint/2010/main" val="267172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Here the items have been re-ordered in terms of their difficulty, and we can see that item 9 – this product is excellent at removing bad odours – is the easiest item, which translates as the statement that is most likely to be endorsed overall. Item 3 – this product is excellent at removing tough stains – is the most difficult item and therefore the least likely to be endorsed. This information suggests that overall the consumers are most satisfied with the performance of their laundry product in terms of removing bad odours, and least satisfied with its ability to remove tough stains. </a:t>
            </a:r>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14</a:t>
            </a:fld>
            <a:endParaRPr lang="en-US"/>
          </a:p>
        </p:txBody>
      </p:sp>
    </p:spTree>
    <p:extLst>
      <p:ext uri="{BB962C8B-B14F-4D97-AF65-F5344CB8AC3E}">
        <p14:creationId xmlns:p14="http://schemas.microsoft.com/office/powerpoint/2010/main" val="3365810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Here the items have been re-ordered in terms of their difficulty, and we can see that item 9 – this product is excellent at removing bad odours – is the easiest item, which translates as the statement that is most likely to be endorsed overall. Item 3 – this product is excellent at removing tough stains – is the most difficult item and therefore the least likely to be endorsed. This information suggests that overall the consumers are most satisfied with the performance of their laundry product in terms of removing bad odours, and least satisfied with its ability to remove tough stains. </a:t>
            </a:r>
            <a:endParaRPr lang="en-GB" baseline="0" dirty="0" smtClean="0"/>
          </a:p>
          <a:p>
            <a:pPr marL="0" indent="0">
              <a:buNone/>
            </a:pPr>
            <a:endParaRPr lang="en-GB" baseline="0" dirty="0" smtClean="0"/>
          </a:p>
          <a:p>
            <a:pPr marL="0" indent="0">
              <a:buNone/>
            </a:pPr>
            <a:r>
              <a:rPr lang="en-GB" baseline="0" dirty="0" smtClean="0"/>
              <a:t>In addition to information about the people and the statements, we can extract further information regarding the attitudes towards specific products and brands.</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15</a:t>
            </a:fld>
            <a:endParaRPr lang="en-US"/>
          </a:p>
        </p:txBody>
      </p:sp>
    </p:spTree>
    <p:extLst>
      <p:ext uri="{BB962C8B-B14F-4D97-AF65-F5344CB8AC3E}">
        <p14:creationId xmlns:p14="http://schemas.microsoft.com/office/powerpoint/2010/main" val="1128063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Shown here on the horizontal axis is the person ability, where a higher location corresponds to a higher likelihood of product endorsement. On the vertical axis is the expected score for item 8, where a higher score corresponds to a more positive response to this item. Plotted are the results for 2 out of the 10 different laundry products.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We can see that product 2, corresponding to the orange line, is located significantly higher than the blue line representing product 1. This means that people who use product 2 generally have a higher score for item 8 than people who use product 1, who have the same location on the logit scale. This tells us that regardless of how likely a person is to endorse their usual laundry product overall, product 1 is considerably less popular than product 2 in terms of the suds experience of the consumer. Such information is really valuable in terms of finding specific areas for improvement in the product development process.  </a:t>
            </a:r>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16</a:t>
            </a:fld>
            <a:endParaRPr lang="en-US"/>
          </a:p>
        </p:txBody>
      </p:sp>
    </p:spTree>
    <p:extLst>
      <p:ext uri="{BB962C8B-B14F-4D97-AF65-F5344CB8AC3E}">
        <p14:creationId xmlns:p14="http://schemas.microsoft.com/office/powerpoint/2010/main" val="18816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17</a:t>
            </a:fld>
            <a:endParaRPr lang="en-US"/>
          </a:p>
        </p:txBody>
      </p:sp>
    </p:spTree>
    <p:extLst>
      <p:ext uri="{BB962C8B-B14F-4D97-AF65-F5344CB8AC3E}">
        <p14:creationId xmlns:p14="http://schemas.microsoft.com/office/powerpoint/2010/main" val="1484230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20</a:t>
            </a:fld>
            <a:endParaRPr lang="en-US"/>
          </a:p>
        </p:txBody>
      </p:sp>
    </p:spTree>
    <p:extLst>
      <p:ext uri="{BB962C8B-B14F-4D97-AF65-F5344CB8AC3E}">
        <p14:creationId xmlns:p14="http://schemas.microsoft.com/office/powerpoint/2010/main" val="393685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22</a:t>
            </a:fld>
            <a:endParaRPr lang="en-US"/>
          </a:p>
        </p:txBody>
      </p:sp>
    </p:spTree>
    <p:extLst>
      <p:ext uri="{BB962C8B-B14F-4D97-AF65-F5344CB8AC3E}">
        <p14:creationId xmlns:p14="http://schemas.microsoft.com/office/powerpoint/2010/main" val="691948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23</a:t>
            </a:fld>
            <a:endParaRPr lang="en-US"/>
          </a:p>
        </p:txBody>
      </p:sp>
    </p:spTree>
    <p:extLst>
      <p:ext uri="{BB962C8B-B14F-4D97-AF65-F5344CB8AC3E}">
        <p14:creationId xmlns:p14="http://schemas.microsoft.com/office/powerpoint/2010/main" val="1806790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24</a:t>
            </a:fld>
            <a:endParaRPr lang="en-US"/>
          </a:p>
        </p:txBody>
      </p:sp>
    </p:spTree>
    <p:extLst>
      <p:ext uri="{BB962C8B-B14F-4D97-AF65-F5344CB8AC3E}">
        <p14:creationId xmlns:p14="http://schemas.microsoft.com/office/powerpoint/2010/main" val="240063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is applied to categorical data, such as responses to an exam or a questionnaire, in order to measure a single latent variable. A latent variable is a variable that cannot be directly measured, which includes emotions and attitudes. The most common application of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theory is the assessment of people, either in the context of education or health, and it has only recently been applied to consumer data. I’m going to briefly explain the theory behind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measurement in the context of one of the traditional applications.</a:t>
            </a:r>
          </a:p>
        </p:txBody>
      </p:sp>
      <p:sp>
        <p:nvSpPr>
          <p:cNvPr id="4" name="Slide Number Placeholder 3"/>
          <p:cNvSpPr>
            <a:spLocks noGrp="1"/>
          </p:cNvSpPr>
          <p:nvPr>
            <p:ph type="sldNum" sz="quarter" idx="10"/>
          </p:nvPr>
        </p:nvSpPr>
        <p:spPr/>
        <p:txBody>
          <a:bodyPr/>
          <a:lstStyle/>
          <a:p>
            <a:fld id="{59BC607B-BC83-1C44-A501-8F981FF41469}" type="slidenum">
              <a:rPr lang="en-US" smtClean="0"/>
              <a:t>3</a:t>
            </a:fld>
            <a:endParaRPr lang="en-US"/>
          </a:p>
        </p:txBody>
      </p:sp>
    </p:spTree>
    <p:extLst>
      <p:ext uri="{BB962C8B-B14F-4D97-AF65-F5344CB8AC3E}">
        <p14:creationId xmlns:p14="http://schemas.microsoft.com/office/powerpoint/2010/main" val="86871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For example, let’s consider the analysis of maths exam results, where the latent trait or the thing you want to measure is “the attitude of students towards maths”. According to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the probability of a student answering a given question correctly is calculated according to this simple equation shown here, which depends on the technical ability of that person and the difficulty of that question only.  In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the questions are referred to as items.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abilities and difficulties of each person and item respectively are calculated using a maximum likelihood method, under the assumption that the data conform to a Guttmann pattern. </a:t>
            </a:r>
            <a:endParaRPr lang="en-GB" dirty="0" smtClean="0"/>
          </a:p>
          <a:p>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4</a:t>
            </a:fld>
            <a:endParaRPr lang="en-US"/>
          </a:p>
        </p:txBody>
      </p:sp>
    </p:spTree>
    <p:extLst>
      <p:ext uri="{BB962C8B-B14F-4D97-AF65-F5344CB8AC3E}">
        <p14:creationId xmlns:p14="http://schemas.microsoft.com/office/powerpoint/2010/main" val="340752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Guttmann pattern looks something like this, where people with higher abilities are able to answer all of the questions correctly, while people with lower abilities are only able to answer the easier questions correctly. So in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a:t>
            </a:r>
            <a:r>
              <a:rPr lang="en-GB" sz="1200" kern="1200" dirty="0" smtClean="0">
                <a:solidFill>
                  <a:schemeClr val="tx1"/>
                </a:solidFill>
                <a:effectLst/>
                <a:latin typeface="+mn-lt"/>
                <a:ea typeface="+mn-ea"/>
                <a:cs typeface="+mn-cs"/>
              </a:rPr>
              <a:t>we</a:t>
            </a:r>
            <a:r>
              <a:rPr lang="en-GB" sz="1200" kern="1200" baseline="0" dirty="0" smtClean="0">
                <a:solidFill>
                  <a:schemeClr val="tx1"/>
                </a:solidFill>
                <a:effectLst/>
                <a:latin typeface="+mn-lt"/>
                <a:ea typeface="+mn-ea"/>
                <a:cs typeface="+mn-cs"/>
              </a:rPr>
              <a:t> </a:t>
            </a:r>
            <a:r>
              <a:rPr lang="en-GB" sz="1200" kern="1200" baseline="0" dirty="0" smtClean="0">
                <a:solidFill>
                  <a:schemeClr val="tx1"/>
                </a:solidFill>
                <a:effectLst/>
                <a:latin typeface="+mn-lt"/>
                <a:ea typeface="+mn-ea"/>
                <a:cs typeface="+mn-cs"/>
              </a:rPr>
              <a:t>analyse the data</a:t>
            </a:r>
            <a:r>
              <a:rPr lang="en-GB" sz="1200" kern="1200" dirty="0" smtClean="0">
                <a:solidFill>
                  <a:schemeClr val="tx1"/>
                </a:solidFill>
                <a:effectLst/>
                <a:latin typeface="+mn-lt"/>
                <a:ea typeface="+mn-ea"/>
                <a:cs typeface="+mn-cs"/>
              </a:rPr>
              <a:t> to see whether or not it conforms to this sort of pattern. In other words, the data is fit to the model, as opposed to classic techniques where models are fit to the data.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BC607B-BC83-1C44-A501-8F981FF41469}" type="slidenum">
              <a:rPr lang="en-US" smtClean="0"/>
              <a:t>5</a:t>
            </a:fld>
            <a:endParaRPr lang="en-US"/>
          </a:p>
        </p:txBody>
      </p:sp>
    </p:spTree>
    <p:extLst>
      <p:ext uri="{BB962C8B-B14F-4D97-AF65-F5344CB8AC3E}">
        <p14:creationId xmlns:p14="http://schemas.microsoft.com/office/powerpoint/2010/main" val="34258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In this context, the latent trait that we are measuring with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is the ‘endorsement of usual laundry product’. The survey statements are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items, and the item difficulty corresponds to the likelihood of that specific statement to be endorsed. Similarly, the person ability can be considered as the likelihood of an individual to endorse their usual laundry product.  A person with a higher ability is more likely to endorse their product than a person of a lower ability.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I’ve used specific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measurement software to assess the fit of the data to the </a:t>
            </a:r>
            <a:r>
              <a:rPr lang="en-GB" sz="1200" kern="1200" dirty="0" err="1" smtClean="0">
                <a:solidFill>
                  <a:schemeClr val="tx1"/>
                </a:solidFill>
                <a:effectLst/>
                <a:latin typeface="+mn-lt"/>
                <a:ea typeface="+mn-ea"/>
                <a:cs typeface="+mn-cs"/>
              </a:rPr>
              <a:t>Rasch</a:t>
            </a:r>
            <a:r>
              <a:rPr lang="en-GB" sz="1200" kern="1200" dirty="0" smtClean="0">
                <a:solidFill>
                  <a:schemeClr val="tx1"/>
                </a:solidFill>
                <a:effectLst/>
                <a:latin typeface="+mn-lt"/>
                <a:ea typeface="+mn-ea"/>
                <a:cs typeface="+mn-cs"/>
              </a:rPr>
              <a:t> model. The fit of the data can be determined according to several fit statistics that reveal how closely the data follows the expected pattern. </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6</a:t>
            </a:fld>
            <a:endParaRPr lang="en-US"/>
          </a:p>
        </p:txBody>
      </p:sp>
    </p:spTree>
    <p:extLst>
      <p:ext uri="{BB962C8B-B14F-4D97-AF65-F5344CB8AC3E}">
        <p14:creationId xmlns:p14="http://schemas.microsoft.com/office/powerpoint/2010/main" val="334017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Similarly, we are also able to analyse each statement to determine whether or not it fits the model</a:t>
            </a: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10</a:t>
            </a:fld>
            <a:endParaRPr lang="en-US"/>
          </a:p>
        </p:txBody>
      </p:sp>
    </p:spTree>
    <p:extLst>
      <p:ext uri="{BB962C8B-B14F-4D97-AF65-F5344CB8AC3E}">
        <p14:creationId xmlns:p14="http://schemas.microsoft.com/office/powerpoint/2010/main" val="109549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a:t>
            </a:r>
            <a:r>
              <a:rPr lang="en-GB" baseline="0" dirty="0" smtClean="0"/>
              <a:t> significant item fit residual can tell us if a statement is redundant – so it doesn’t tell us any new information, or whether a statement is measuring something else other than the latent variable of interest.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11</a:t>
            </a:fld>
            <a:endParaRPr lang="en-US"/>
          </a:p>
        </p:txBody>
      </p:sp>
    </p:spTree>
    <p:extLst>
      <p:ext uri="{BB962C8B-B14F-4D97-AF65-F5344CB8AC3E}">
        <p14:creationId xmlns:p14="http://schemas.microsoft.com/office/powerpoint/2010/main" val="92440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Once we have identified which items don’t fit the model, these can then be removed and we are able to analyse the remaining items and people that do fit the model. </a:t>
            </a:r>
            <a:endParaRPr lang="en-GB"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12</a:t>
            </a:fld>
            <a:endParaRPr lang="en-US"/>
          </a:p>
        </p:txBody>
      </p:sp>
    </p:spTree>
    <p:extLst>
      <p:ext uri="{BB962C8B-B14F-4D97-AF65-F5344CB8AC3E}">
        <p14:creationId xmlns:p14="http://schemas.microsoft.com/office/powerpoint/2010/main" val="265552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smtClean="0"/>
              <a:t>Once our data </a:t>
            </a:r>
            <a:r>
              <a:rPr lang="en-GB" baseline="0" dirty="0" smtClean="0"/>
              <a:t>do </a:t>
            </a:r>
            <a:r>
              <a:rPr lang="en-GB" baseline="0" dirty="0" smtClean="0"/>
              <a:t>fit the </a:t>
            </a:r>
            <a:r>
              <a:rPr lang="en-GB" baseline="0" dirty="0" err="1" smtClean="0"/>
              <a:t>Rasch</a:t>
            </a:r>
            <a:r>
              <a:rPr lang="en-GB" baseline="0" dirty="0" smtClean="0"/>
              <a:t> model we are then able to analyse the remaining people and items. </a:t>
            </a:r>
            <a:r>
              <a:rPr lang="en-GB" sz="1200" kern="1200" dirty="0" smtClean="0">
                <a:solidFill>
                  <a:schemeClr val="tx1"/>
                </a:solidFill>
                <a:effectLst/>
                <a:latin typeface="+mn-lt"/>
                <a:ea typeface="+mn-ea"/>
                <a:cs typeface="+mn-cs"/>
              </a:rPr>
              <a:t>Looking at the ordering of item difficulties, we can determine which items the consumers find easiest to endorse. </a:t>
            </a:r>
            <a:endParaRPr lang="en-GB" baseline="0" dirty="0" smtClean="0"/>
          </a:p>
          <a:p>
            <a:pPr marL="0" indent="0">
              <a:buNone/>
            </a:pPr>
            <a:endParaRPr lang="en-GB" dirty="0"/>
          </a:p>
        </p:txBody>
      </p:sp>
      <p:sp>
        <p:nvSpPr>
          <p:cNvPr id="4" name="Slide Number Placeholder 3"/>
          <p:cNvSpPr>
            <a:spLocks noGrp="1"/>
          </p:cNvSpPr>
          <p:nvPr>
            <p:ph type="sldNum" sz="quarter" idx="10"/>
          </p:nvPr>
        </p:nvSpPr>
        <p:spPr/>
        <p:txBody>
          <a:bodyPr/>
          <a:lstStyle/>
          <a:p>
            <a:fld id="{59BC607B-BC83-1C44-A501-8F981FF41469}" type="slidenum">
              <a:rPr lang="en-US" smtClean="0"/>
              <a:t>13</a:t>
            </a:fld>
            <a:endParaRPr lang="en-US"/>
          </a:p>
        </p:txBody>
      </p:sp>
    </p:spTree>
    <p:extLst>
      <p:ext uri="{BB962C8B-B14F-4D97-AF65-F5344CB8AC3E}">
        <p14:creationId xmlns:p14="http://schemas.microsoft.com/office/powerpoint/2010/main" val="95387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2074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95900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70248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232136-154D-8E49-9F0F-8D035B85AE6F}"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9935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32136-154D-8E49-9F0F-8D035B85AE6F}"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893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2232136-154D-8E49-9F0F-8D035B85AE6F}"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216460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2232136-154D-8E49-9F0F-8D035B85AE6F}"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78345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2232136-154D-8E49-9F0F-8D035B85AE6F}"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0421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32136-154D-8E49-9F0F-8D035B85AE6F}"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1684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40302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32136-154D-8E49-9F0F-8D035B85AE6F}"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056C-9350-3E4B-911C-FCF80EDBFE79}" type="slidenum">
              <a:rPr lang="en-US" smtClean="0"/>
              <a:t>‹#›</a:t>
            </a:fld>
            <a:endParaRPr lang="en-US"/>
          </a:p>
        </p:txBody>
      </p:sp>
    </p:spTree>
    <p:extLst>
      <p:ext uri="{BB962C8B-B14F-4D97-AF65-F5344CB8AC3E}">
        <p14:creationId xmlns:p14="http://schemas.microsoft.com/office/powerpoint/2010/main" val="3117999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32136-154D-8E49-9F0F-8D035B85AE6F}" type="datetimeFigureOut">
              <a:rPr lang="en-US" smtClean="0"/>
              <a:t>2/24/2020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8056C-9350-3E4B-911C-FCF80EDBFE79}" type="slidenum">
              <a:rPr lang="en-US" smtClean="0"/>
              <a:t>‹#›</a:t>
            </a:fld>
            <a:endParaRPr lang="en-US"/>
          </a:p>
        </p:txBody>
      </p:sp>
    </p:spTree>
    <p:extLst>
      <p:ext uri="{BB962C8B-B14F-4D97-AF65-F5344CB8AC3E}">
        <p14:creationId xmlns:p14="http://schemas.microsoft.com/office/powerpoint/2010/main" val="1227897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 xmlns:a16="http://schemas.microsoft.com/office/drawing/2014/main" id="{E4A62A27-F9F7-6740-95F2-A32D07E72FA3}"/>
              </a:ext>
            </a:extLst>
          </p:cNvPr>
          <p:cNvSpPr>
            <a:spLocks noGrp="1"/>
          </p:cNvSpPr>
          <p:nvPr>
            <p:ph type="ctrTitle"/>
          </p:nvPr>
        </p:nvSpPr>
        <p:spPr>
          <a:xfrm>
            <a:off x="1524000" y="-1002651"/>
            <a:ext cx="9144000" cy="2387600"/>
          </a:xfrm>
        </p:spPr>
        <p:txBody>
          <a:bodyPr/>
          <a:lstStyle/>
          <a:p>
            <a:r>
              <a:rPr lang="en-US" dirty="0"/>
              <a:t>Presentation title slide</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297" y="1251627"/>
            <a:ext cx="2742670" cy="483126"/>
          </a:xfrm>
          <a:prstGeom prst="rect">
            <a:avLst/>
          </a:prstGeom>
        </p:spPr>
      </p:pic>
      <p:sp>
        <p:nvSpPr>
          <p:cNvPr id="5" name="Text Placeholder 1"/>
          <p:cNvSpPr txBox="1">
            <a:spLocks/>
          </p:cNvSpPr>
          <p:nvPr/>
        </p:nvSpPr>
        <p:spPr>
          <a:xfrm>
            <a:off x="339724" y="1904546"/>
            <a:ext cx="11431361" cy="400367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b="1" dirty="0" smtClean="0">
                <a:solidFill>
                  <a:schemeClr val="tx1"/>
                </a:solidFill>
                <a:latin typeface="Arial" charset="0"/>
                <a:ea typeface="Arial" charset="0"/>
                <a:cs typeface="Arial" charset="0"/>
              </a:rPr>
              <a:t>The measurement of consumer emotions</a:t>
            </a:r>
          </a:p>
          <a:p>
            <a:r>
              <a:rPr lang="en-GB" sz="2800" b="1" dirty="0" smtClean="0">
                <a:solidFill>
                  <a:schemeClr val="tx1"/>
                </a:solidFill>
                <a:latin typeface="Arial" charset="0"/>
                <a:ea typeface="Arial" charset="0"/>
                <a:cs typeface="Arial" charset="0"/>
              </a:rPr>
              <a:t>Applying Rasch theory to guide product design</a:t>
            </a:r>
          </a:p>
          <a:p>
            <a:endParaRPr lang="en-GB" sz="2800" b="1" dirty="0" smtClean="0">
              <a:solidFill>
                <a:schemeClr val="tx1"/>
              </a:solidFill>
              <a:latin typeface="Arial" charset="0"/>
              <a:ea typeface="Arial" charset="0"/>
              <a:cs typeface="Arial" charset="0"/>
            </a:endParaRPr>
          </a:p>
          <a:p>
            <a:r>
              <a:rPr lang="en-GB" sz="2800" b="1" dirty="0" smtClean="0">
                <a:solidFill>
                  <a:schemeClr val="tx1"/>
                </a:solidFill>
                <a:latin typeface="Arial" charset="0"/>
                <a:ea typeface="Arial" charset="0"/>
                <a:cs typeface="Arial" charset="0"/>
              </a:rPr>
              <a:t>Procter &amp; Gamble, 03/03/20</a:t>
            </a:r>
            <a:endParaRPr lang="en-GB" sz="2800" b="1" dirty="0" smtClean="0">
              <a:solidFill>
                <a:schemeClr val="tx1"/>
              </a:solidFill>
              <a:latin typeface="Arial" charset="0"/>
              <a:ea typeface="Arial" charset="0"/>
              <a:cs typeface="Arial" charset="0"/>
            </a:endParaRPr>
          </a:p>
          <a:p>
            <a:endParaRPr lang="en-GB" sz="2800" b="1" dirty="0">
              <a:solidFill>
                <a:schemeClr val="tx1"/>
              </a:solidFill>
              <a:latin typeface="Arial" charset="0"/>
              <a:ea typeface="Arial" charset="0"/>
              <a:cs typeface="Arial" charset="0"/>
            </a:endParaRPr>
          </a:p>
          <a:p>
            <a:r>
              <a:rPr lang="en-GB" sz="2800" dirty="0" smtClean="0">
                <a:solidFill>
                  <a:schemeClr val="tx1"/>
                </a:solidFill>
                <a:latin typeface="Arial" charset="0"/>
                <a:ea typeface="Arial" charset="0"/>
                <a:cs typeface="Arial" charset="0"/>
              </a:rPr>
              <a:t>Caitlin Chalk, Brian </a:t>
            </a:r>
            <a:r>
              <a:rPr lang="en-GB" sz="2800" dirty="0" smtClean="0">
                <a:solidFill>
                  <a:schemeClr val="tx1"/>
                </a:solidFill>
                <a:latin typeface="Arial" charset="0"/>
                <a:ea typeface="Arial" charset="0"/>
                <a:cs typeface="Arial" charset="0"/>
              </a:rPr>
              <a:t>Henson, Philip </a:t>
            </a:r>
            <a:r>
              <a:rPr lang="en-GB" sz="2800" dirty="0" err="1" smtClean="0">
                <a:solidFill>
                  <a:schemeClr val="tx1"/>
                </a:solidFill>
                <a:latin typeface="Arial" charset="0"/>
                <a:ea typeface="Arial" charset="0"/>
                <a:cs typeface="Arial" charset="0"/>
              </a:rPr>
              <a:t>Bowtell</a:t>
            </a:r>
            <a:r>
              <a:rPr lang="en-GB" sz="2800" dirty="0">
                <a:solidFill>
                  <a:schemeClr val="tx1"/>
                </a:solidFill>
                <a:latin typeface="Arial" charset="0"/>
                <a:ea typeface="Arial" charset="0"/>
                <a:cs typeface="Arial" charset="0"/>
              </a:rPr>
              <a:t>, Sam </a:t>
            </a:r>
            <a:r>
              <a:rPr lang="en-GB" sz="2800" dirty="0" smtClean="0">
                <a:solidFill>
                  <a:schemeClr val="tx1"/>
                </a:solidFill>
                <a:latin typeface="Arial" charset="0"/>
                <a:ea typeface="Arial" charset="0"/>
                <a:cs typeface="Arial" charset="0"/>
              </a:rPr>
              <a:t>Whitehead </a:t>
            </a:r>
            <a:endParaRPr lang="en-GB" sz="2800" dirty="0">
              <a:solidFill>
                <a:schemeClr val="tx1"/>
              </a:solidFill>
              <a:latin typeface="Arial" charset="0"/>
              <a:ea typeface="Arial" charset="0"/>
              <a:cs typeface="Arial"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505" y="835728"/>
            <a:ext cx="831797" cy="831797"/>
          </a:xfrm>
          <a:prstGeom prst="rect">
            <a:avLst/>
          </a:prstGeom>
        </p:spPr>
      </p:pic>
    </p:spTree>
    <p:extLst>
      <p:ext uri="{BB962C8B-B14F-4D97-AF65-F5344CB8AC3E}">
        <p14:creationId xmlns:p14="http://schemas.microsoft.com/office/powerpoint/2010/main" val="2325042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siness people in organization office and freelance job character.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077" y="2509838"/>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9764" y="1597529"/>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
        <p:nvSpPr>
          <p:cNvPr id="2" name="Multiply 1"/>
          <p:cNvSpPr/>
          <p:nvPr/>
        </p:nvSpPr>
        <p:spPr>
          <a:xfrm>
            <a:off x="5229213" y="2509838"/>
            <a:ext cx="1080000" cy="10440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Multiply 4"/>
          <p:cNvSpPr/>
          <p:nvPr/>
        </p:nvSpPr>
        <p:spPr>
          <a:xfrm>
            <a:off x="6419106" y="2521558"/>
            <a:ext cx="1080000" cy="10440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771484" y="2048872"/>
            <a:ext cx="2616200" cy="461665"/>
          </a:xfrm>
          <a:prstGeom prst="rect">
            <a:avLst/>
          </a:prstGeom>
          <a:noFill/>
        </p:spPr>
        <p:txBody>
          <a:bodyPr wrap="square" rtlCol="0">
            <a:spAutoFit/>
          </a:bodyPr>
          <a:lstStyle/>
          <a:p>
            <a:pPr algn="ctr"/>
            <a:r>
              <a:rPr lang="en-GB" sz="2400" b="1" dirty="0" smtClean="0"/>
              <a:t>729 participants</a:t>
            </a:r>
            <a:endParaRPr lang="en-GB" sz="2400" b="1" dirty="0"/>
          </a:p>
        </p:txBody>
      </p:sp>
      <p:cxnSp>
        <p:nvCxnSpPr>
          <p:cNvPr id="4" name="Straight Connector 3"/>
          <p:cNvCxnSpPr/>
          <p:nvPr/>
        </p:nvCxnSpPr>
        <p:spPr>
          <a:xfrm>
            <a:off x="5029200" y="1826134"/>
            <a:ext cx="468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65125"/>
            <a:ext cx="10515600" cy="1325563"/>
          </a:xfrm>
        </p:spPr>
        <p:txBody>
          <a:bodyPr/>
          <a:lstStyle/>
          <a:p>
            <a:r>
              <a:rPr lang="en-GB" dirty="0" smtClean="0"/>
              <a:t>Individual person fit</a:t>
            </a:r>
            <a:endParaRPr lang="en-GB" dirty="0"/>
          </a:p>
        </p:txBody>
      </p:sp>
    </p:spTree>
    <p:extLst>
      <p:ext uri="{BB962C8B-B14F-4D97-AF65-F5344CB8AC3E}">
        <p14:creationId xmlns:p14="http://schemas.microsoft.com/office/powerpoint/2010/main" val="2433902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a:pPr>
            <a:r>
              <a:rPr lang="en-GB" dirty="0" smtClean="0">
                <a:solidFill>
                  <a:schemeClr val="bg1">
                    <a:lumMod val="75000"/>
                  </a:schemeClr>
                </a:solidFill>
              </a:rPr>
              <a:t>Cleaning overall</a:t>
            </a:r>
          </a:p>
          <a:p>
            <a:pPr marL="342900" indent="-342900">
              <a:buFont typeface="+mj-lt"/>
              <a:buAutoNum type="arabicPeriod"/>
            </a:pPr>
            <a:r>
              <a:rPr lang="en-GB" dirty="0" smtClean="0">
                <a:solidFill>
                  <a:schemeClr val="bg1">
                    <a:lumMod val="75000"/>
                  </a:schemeClr>
                </a:solidFill>
              </a:rPr>
              <a:t>Removing tough stains</a:t>
            </a:r>
          </a:p>
          <a:p>
            <a:pPr marL="342900" indent="-342900">
              <a:buFont typeface="+mj-lt"/>
              <a:buAutoNum type="arabicPeriod"/>
            </a:pPr>
            <a:r>
              <a:rPr lang="en-GB" dirty="0">
                <a:solidFill>
                  <a:schemeClr val="bg1">
                    <a:lumMod val="75000"/>
                  </a:schemeClr>
                </a:solidFill>
              </a:rPr>
              <a:t>Providing bright whites</a:t>
            </a:r>
          </a:p>
          <a:p>
            <a:pPr marL="342900" indent="-342900">
              <a:buFont typeface="+mj-lt"/>
              <a:buAutoNum type="arabicPeriod"/>
            </a:pPr>
            <a:r>
              <a:rPr lang="en-GB" dirty="0">
                <a:solidFill>
                  <a:schemeClr val="bg1">
                    <a:lumMod val="75000"/>
                  </a:schemeClr>
                </a:solidFill>
              </a:rPr>
              <a:t>Keeping dark clothes dark</a:t>
            </a:r>
          </a:p>
          <a:p>
            <a:pPr marL="342900" indent="-342900">
              <a:buFont typeface="+mj-lt"/>
              <a:buAutoNum type="arabicPeriod"/>
            </a:pPr>
            <a:r>
              <a:rPr lang="en-GB" dirty="0">
                <a:solidFill>
                  <a:schemeClr val="bg1">
                    <a:lumMod val="75000"/>
                  </a:schemeClr>
                </a:solidFill>
              </a:rPr>
              <a:t>Providing vivid colours</a:t>
            </a:r>
          </a:p>
          <a:p>
            <a:pPr marL="342900" indent="-342900">
              <a:buFont typeface="+mj-lt"/>
              <a:buAutoNum type="arabicPeriod"/>
            </a:pPr>
            <a:r>
              <a:rPr lang="en-GB" dirty="0" smtClean="0">
                <a:solidFill>
                  <a:schemeClr val="bg1">
                    <a:lumMod val="75000"/>
                  </a:schemeClr>
                </a:solidFill>
              </a:rPr>
              <a:t>Overall scent</a:t>
            </a:r>
          </a:p>
          <a:p>
            <a:pPr marL="342900" indent="-342900">
              <a:buFont typeface="+mj-lt"/>
              <a:buAutoNum type="arabicPeriod"/>
            </a:pPr>
            <a:r>
              <a:rPr lang="en-GB" dirty="0" smtClean="0">
                <a:solidFill>
                  <a:schemeClr val="bg1">
                    <a:lumMod val="75000"/>
                  </a:schemeClr>
                </a:solidFill>
              </a:rPr>
              <a:t>Good level of suds</a:t>
            </a:r>
          </a:p>
          <a:p>
            <a:pPr marL="342900" indent="-342900">
              <a:buFont typeface="+mj-lt"/>
              <a:buAutoNum type="arabicPeriod"/>
            </a:pPr>
            <a:r>
              <a:rPr lang="en-GB" dirty="0" smtClean="0">
                <a:solidFill>
                  <a:schemeClr val="bg1">
                    <a:lumMod val="75000"/>
                  </a:schemeClr>
                </a:solidFill>
              </a:rPr>
              <a:t>Removing bad odours</a:t>
            </a:r>
          </a:p>
          <a:p>
            <a:pPr marL="342900" indent="-342900">
              <a:buFont typeface="+mj-lt"/>
              <a:buAutoNum type="arabicPeriod"/>
            </a:pPr>
            <a:r>
              <a:rPr lang="en-GB" dirty="0">
                <a:solidFill>
                  <a:schemeClr val="bg1">
                    <a:lumMod val="75000"/>
                  </a:schemeClr>
                </a:solidFill>
              </a:rPr>
              <a:t>Product appearance</a:t>
            </a:r>
          </a:p>
          <a:p>
            <a:pPr marL="342900" indent="-342900">
              <a:buFont typeface="+mj-lt"/>
              <a:buAutoNum type="arabicPeriod"/>
            </a:pPr>
            <a:r>
              <a:rPr lang="en-GB" dirty="0">
                <a:solidFill>
                  <a:schemeClr val="bg1">
                    <a:lumMod val="75000"/>
                  </a:schemeClr>
                </a:solidFill>
              </a:rPr>
              <a:t>Not leaving residues</a:t>
            </a:r>
          </a:p>
          <a:p>
            <a:pPr marL="342900" indent="-342900">
              <a:buFont typeface="+mj-lt"/>
              <a:buAutoNum type="arabicPeriod"/>
            </a:pPr>
            <a:r>
              <a:rPr lang="en-GB" dirty="0" smtClean="0">
                <a:solidFill>
                  <a:schemeClr val="bg1">
                    <a:lumMod val="75000"/>
                  </a:schemeClr>
                </a:solidFill>
              </a:rPr>
              <a:t>Trusted brand</a:t>
            </a:r>
          </a:p>
          <a:p>
            <a:pPr marL="342900" indent="-342900">
              <a:buFont typeface="+mj-lt"/>
              <a:buAutoNum type="arabicPeriod"/>
            </a:pPr>
            <a:r>
              <a:rPr lang="en-GB" dirty="0" smtClean="0">
                <a:solidFill>
                  <a:schemeClr val="bg1">
                    <a:lumMod val="75000"/>
                  </a:schemeClr>
                </a:solidFill>
              </a:rPr>
              <a:t>Makes me feel proud</a:t>
            </a:r>
          </a:p>
          <a:p>
            <a:pPr marL="342900" indent="-342900">
              <a:buFont typeface="+mj-lt"/>
              <a:buAutoNum type="arabicPeriod"/>
            </a:pPr>
            <a:r>
              <a:rPr lang="en-GB" dirty="0" smtClean="0">
                <a:solidFill>
                  <a:schemeClr val="bg1">
                    <a:lumMod val="75000"/>
                  </a:schemeClr>
                </a:solidFill>
              </a:rPr>
              <a:t>Package quality</a:t>
            </a:r>
          </a:p>
          <a:p>
            <a:pPr marL="342900" indent="-342900">
              <a:buFont typeface="+mj-lt"/>
              <a:buAutoNum type="arabicPeriod"/>
            </a:pPr>
            <a:r>
              <a:rPr lang="en-GB" dirty="0" smtClean="0">
                <a:solidFill>
                  <a:schemeClr val="bg1">
                    <a:lumMod val="75000"/>
                  </a:schemeClr>
                </a:solidFill>
              </a:rPr>
              <a:t>Worth the price</a:t>
            </a:r>
          </a:p>
          <a:p>
            <a:pPr marL="342900" indent="-342900">
              <a:buFont typeface="+mj-lt"/>
              <a:buAutoNum type="arabicPeriod"/>
            </a:pPr>
            <a:r>
              <a:rPr lang="en-GB" dirty="0" smtClean="0">
                <a:solidFill>
                  <a:schemeClr val="bg1">
                    <a:lumMod val="75000"/>
                  </a:schemeClr>
                </a:solidFill>
              </a:rPr>
              <a:t>I would recommend this product</a:t>
            </a:r>
          </a:p>
        </p:txBody>
      </p:sp>
      <p:sp>
        <p:nvSpPr>
          <p:cNvPr id="4" name="Title 1"/>
          <p:cNvSpPr>
            <a:spLocks noGrp="1"/>
          </p:cNvSpPr>
          <p:nvPr>
            <p:ph type="title"/>
          </p:nvPr>
        </p:nvSpPr>
        <p:spPr>
          <a:xfrm>
            <a:off x="838200" y="365125"/>
            <a:ext cx="10515600" cy="1325563"/>
          </a:xfrm>
        </p:spPr>
        <p:txBody>
          <a:bodyPr/>
          <a:lstStyle/>
          <a:p>
            <a:r>
              <a:rPr lang="en-GB" dirty="0" smtClean="0"/>
              <a:t>Individual item fit</a:t>
            </a:r>
            <a:endParaRPr lang="en-GB" dirty="0"/>
          </a:p>
        </p:txBody>
      </p:sp>
    </p:spTree>
    <p:extLst>
      <p:ext uri="{BB962C8B-B14F-4D97-AF65-F5344CB8AC3E}">
        <p14:creationId xmlns:p14="http://schemas.microsoft.com/office/powerpoint/2010/main" val="91703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par>
                                <p:cTn id="7" presetID="3" presetClass="emph" presetSubtype="2" fill="hold" grpId="0" nodeType="withEffect">
                                  <p:stCondLst>
                                    <p:cond delay="0"/>
                                  </p:stCondLst>
                                  <p:childTnLst>
                                    <p:animClr clrSpc="rgb" dir="cw">
                                      <p:cBhvr override="childStyle">
                                        <p:cTn id="8" dur="2000" fill="hold"/>
                                        <p:tgtEl>
                                          <p:spTgt spid="3">
                                            <p:txEl>
                                              <p:pRg st="4" end="4"/>
                                            </p:txEl>
                                          </p:spTgt>
                                        </p:tgtEl>
                                        <p:attrNameLst>
                                          <p:attrName>style.color</p:attrName>
                                        </p:attrNameLst>
                                      </p:cBhvr>
                                      <p:to>
                                        <a:srgbClr val="FF0000"/>
                                      </p:to>
                                    </p:animClr>
                                  </p:childTnLst>
                                </p:cTn>
                              </p:par>
                              <p:par>
                                <p:cTn id="9" presetID="3" presetClass="emph" presetSubtype="2" fill="hold" grpId="0" nodeType="withEffect">
                                  <p:stCondLst>
                                    <p:cond delay="0"/>
                                  </p:stCondLst>
                                  <p:childTnLst>
                                    <p:animClr clrSpc="rgb" dir="cw">
                                      <p:cBhvr override="childStyle">
                                        <p:cTn id="10" dur="2000" fill="hold"/>
                                        <p:tgtEl>
                                          <p:spTgt spid="3">
                                            <p:txEl>
                                              <p:pRg st="12" end="12"/>
                                            </p:txEl>
                                          </p:spTgt>
                                        </p:tgtEl>
                                        <p:attrNameLst>
                                          <p:attrName>style.color</p:attrName>
                                        </p:attrNameLst>
                                      </p:cBhvr>
                                      <p:to>
                                        <a:srgbClr val="FF0000"/>
                                      </p:to>
                                    </p:animClr>
                                  </p:childTnLst>
                                </p:cTn>
                              </p:par>
                              <p:par>
                                <p:cTn id="11" presetID="3" presetClass="emph" presetSubtype="2" fill="hold" grpId="0" nodeType="withEffect">
                                  <p:stCondLst>
                                    <p:cond delay="0"/>
                                  </p:stCondLst>
                                  <p:childTnLst>
                                    <p:animClr clrSpc="rgb" dir="cw">
                                      <p:cBhvr override="childStyle">
                                        <p:cTn id="12" dur="2000" fill="hold"/>
                                        <p:tgtEl>
                                          <p:spTgt spid="3">
                                            <p:txEl>
                                              <p:pRg st="13" end="13"/>
                                            </p:txEl>
                                          </p:spTgt>
                                        </p:tgtEl>
                                        <p:attrNameLst>
                                          <p:attrName>style.color</p:attrName>
                                        </p:attrNameLst>
                                      </p:cBhvr>
                                      <p:to>
                                        <a:srgbClr val="FF0000"/>
                                      </p:to>
                                    </p:animClr>
                                  </p:childTnLst>
                                </p:cTn>
                              </p:par>
                              <p:par>
                                <p:cTn id="13" presetID="3" presetClass="emph" presetSubtype="2" fill="hold" grpId="0" nodeType="withEffect">
                                  <p:stCondLst>
                                    <p:cond delay="0"/>
                                  </p:stCondLst>
                                  <p:childTnLst>
                                    <p:animClr clrSpc="rgb" dir="cw">
                                      <p:cBhvr override="childStyle">
                                        <p:cTn id="14" dur="2000" fill="hold"/>
                                        <p:tgtEl>
                                          <p:spTgt spid="3">
                                            <p:txEl>
                                              <p:pRg st="14" end="14"/>
                                            </p:txEl>
                                          </p:spTgt>
                                        </p:tgtEl>
                                        <p:attrNameLst>
                                          <p:attrName>style.color</p:attrName>
                                        </p:attrNameLst>
                                      </p:cBhvr>
                                      <p:to>
                                        <a:srgbClr val="FF0000"/>
                                      </p:to>
                                    </p:animClr>
                                  </p:childTnLst>
                                </p:cTn>
                              </p:par>
                              <p:par>
                                <p:cTn id="15" presetID="3" presetClass="emph" presetSubtype="2" fill="hold" grpId="0" nodeType="withEffect">
                                  <p:stCondLst>
                                    <p:cond delay="0"/>
                                  </p:stCondLst>
                                  <p:childTnLst>
                                    <p:animClr clrSpc="rgb" dir="cw">
                                      <p:cBhvr override="childStyle">
                                        <p:cTn id="16" dur="2000" fill="hold"/>
                                        <p:tgtEl>
                                          <p:spTgt spid="3">
                                            <p:txEl>
                                              <p:pRg st="15" end="1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4524315"/>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a:pPr>
            <a:r>
              <a:rPr lang="en-GB" dirty="0" smtClean="0">
                <a:solidFill>
                  <a:srgbClr val="FF0000"/>
                </a:solidFill>
              </a:rPr>
              <a:t>Cleaning overall</a:t>
            </a:r>
          </a:p>
          <a:p>
            <a:pPr marL="342900" indent="-342900">
              <a:buFont typeface="+mj-lt"/>
              <a:buAutoNum type="arabicPeriod"/>
            </a:pPr>
            <a:r>
              <a:rPr lang="en-GB" dirty="0" smtClean="0">
                <a:solidFill>
                  <a:schemeClr val="bg1">
                    <a:lumMod val="75000"/>
                  </a:schemeClr>
                </a:solidFill>
              </a:rPr>
              <a:t>Removing tough stains</a:t>
            </a:r>
          </a:p>
          <a:p>
            <a:pPr marL="342900" indent="-342900">
              <a:buFont typeface="+mj-lt"/>
              <a:buAutoNum type="arabicPeriod"/>
            </a:pPr>
            <a:r>
              <a:rPr lang="en-GB" dirty="0">
                <a:solidFill>
                  <a:schemeClr val="bg1">
                    <a:lumMod val="75000"/>
                  </a:schemeClr>
                </a:solidFill>
              </a:rPr>
              <a:t>Providing bright whites</a:t>
            </a:r>
          </a:p>
          <a:p>
            <a:pPr marL="342900" indent="-342900">
              <a:buFont typeface="+mj-lt"/>
              <a:buAutoNum type="arabicPeriod"/>
            </a:pPr>
            <a:r>
              <a:rPr lang="en-GB" dirty="0">
                <a:solidFill>
                  <a:srgbClr val="FF0000"/>
                </a:solidFill>
              </a:rPr>
              <a:t>Keeping dark clothes dark</a:t>
            </a:r>
          </a:p>
          <a:p>
            <a:pPr marL="342900" indent="-342900">
              <a:buFont typeface="+mj-lt"/>
              <a:buAutoNum type="arabicPeriod"/>
            </a:pPr>
            <a:r>
              <a:rPr lang="en-GB" dirty="0">
                <a:solidFill>
                  <a:schemeClr val="bg1">
                    <a:lumMod val="75000"/>
                  </a:schemeClr>
                </a:solidFill>
              </a:rPr>
              <a:t>Providing vivid colours</a:t>
            </a:r>
          </a:p>
          <a:p>
            <a:pPr marL="342900" indent="-342900">
              <a:buFont typeface="+mj-lt"/>
              <a:buAutoNum type="arabicPeriod"/>
            </a:pPr>
            <a:r>
              <a:rPr lang="en-GB" dirty="0" smtClean="0">
                <a:solidFill>
                  <a:schemeClr val="bg1">
                    <a:lumMod val="75000"/>
                  </a:schemeClr>
                </a:solidFill>
              </a:rPr>
              <a:t>Overall scent</a:t>
            </a:r>
          </a:p>
          <a:p>
            <a:pPr marL="342900" indent="-342900">
              <a:buFont typeface="+mj-lt"/>
              <a:buAutoNum type="arabicPeriod"/>
            </a:pPr>
            <a:r>
              <a:rPr lang="en-GB" dirty="0" smtClean="0">
                <a:solidFill>
                  <a:schemeClr val="bg1">
                    <a:lumMod val="75000"/>
                  </a:schemeClr>
                </a:solidFill>
              </a:rPr>
              <a:t>Good level of suds</a:t>
            </a:r>
          </a:p>
          <a:p>
            <a:pPr marL="342900" indent="-342900">
              <a:buFont typeface="+mj-lt"/>
              <a:buAutoNum type="arabicPeriod"/>
            </a:pPr>
            <a:r>
              <a:rPr lang="en-GB" dirty="0" smtClean="0">
                <a:solidFill>
                  <a:schemeClr val="bg1">
                    <a:lumMod val="75000"/>
                  </a:schemeClr>
                </a:solidFill>
              </a:rPr>
              <a:t>Removing bad odours</a:t>
            </a:r>
          </a:p>
          <a:p>
            <a:pPr marL="342900" indent="-342900">
              <a:buFont typeface="+mj-lt"/>
              <a:buAutoNum type="arabicPeriod"/>
            </a:pPr>
            <a:r>
              <a:rPr lang="en-GB" dirty="0">
                <a:solidFill>
                  <a:schemeClr val="bg1">
                    <a:lumMod val="75000"/>
                  </a:schemeClr>
                </a:solidFill>
              </a:rPr>
              <a:t>Product appearance</a:t>
            </a:r>
          </a:p>
          <a:p>
            <a:pPr marL="342900" indent="-342900">
              <a:buFont typeface="+mj-lt"/>
              <a:buAutoNum type="arabicPeriod"/>
            </a:pPr>
            <a:r>
              <a:rPr lang="en-GB" dirty="0">
                <a:solidFill>
                  <a:schemeClr val="bg1">
                    <a:lumMod val="75000"/>
                  </a:schemeClr>
                </a:solidFill>
              </a:rPr>
              <a:t>Not leaving residues</a:t>
            </a:r>
          </a:p>
          <a:p>
            <a:pPr marL="342900" indent="-342900">
              <a:buFont typeface="+mj-lt"/>
              <a:buAutoNum type="arabicPeriod"/>
            </a:pPr>
            <a:r>
              <a:rPr lang="en-GB" dirty="0" smtClean="0">
                <a:solidFill>
                  <a:schemeClr val="bg1">
                    <a:lumMod val="75000"/>
                  </a:schemeClr>
                </a:solidFill>
              </a:rPr>
              <a:t>Trusted brand</a:t>
            </a:r>
          </a:p>
          <a:p>
            <a:pPr marL="342900" indent="-342900">
              <a:buFont typeface="+mj-lt"/>
              <a:buAutoNum type="arabicPeriod"/>
            </a:pPr>
            <a:r>
              <a:rPr lang="en-GB" dirty="0" smtClean="0">
                <a:solidFill>
                  <a:srgbClr val="FF0000"/>
                </a:solidFill>
              </a:rPr>
              <a:t>Makes me feel proud</a:t>
            </a:r>
          </a:p>
          <a:p>
            <a:pPr marL="342900" indent="-342900">
              <a:buFont typeface="+mj-lt"/>
              <a:buAutoNum type="arabicPeriod"/>
            </a:pPr>
            <a:r>
              <a:rPr lang="en-GB" dirty="0" smtClean="0">
                <a:solidFill>
                  <a:srgbClr val="FF0000"/>
                </a:solidFill>
              </a:rPr>
              <a:t>Package quality</a:t>
            </a:r>
          </a:p>
          <a:p>
            <a:pPr marL="342900" indent="-342900">
              <a:buFont typeface="+mj-lt"/>
              <a:buAutoNum type="arabicPeriod"/>
            </a:pPr>
            <a:r>
              <a:rPr lang="en-GB" dirty="0" smtClean="0">
                <a:solidFill>
                  <a:srgbClr val="FF0000"/>
                </a:solidFill>
              </a:rPr>
              <a:t>Worth the price</a:t>
            </a:r>
          </a:p>
          <a:p>
            <a:pPr marL="342900" indent="-342900">
              <a:buFont typeface="+mj-lt"/>
              <a:buAutoNum type="arabicPeriod"/>
            </a:pPr>
            <a:r>
              <a:rPr lang="en-GB" dirty="0" smtClean="0">
                <a:solidFill>
                  <a:srgbClr val="FF0000"/>
                </a:solidFill>
              </a:rPr>
              <a:t>I would recommend this product</a:t>
            </a:r>
          </a:p>
        </p:txBody>
      </p:sp>
      <p:sp>
        <p:nvSpPr>
          <p:cNvPr id="4" name="Title 1"/>
          <p:cNvSpPr>
            <a:spLocks noGrp="1"/>
          </p:cNvSpPr>
          <p:nvPr>
            <p:ph type="title"/>
          </p:nvPr>
        </p:nvSpPr>
        <p:spPr>
          <a:xfrm>
            <a:off x="838200" y="365125"/>
            <a:ext cx="10515600" cy="1325563"/>
          </a:xfrm>
        </p:spPr>
        <p:txBody>
          <a:bodyPr/>
          <a:lstStyle/>
          <a:p>
            <a:r>
              <a:rPr lang="en-GB" dirty="0" smtClean="0"/>
              <a:t>Individual item fit</a:t>
            </a:r>
            <a:endParaRPr lang="en-GB" dirty="0"/>
          </a:p>
        </p:txBody>
      </p:sp>
    </p:spTree>
    <p:extLst>
      <p:ext uri="{BB962C8B-B14F-4D97-AF65-F5344CB8AC3E}">
        <p14:creationId xmlns:p14="http://schemas.microsoft.com/office/powerpoint/2010/main" val="2169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1" end="1"/>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4" end="4"/>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4" end="4"/>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12" end="1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12" end="12"/>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13" end="1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13" end="13"/>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14" end="14"/>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14" end="14"/>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15" end="15"/>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startAt="3"/>
            </a:pPr>
            <a:r>
              <a:rPr lang="en-GB" dirty="0" smtClean="0"/>
              <a:t>Removing tough stains</a:t>
            </a:r>
          </a:p>
          <a:p>
            <a:pPr marL="342900" indent="-342900">
              <a:buFont typeface="+mj-lt"/>
              <a:buAutoNum type="arabicPeriod" startAt="3"/>
            </a:pPr>
            <a:r>
              <a:rPr lang="en-GB" dirty="0"/>
              <a:t>Providing bright </a:t>
            </a:r>
            <a:r>
              <a:rPr lang="en-GB" dirty="0" smtClean="0"/>
              <a:t>whites</a:t>
            </a:r>
          </a:p>
          <a:p>
            <a:pPr marL="342900" indent="-342900">
              <a:buFont typeface="+mj-lt"/>
              <a:buAutoNum type="arabicPeriod" startAt="6"/>
            </a:pPr>
            <a:r>
              <a:rPr lang="en-GB" dirty="0" smtClean="0"/>
              <a:t>Providing vivid colours</a:t>
            </a:r>
            <a:endParaRPr lang="en-GB" dirty="0"/>
          </a:p>
          <a:p>
            <a:pPr marL="342900" indent="-342900">
              <a:buFont typeface="+mj-lt"/>
              <a:buAutoNum type="arabicPeriod" startAt="7"/>
            </a:pPr>
            <a:r>
              <a:rPr lang="en-GB" dirty="0" smtClean="0"/>
              <a:t>Overall scent</a:t>
            </a:r>
          </a:p>
          <a:p>
            <a:pPr marL="342900" indent="-342900">
              <a:buFont typeface="+mj-lt"/>
              <a:buAutoNum type="arabicPeriod" startAt="7"/>
            </a:pPr>
            <a:r>
              <a:rPr lang="en-GB" dirty="0" smtClean="0"/>
              <a:t>Good level of suds</a:t>
            </a:r>
          </a:p>
          <a:p>
            <a:pPr marL="342900" indent="-342900">
              <a:buFont typeface="+mj-lt"/>
              <a:buAutoNum type="arabicPeriod" startAt="7"/>
            </a:pPr>
            <a:r>
              <a:rPr lang="en-GB" dirty="0" smtClean="0"/>
              <a:t>Removing bad odours</a:t>
            </a:r>
          </a:p>
          <a:p>
            <a:pPr marL="342900" indent="-342900">
              <a:buFont typeface="+mj-lt"/>
              <a:buAutoNum type="arabicPeriod" startAt="7"/>
            </a:pPr>
            <a:r>
              <a:rPr lang="en-GB" dirty="0"/>
              <a:t>Product appearance</a:t>
            </a:r>
          </a:p>
          <a:p>
            <a:pPr marL="342900" indent="-342900">
              <a:buFont typeface="+mj-lt"/>
              <a:buAutoNum type="arabicPeriod" startAt="7"/>
            </a:pPr>
            <a:r>
              <a:rPr lang="en-GB" dirty="0"/>
              <a:t>Not leaving residues</a:t>
            </a:r>
          </a:p>
          <a:p>
            <a:pPr marL="342900" indent="-342900">
              <a:buFont typeface="+mj-lt"/>
              <a:buAutoNum type="arabicPeriod" startAt="7"/>
            </a:pPr>
            <a:r>
              <a:rPr lang="en-GB" dirty="0" smtClean="0"/>
              <a:t>Trusted brand</a:t>
            </a:r>
          </a:p>
        </p:txBody>
      </p:sp>
    </p:spTree>
    <p:extLst>
      <p:ext uri="{BB962C8B-B14F-4D97-AF65-F5344CB8AC3E}">
        <p14:creationId xmlns:p14="http://schemas.microsoft.com/office/powerpoint/2010/main" val="1464480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t>Excellent value</a:t>
            </a:r>
          </a:p>
          <a:p>
            <a:pPr marL="342900" indent="-342900">
              <a:buFont typeface="+mj-lt"/>
              <a:buAutoNum type="arabicPeriod" startAt="3"/>
            </a:pPr>
            <a:r>
              <a:rPr lang="en-GB" dirty="0" smtClean="0"/>
              <a:t>Removing tough stains</a:t>
            </a:r>
          </a:p>
          <a:p>
            <a:pPr marL="342900" indent="-342900">
              <a:buFont typeface="+mj-lt"/>
              <a:buAutoNum type="arabicPeriod" startAt="3"/>
            </a:pPr>
            <a:r>
              <a:rPr lang="en-GB" dirty="0"/>
              <a:t>Providing bright </a:t>
            </a:r>
            <a:r>
              <a:rPr lang="en-GB" dirty="0" smtClean="0"/>
              <a:t>whites</a:t>
            </a:r>
          </a:p>
          <a:p>
            <a:pPr marL="342900" indent="-342900">
              <a:buFont typeface="+mj-lt"/>
              <a:buAutoNum type="arabicPeriod" startAt="6"/>
            </a:pPr>
            <a:r>
              <a:rPr lang="en-GB" dirty="0" smtClean="0"/>
              <a:t>Providing vivid colours</a:t>
            </a:r>
            <a:endParaRPr lang="en-GB" dirty="0"/>
          </a:p>
          <a:p>
            <a:pPr marL="342900" indent="-342900">
              <a:buFont typeface="+mj-lt"/>
              <a:buAutoNum type="arabicPeriod" startAt="7"/>
            </a:pPr>
            <a:r>
              <a:rPr lang="en-GB" dirty="0" smtClean="0"/>
              <a:t>Overall scent</a:t>
            </a:r>
          </a:p>
          <a:p>
            <a:pPr marL="342900" indent="-342900">
              <a:buFont typeface="+mj-lt"/>
              <a:buAutoNum type="arabicPeriod" startAt="7"/>
            </a:pPr>
            <a:r>
              <a:rPr lang="en-GB" dirty="0" smtClean="0"/>
              <a:t>Good level of suds</a:t>
            </a:r>
          </a:p>
          <a:p>
            <a:pPr marL="342900" indent="-342900">
              <a:buFont typeface="+mj-lt"/>
              <a:buAutoNum type="arabicPeriod" startAt="7"/>
            </a:pPr>
            <a:r>
              <a:rPr lang="en-GB" dirty="0" smtClean="0"/>
              <a:t>Removing bad odours</a:t>
            </a:r>
          </a:p>
          <a:p>
            <a:pPr marL="342900" indent="-342900">
              <a:buFont typeface="+mj-lt"/>
              <a:buAutoNum type="arabicPeriod" startAt="7"/>
            </a:pPr>
            <a:r>
              <a:rPr lang="en-GB" dirty="0"/>
              <a:t>Product appearance</a:t>
            </a:r>
          </a:p>
          <a:p>
            <a:pPr marL="342900" indent="-342900">
              <a:buFont typeface="+mj-lt"/>
              <a:buAutoNum type="arabicPeriod" startAt="7"/>
            </a:pPr>
            <a:r>
              <a:rPr lang="en-GB" dirty="0"/>
              <a:t>Not leaving residues</a:t>
            </a:r>
          </a:p>
          <a:p>
            <a:pPr marL="342900" indent="-342900">
              <a:buFont typeface="+mj-lt"/>
              <a:buAutoNum type="arabicPeriod" startAt="7"/>
            </a:pPr>
            <a:r>
              <a:rPr lang="en-GB" dirty="0" smtClean="0"/>
              <a:t>Trusted brand</a:t>
            </a:r>
          </a:p>
        </p:txBody>
      </p:sp>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dirty="0" smtClean="0"/>
              <a:t>Removing bad odours </a:t>
            </a:r>
          </a:p>
          <a:p>
            <a:pPr marL="342900" indent="-342900">
              <a:buFont typeface="+mj-lt"/>
              <a:buAutoNum type="arabicPeriod"/>
            </a:pPr>
            <a:r>
              <a:rPr lang="en-GB" dirty="0" smtClean="0"/>
              <a:t>Excellent value </a:t>
            </a:r>
          </a:p>
          <a:p>
            <a:pPr marL="342900" indent="-342900">
              <a:buFont typeface="+mj-lt"/>
              <a:buAutoNum type="arabicPeriod" startAt="8"/>
            </a:pPr>
            <a:r>
              <a:rPr lang="en-GB" dirty="0"/>
              <a:t>Good level of </a:t>
            </a:r>
            <a:r>
              <a:rPr lang="en-GB" dirty="0" smtClean="0"/>
              <a:t>suds </a:t>
            </a:r>
            <a:endParaRPr lang="en-GB" dirty="0"/>
          </a:p>
          <a:p>
            <a:pPr marL="342900" indent="-342900">
              <a:buFont typeface="+mj-lt"/>
              <a:buAutoNum type="arabicPeriod" startAt="7"/>
            </a:pPr>
            <a:r>
              <a:rPr lang="en-GB" dirty="0" smtClean="0"/>
              <a:t>Overall scent </a:t>
            </a:r>
          </a:p>
          <a:p>
            <a:pPr marL="342900" indent="-342900">
              <a:buFont typeface="+mj-lt"/>
              <a:buAutoNum type="arabicPeriod" startAt="12"/>
            </a:pPr>
            <a:r>
              <a:rPr lang="en-GB" dirty="0" smtClean="0"/>
              <a:t>Trusted brand </a:t>
            </a:r>
          </a:p>
          <a:p>
            <a:pPr marL="342900" indent="-342900">
              <a:buFont typeface="+mj-lt"/>
              <a:buAutoNum type="arabicPeriod" startAt="6"/>
            </a:pPr>
            <a:r>
              <a:rPr lang="en-GB" dirty="0" smtClean="0"/>
              <a:t>Providing vivid colours </a:t>
            </a:r>
          </a:p>
          <a:p>
            <a:pPr marL="342900" indent="-342900">
              <a:buFont typeface="+mj-lt"/>
              <a:buAutoNum type="arabicPeriod" startAt="10"/>
            </a:pPr>
            <a:r>
              <a:rPr lang="en-GB" dirty="0" smtClean="0"/>
              <a:t>Product appearance </a:t>
            </a:r>
          </a:p>
          <a:p>
            <a:pPr marL="342900" indent="-342900">
              <a:buFont typeface="+mj-lt"/>
              <a:buAutoNum type="arabicPeriod" startAt="10"/>
            </a:pPr>
            <a:r>
              <a:rPr lang="en-GB" dirty="0" smtClean="0"/>
              <a:t>Not leaving residues </a:t>
            </a:r>
            <a:endParaRPr lang="en-GB" dirty="0"/>
          </a:p>
          <a:p>
            <a:pPr marL="342900" indent="-342900">
              <a:buFont typeface="+mj-lt"/>
              <a:buAutoNum type="arabicPeriod" startAt="4"/>
            </a:pPr>
            <a:r>
              <a:rPr lang="en-GB" dirty="0" smtClean="0"/>
              <a:t>Providing bright whites </a:t>
            </a:r>
            <a:endParaRPr lang="en-GB" dirty="0"/>
          </a:p>
          <a:p>
            <a:pPr marL="342900" indent="-342900">
              <a:buFont typeface="+mj-lt"/>
              <a:buAutoNum type="arabicPeriod" startAt="3"/>
            </a:pPr>
            <a:r>
              <a:rPr lang="en-GB" dirty="0" smtClean="0"/>
              <a:t>Removing tough stains </a:t>
            </a:r>
          </a:p>
        </p:txBody>
      </p:sp>
    </p:spTree>
    <p:extLst>
      <p:ext uri="{BB962C8B-B14F-4D97-AF65-F5344CB8AC3E}">
        <p14:creationId xmlns:p14="http://schemas.microsoft.com/office/powerpoint/2010/main" val="16819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withEffect">
                                  <p:stCondLst>
                                    <p:cond delay="0"/>
                                  </p:stCondLst>
                                  <p:childTnLst>
                                    <p:animEffect transition="out" filter="barn(inVertical)">
                                      <p:cBhvr>
                                        <p:cTn id="6" dur="250"/>
                                        <p:tgtEl>
                                          <p:spTgt spid="3">
                                            <p:txEl>
                                              <p:pRg st="6" end="6"/>
                                            </p:txEl>
                                          </p:spTgt>
                                        </p:tgtEl>
                                      </p:cBhvr>
                                    </p:animEffect>
                                    <p:set>
                                      <p:cBhvr>
                                        <p:cTn id="7" dur="1" fill="hold">
                                          <p:stCondLst>
                                            <p:cond delay="249"/>
                                          </p:stCondLst>
                                        </p:cTn>
                                        <p:tgtEl>
                                          <p:spTgt spid="3">
                                            <p:txEl>
                                              <p:pRg st="6" end="6"/>
                                            </p:txEl>
                                          </p:spTgt>
                                        </p:tgtEl>
                                        <p:attrNameLst>
                                          <p:attrName>style.visibility</p:attrName>
                                        </p:attrNameLst>
                                      </p:cBhvr>
                                      <p:to>
                                        <p:strVal val="hidden"/>
                                      </p:to>
                                    </p:set>
                                  </p:childTnLst>
                                </p:cTn>
                              </p:par>
                            </p:childTnLst>
                          </p:cTn>
                        </p:par>
                        <p:par>
                          <p:cTn id="8" fill="hold">
                            <p:stCondLst>
                              <p:cond delay="250"/>
                            </p:stCondLst>
                            <p:childTnLst>
                              <p:par>
                                <p:cTn id="9" presetID="2" presetClass="entr" presetSubtype="4"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25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6" presetClass="exit" presetSubtype="21" fill="hold" grpId="0" nodeType="afterEffect">
                                  <p:stCondLst>
                                    <p:cond delay="0"/>
                                  </p:stCondLst>
                                  <p:childTnLst>
                                    <p:animEffect transition="out" filter="barn(inVertical)">
                                      <p:cBhvr>
                                        <p:cTn id="15" dur="250"/>
                                        <p:tgtEl>
                                          <p:spTgt spid="3">
                                            <p:txEl>
                                              <p:pRg st="0" end="0"/>
                                            </p:txEl>
                                          </p:spTgt>
                                        </p:tgtEl>
                                      </p:cBhvr>
                                    </p:animEffect>
                                    <p:set>
                                      <p:cBhvr>
                                        <p:cTn id="16" dur="1" fill="hold">
                                          <p:stCondLst>
                                            <p:cond delay="249"/>
                                          </p:stCondLst>
                                        </p:cTn>
                                        <p:tgtEl>
                                          <p:spTgt spid="3">
                                            <p:txEl>
                                              <p:pRg st="0" end="0"/>
                                            </p:txEl>
                                          </p:spTgt>
                                        </p:tgtEl>
                                        <p:attrNameLst>
                                          <p:attrName>style.visibility</p:attrName>
                                        </p:attrNameLst>
                                      </p:cBhvr>
                                      <p:to>
                                        <p:strVal val="hidden"/>
                                      </p:to>
                                    </p:set>
                                  </p:childTnLst>
                                </p:cTn>
                              </p:par>
                            </p:childTnLst>
                          </p:cTn>
                        </p:par>
                        <p:par>
                          <p:cTn id="17" fill="hold">
                            <p:stCondLst>
                              <p:cond delay="750"/>
                            </p:stCondLst>
                            <p:childTnLst>
                              <p:par>
                                <p:cTn id="18" presetID="2" presetClass="entr" presetSubtype="4" fill="hold" grpId="0" nodeType="after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 calcmode="lin" valueType="num">
                                      <p:cBhvr additive="base">
                                        <p:cTn id="20" dur="25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1" dur="25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16" presetClass="exit" presetSubtype="21" fill="hold" grpId="0" nodeType="afterEffect">
                                  <p:stCondLst>
                                    <p:cond delay="0"/>
                                  </p:stCondLst>
                                  <p:childTnLst>
                                    <p:animEffect transition="out" filter="barn(inVertical)">
                                      <p:cBhvr>
                                        <p:cTn id="24" dur="250"/>
                                        <p:tgtEl>
                                          <p:spTgt spid="3">
                                            <p:txEl>
                                              <p:pRg st="5" end="5"/>
                                            </p:txEl>
                                          </p:spTgt>
                                        </p:tgtEl>
                                      </p:cBhvr>
                                    </p:animEffect>
                                    <p:set>
                                      <p:cBhvr>
                                        <p:cTn id="25" dur="1" fill="hold">
                                          <p:stCondLst>
                                            <p:cond delay="249"/>
                                          </p:stCondLst>
                                        </p:cTn>
                                        <p:tgtEl>
                                          <p:spTgt spid="3">
                                            <p:txEl>
                                              <p:pRg st="5" end="5"/>
                                            </p:txEl>
                                          </p:spTgt>
                                        </p:tgtEl>
                                        <p:attrNameLst>
                                          <p:attrName>style.visibility</p:attrName>
                                        </p:attrNameLst>
                                      </p:cBhvr>
                                      <p:to>
                                        <p:strVal val="hidden"/>
                                      </p:to>
                                    </p:set>
                                  </p:childTnLst>
                                </p:cTn>
                              </p:par>
                            </p:childTnLst>
                          </p:cTn>
                        </p:par>
                        <p:par>
                          <p:cTn id="26" fill="hold">
                            <p:stCondLst>
                              <p:cond delay="1250"/>
                            </p:stCondLst>
                            <p:childTnLst>
                              <p:par>
                                <p:cTn id="27" presetID="2" presetClass="entr" presetSubtype="4" fill="hold" grpId="0" nodeType="after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anim calcmode="lin" valueType="num">
                                      <p:cBhvr additive="base">
                                        <p:cTn id="29" dur="25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0" dur="25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16" presetClass="exit" presetSubtype="21" fill="hold" grpId="0" nodeType="afterEffect">
                                  <p:stCondLst>
                                    <p:cond delay="0"/>
                                  </p:stCondLst>
                                  <p:childTnLst>
                                    <p:animEffect transition="out" filter="barn(inVertical)">
                                      <p:cBhvr>
                                        <p:cTn id="33" dur="250"/>
                                        <p:tgtEl>
                                          <p:spTgt spid="3">
                                            <p:txEl>
                                              <p:pRg st="4" end="4"/>
                                            </p:txEl>
                                          </p:spTgt>
                                        </p:tgtEl>
                                      </p:cBhvr>
                                    </p:animEffect>
                                    <p:set>
                                      <p:cBhvr>
                                        <p:cTn id="34" dur="1" fill="hold">
                                          <p:stCondLst>
                                            <p:cond delay="249"/>
                                          </p:stCondLst>
                                        </p:cTn>
                                        <p:tgtEl>
                                          <p:spTgt spid="3">
                                            <p:txEl>
                                              <p:pRg st="4" end="4"/>
                                            </p:txEl>
                                          </p:spTgt>
                                        </p:tgtEl>
                                        <p:attrNameLst>
                                          <p:attrName>style.visibility</p:attrName>
                                        </p:attrNameLst>
                                      </p:cBhvr>
                                      <p:to>
                                        <p:strVal val="hidden"/>
                                      </p:to>
                                    </p:set>
                                  </p:childTnLst>
                                </p:cTn>
                              </p:par>
                            </p:childTnLst>
                          </p:cTn>
                        </p:par>
                        <p:par>
                          <p:cTn id="35" fill="hold">
                            <p:stCondLst>
                              <p:cond delay="1750"/>
                            </p:stCondLst>
                            <p:childTnLst>
                              <p:par>
                                <p:cTn id="36" presetID="2" presetClass="entr" presetSubtype="4" fill="hold" grpId="0" nodeType="afterEffect">
                                  <p:stCondLst>
                                    <p:cond delay="0"/>
                                  </p:stCondLst>
                                  <p:childTnLst>
                                    <p:set>
                                      <p:cBhvr>
                                        <p:cTn id="37" dur="1" fill="hold">
                                          <p:stCondLst>
                                            <p:cond delay="0"/>
                                          </p:stCondLst>
                                        </p:cTn>
                                        <p:tgtEl>
                                          <p:spTgt spid="16">
                                            <p:txEl>
                                              <p:pRg st="3" end="3"/>
                                            </p:txEl>
                                          </p:spTgt>
                                        </p:tgtEl>
                                        <p:attrNameLst>
                                          <p:attrName>style.visibility</p:attrName>
                                        </p:attrNameLst>
                                      </p:cBhvr>
                                      <p:to>
                                        <p:strVal val="visible"/>
                                      </p:to>
                                    </p:set>
                                    <p:anim calcmode="lin" valueType="num">
                                      <p:cBhvr additive="base">
                                        <p:cTn id="38" dur="25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9" dur="25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16" presetClass="exit" presetSubtype="21" fill="hold" grpId="0" nodeType="afterEffect">
                                  <p:stCondLst>
                                    <p:cond delay="0"/>
                                  </p:stCondLst>
                                  <p:childTnLst>
                                    <p:animEffect transition="out" filter="barn(inVertical)">
                                      <p:cBhvr>
                                        <p:cTn id="42" dur="250"/>
                                        <p:tgtEl>
                                          <p:spTgt spid="3">
                                            <p:txEl>
                                              <p:pRg st="9" end="9"/>
                                            </p:txEl>
                                          </p:spTgt>
                                        </p:tgtEl>
                                      </p:cBhvr>
                                    </p:animEffect>
                                    <p:set>
                                      <p:cBhvr>
                                        <p:cTn id="43" dur="1" fill="hold">
                                          <p:stCondLst>
                                            <p:cond delay="249"/>
                                          </p:stCondLst>
                                        </p:cTn>
                                        <p:tgtEl>
                                          <p:spTgt spid="3">
                                            <p:txEl>
                                              <p:pRg st="9" end="9"/>
                                            </p:txEl>
                                          </p:spTgt>
                                        </p:tgtEl>
                                        <p:attrNameLst>
                                          <p:attrName>style.visibility</p:attrName>
                                        </p:attrNameLst>
                                      </p:cBhvr>
                                      <p:to>
                                        <p:strVal val="hidden"/>
                                      </p:to>
                                    </p:set>
                                  </p:childTnLst>
                                </p:cTn>
                              </p:par>
                            </p:childTnLst>
                          </p:cTn>
                        </p:par>
                        <p:par>
                          <p:cTn id="44" fill="hold">
                            <p:stCondLst>
                              <p:cond delay="2250"/>
                            </p:stCondLst>
                            <p:childTnLst>
                              <p:par>
                                <p:cTn id="45" presetID="2" presetClass="entr" presetSubtype="4" fill="hold" grpId="0" nodeType="afterEffect">
                                  <p:stCondLst>
                                    <p:cond delay="0"/>
                                  </p:stCondLst>
                                  <p:childTnLst>
                                    <p:set>
                                      <p:cBhvr>
                                        <p:cTn id="46" dur="1" fill="hold">
                                          <p:stCondLst>
                                            <p:cond delay="0"/>
                                          </p:stCondLst>
                                        </p:cTn>
                                        <p:tgtEl>
                                          <p:spTgt spid="16">
                                            <p:txEl>
                                              <p:pRg st="4" end="4"/>
                                            </p:txEl>
                                          </p:spTgt>
                                        </p:tgtEl>
                                        <p:attrNameLst>
                                          <p:attrName>style.visibility</p:attrName>
                                        </p:attrNameLst>
                                      </p:cBhvr>
                                      <p:to>
                                        <p:strVal val="visible"/>
                                      </p:to>
                                    </p:set>
                                    <p:anim calcmode="lin" valueType="num">
                                      <p:cBhvr additive="base">
                                        <p:cTn id="47" dur="25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48" dur="25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16" presetClass="exit" presetSubtype="21" fill="hold" grpId="0" nodeType="afterEffect">
                                  <p:stCondLst>
                                    <p:cond delay="0"/>
                                  </p:stCondLst>
                                  <p:childTnLst>
                                    <p:animEffect transition="out" filter="barn(inVertical)">
                                      <p:cBhvr>
                                        <p:cTn id="51" dur="250"/>
                                        <p:tgtEl>
                                          <p:spTgt spid="3">
                                            <p:txEl>
                                              <p:pRg st="3" end="3"/>
                                            </p:txEl>
                                          </p:spTgt>
                                        </p:tgtEl>
                                      </p:cBhvr>
                                    </p:animEffect>
                                    <p:set>
                                      <p:cBhvr>
                                        <p:cTn id="52" dur="1" fill="hold">
                                          <p:stCondLst>
                                            <p:cond delay="249"/>
                                          </p:stCondLst>
                                        </p:cTn>
                                        <p:tgtEl>
                                          <p:spTgt spid="3">
                                            <p:txEl>
                                              <p:pRg st="3" end="3"/>
                                            </p:txEl>
                                          </p:spTgt>
                                        </p:tgtEl>
                                        <p:attrNameLst>
                                          <p:attrName>style.visibility</p:attrName>
                                        </p:attrNameLst>
                                      </p:cBhvr>
                                      <p:to>
                                        <p:strVal val="hidden"/>
                                      </p:to>
                                    </p:set>
                                  </p:childTnLst>
                                </p:cTn>
                              </p:par>
                            </p:childTnLst>
                          </p:cTn>
                        </p:par>
                        <p:par>
                          <p:cTn id="53" fill="hold">
                            <p:stCondLst>
                              <p:cond delay="2750"/>
                            </p:stCondLst>
                            <p:childTnLst>
                              <p:par>
                                <p:cTn id="54" presetID="2" presetClass="entr" presetSubtype="4" fill="hold" grpId="0" nodeType="afterEffect">
                                  <p:stCondLst>
                                    <p:cond delay="0"/>
                                  </p:stCondLst>
                                  <p:childTnLst>
                                    <p:set>
                                      <p:cBhvr>
                                        <p:cTn id="55" dur="1" fill="hold">
                                          <p:stCondLst>
                                            <p:cond delay="0"/>
                                          </p:stCondLst>
                                        </p:cTn>
                                        <p:tgtEl>
                                          <p:spTgt spid="16">
                                            <p:txEl>
                                              <p:pRg st="5" end="5"/>
                                            </p:txEl>
                                          </p:spTgt>
                                        </p:tgtEl>
                                        <p:attrNameLst>
                                          <p:attrName>style.visibility</p:attrName>
                                        </p:attrNameLst>
                                      </p:cBhvr>
                                      <p:to>
                                        <p:strVal val="visible"/>
                                      </p:to>
                                    </p:set>
                                    <p:anim calcmode="lin" valueType="num">
                                      <p:cBhvr additive="base">
                                        <p:cTn id="56" dur="25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57" dur="25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par>
                          <p:cTn id="58" fill="hold">
                            <p:stCondLst>
                              <p:cond delay="3000"/>
                            </p:stCondLst>
                            <p:childTnLst>
                              <p:par>
                                <p:cTn id="59" presetID="16" presetClass="exit" presetSubtype="21" fill="hold" grpId="0" nodeType="afterEffect">
                                  <p:stCondLst>
                                    <p:cond delay="0"/>
                                  </p:stCondLst>
                                  <p:childTnLst>
                                    <p:animEffect transition="out" filter="barn(inVertical)">
                                      <p:cBhvr>
                                        <p:cTn id="60" dur="250"/>
                                        <p:tgtEl>
                                          <p:spTgt spid="3">
                                            <p:txEl>
                                              <p:pRg st="7" end="7"/>
                                            </p:txEl>
                                          </p:spTgt>
                                        </p:tgtEl>
                                      </p:cBhvr>
                                    </p:animEffect>
                                    <p:set>
                                      <p:cBhvr>
                                        <p:cTn id="61" dur="1" fill="hold">
                                          <p:stCondLst>
                                            <p:cond delay="249"/>
                                          </p:stCondLst>
                                        </p:cTn>
                                        <p:tgtEl>
                                          <p:spTgt spid="3">
                                            <p:txEl>
                                              <p:pRg st="7" end="7"/>
                                            </p:txEl>
                                          </p:spTgt>
                                        </p:tgtEl>
                                        <p:attrNameLst>
                                          <p:attrName>style.visibility</p:attrName>
                                        </p:attrNameLst>
                                      </p:cBhvr>
                                      <p:to>
                                        <p:strVal val="hidden"/>
                                      </p:to>
                                    </p:set>
                                  </p:childTnLst>
                                </p:cTn>
                              </p:par>
                            </p:childTnLst>
                          </p:cTn>
                        </p:par>
                        <p:par>
                          <p:cTn id="62" fill="hold">
                            <p:stCondLst>
                              <p:cond delay="3250"/>
                            </p:stCondLst>
                            <p:childTnLst>
                              <p:par>
                                <p:cTn id="63" presetID="2" presetClass="entr" presetSubtype="4" fill="hold" grpId="0" nodeType="afterEffect">
                                  <p:stCondLst>
                                    <p:cond delay="0"/>
                                  </p:stCondLst>
                                  <p:childTnLst>
                                    <p:set>
                                      <p:cBhvr>
                                        <p:cTn id="64" dur="1" fill="hold">
                                          <p:stCondLst>
                                            <p:cond delay="0"/>
                                          </p:stCondLst>
                                        </p:cTn>
                                        <p:tgtEl>
                                          <p:spTgt spid="16">
                                            <p:txEl>
                                              <p:pRg st="6" end="6"/>
                                            </p:txEl>
                                          </p:spTgt>
                                        </p:tgtEl>
                                        <p:attrNameLst>
                                          <p:attrName>style.visibility</p:attrName>
                                        </p:attrNameLst>
                                      </p:cBhvr>
                                      <p:to>
                                        <p:strVal val="visible"/>
                                      </p:to>
                                    </p:set>
                                    <p:anim calcmode="lin" valueType="num">
                                      <p:cBhvr additive="base">
                                        <p:cTn id="65" dur="25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66" dur="25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par>
                          <p:cTn id="67" fill="hold">
                            <p:stCondLst>
                              <p:cond delay="3500"/>
                            </p:stCondLst>
                            <p:childTnLst>
                              <p:par>
                                <p:cTn id="68" presetID="16" presetClass="exit" presetSubtype="21" fill="hold" grpId="0" nodeType="afterEffect">
                                  <p:stCondLst>
                                    <p:cond delay="0"/>
                                  </p:stCondLst>
                                  <p:childTnLst>
                                    <p:animEffect transition="out" filter="barn(inVertical)">
                                      <p:cBhvr>
                                        <p:cTn id="69" dur="250"/>
                                        <p:tgtEl>
                                          <p:spTgt spid="3">
                                            <p:txEl>
                                              <p:pRg st="8" end="8"/>
                                            </p:txEl>
                                          </p:spTgt>
                                        </p:tgtEl>
                                      </p:cBhvr>
                                    </p:animEffect>
                                    <p:set>
                                      <p:cBhvr>
                                        <p:cTn id="70" dur="1" fill="hold">
                                          <p:stCondLst>
                                            <p:cond delay="249"/>
                                          </p:stCondLst>
                                        </p:cTn>
                                        <p:tgtEl>
                                          <p:spTgt spid="3">
                                            <p:txEl>
                                              <p:pRg st="8" end="8"/>
                                            </p:txEl>
                                          </p:spTgt>
                                        </p:tgtEl>
                                        <p:attrNameLst>
                                          <p:attrName>style.visibility</p:attrName>
                                        </p:attrNameLst>
                                      </p:cBhvr>
                                      <p:to>
                                        <p:strVal val="hidden"/>
                                      </p:to>
                                    </p:set>
                                  </p:childTnLst>
                                </p:cTn>
                              </p:par>
                            </p:childTnLst>
                          </p:cTn>
                        </p:par>
                        <p:par>
                          <p:cTn id="71" fill="hold">
                            <p:stCondLst>
                              <p:cond delay="3750"/>
                            </p:stCondLst>
                            <p:childTnLst>
                              <p:par>
                                <p:cTn id="72" presetID="2" presetClass="entr" presetSubtype="4" fill="hold" grpId="0" nodeType="afterEffect">
                                  <p:stCondLst>
                                    <p:cond delay="0"/>
                                  </p:stCondLst>
                                  <p:childTnLst>
                                    <p:set>
                                      <p:cBhvr>
                                        <p:cTn id="73" dur="1" fill="hold">
                                          <p:stCondLst>
                                            <p:cond delay="0"/>
                                          </p:stCondLst>
                                        </p:cTn>
                                        <p:tgtEl>
                                          <p:spTgt spid="16">
                                            <p:txEl>
                                              <p:pRg st="7" end="7"/>
                                            </p:txEl>
                                          </p:spTgt>
                                        </p:tgtEl>
                                        <p:attrNameLst>
                                          <p:attrName>style.visibility</p:attrName>
                                        </p:attrNameLst>
                                      </p:cBhvr>
                                      <p:to>
                                        <p:strVal val="visible"/>
                                      </p:to>
                                    </p:set>
                                    <p:anim calcmode="lin" valueType="num">
                                      <p:cBhvr additive="base">
                                        <p:cTn id="74" dur="25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75" dur="25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16" presetClass="exit" presetSubtype="21" fill="hold" grpId="0" nodeType="afterEffect">
                                  <p:stCondLst>
                                    <p:cond delay="0"/>
                                  </p:stCondLst>
                                  <p:childTnLst>
                                    <p:animEffect transition="out" filter="barn(inVertical)">
                                      <p:cBhvr>
                                        <p:cTn id="78" dur="250"/>
                                        <p:tgtEl>
                                          <p:spTgt spid="3">
                                            <p:txEl>
                                              <p:pRg st="2" end="2"/>
                                            </p:txEl>
                                          </p:spTgt>
                                        </p:tgtEl>
                                      </p:cBhvr>
                                    </p:animEffect>
                                    <p:set>
                                      <p:cBhvr>
                                        <p:cTn id="79" dur="1" fill="hold">
                                          <p:stCondLst>
                                            <p:cond delay="249"/>
                                          </p:stCondLst>
                                        </p:cTn>
                                        <p:tgtEl>
                                          <p:spTgt spid="3">
                                            <p:txEl>
                                              <p:pRg st="2" end="2"/>
                                            </p:txEl>
                                          </p:spTgt>
                                        </p:tgtEl>
                                        <p:attrNameLst>
                                          <p:attrName>style.visibility</p:attrName>
                                        </p:attrNameLst>
                                      </p:cBhvr>
                                      <p:to>
                                        <p:strVal val="hidden"/>
                                      </p:to>
                                    </p:set>
                                  </p:childTnLst>
                                </p:cTn>
                              </p:par>
                            </p:childTnLst>
                          </p:cTn>
                        </p:par>
                        <p:par>
                          <p:cTn id="80" fill="hold">
                            <p:stCondLst>
                              <p:cond delay="4250"/>
                            </p:stCondLst>
                            <p:childTnLst>
                              <p:par>
                                <p:cTn id="81" presetID="2" presetClass="entr" presetSubtype="4" fill="hold" grpId="0" nodeType="afterEffect">
                                  <p:stCondLst>
                                    <p:cond delay="0"/>
                                  </p:stCondLst>
                                  <p:childTnLst>
                                    <p:set>
                                      <p:cBhvr>
                                        <p:cTn id="82" dur="1" fill="hold">
                                          <p:stCondLst>
                                            <p:cond delay="0"/>
                                          </p:stCondLst>
                                        </p:cTn>
                                        <p:tgtEl>
                                          <p:spTgt spid="16">
                                            <p:txEl>
                                              <p:pRg st="8" end="8"/>
                                            </p:txEl>
                                          </p:spTgt>
                                        </p:tgtEl>
                                        <p:attrNameLst>
                                          <p:attrName>style.visibility</p:attrName>
                                        </p:attrNameLst>
                                      </p:cBhvr>
                                      <p:to>
                                        <p:strVal val="visible"/>
                                      </p:to>
                                    </p:set>
                                    <p:anim calcmode="lin" valueType="num">
                                      <p:cBhvr additive="base">
                                        <p:cTn id="83" dur="25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84" dur="25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par>
                          <p:cTn id="85" fill="hold">
                            <p:stCondLst>
                              <p:cond delay="4500"/>
                            </p:stCondLst>
                            <p:childTnLst>
                              <p:par>
                                <p:cTn id="86" presetID="16" presetClass="exit" presetSubtype="21" fill="hold" grpId="0" nodeType="afterEffect">
                                  <p:stCondLst>
                                    <p:cond delay="0"/>
                                  </p:stCondLst>
                                  <p:childTnLst>
                                    <p:animEffect transition="out" filter="barn(inVertical)">
                                      <p:cBhvr>
                                        <p:cTn id="87" dur="250"/>
                                        <p:tgtEl>
                                          <p:spTgt spid="3">
                                            <p:txEl>
                                              <p:pRg st="1" end="1"/>
                                            </p:txEl>
                                          </p:spTgt>
                                        </p:tgtEl>
                                      </p:cBhvr>
                                    </p:animEffect>
                                    <p:set>
                                      <p:cBhvr>
                                        <p:cTn id="88" dur="1" fill="hold">
                                          <p:stCondLst>
                                            <p:cond delay="249"/>
                                          </p:stCondLst>
                                        </p:cTn>
                                        <p:tgtEl>
                                          <p:spTgt spid="3">
                                            <p:txEl>
                                              <p:pRg st="1" end="1"/>
                                            </p:txEl>
                                          </p:spTgt>
                                        </p:tgtEl>
                                        <p:attrNameLst>
                                          <p:attrName>style.visibility</p:attrName>
                                        </p:attrNameLst>
                                      </p:cBhvr>
                                      <p:to>
                                        <p:strVal val="hidden"/>
                                      </p:to>
                                    </p:set>
                                  </p:childTnLst>
                                </p:cTn>
                              </p:par>
                            </p:childTnLst>
                          </p:cTn>
                        </p:par>
                        <p:par>
                          <p:cTn id="89" fill="hold">
                            <p:stCondLst>
                              <p:cond delay="4750"/>
                            </p:stCondLst>
                            <p:childTnLst>
                              <p:par>
                                <p:cTn id="90" presetID="2" presetClass="entr" presetSubtype="4" fill="hold" grpId="0" nodeType="afterEffect">
                                  <p:stCondLst>
                                    <p:cond delay="0"/>
                                  </p:stCondLst>
                                  <p:childTnLst>
                                    <p:set>
                                      <p:cBhvr>
                                        <p:cTn id="91" dur="1" fill="hold">
                                          <p:stCondLst>
                                            <p:cond delay="0"/>
                                          </p:stCondLst>
                                        </p:cTn>
                                        <p:tgtEl>
                                          <p:spTgt spid="16">
                                            <p:txEl>
                                              <p:pRg st="9" end="9"/>
                                            </p:txEl>
                                          </p:spTgt>
                                        </p:tgtEl>
                                        <p:attrNameLst>
                                          <p:attrName>style.visibility</p:attrName>
                                        </p:attrNameLst>
                                      </p:cBhvr>
                                      <p:to>
                                        <p:strVal val="visible"/>
                                      </p:to>
                                    </p:set>
                                    <p:anim calcmode="lin" valueType="num">
                                      <p:cBhvr additive="base">
                                        <p:cTn id="92" dur="250" fill="hold"/>
                                        <p:tgtEl>
                                          <p:spTgt spid="16">
                                            <p:txEl>
                                              <p:pRg st="9" end="9"/>
                                            </p:txEl>
                                          </p:spTgt>
                                        </p:tgtEl>
                                        <p:attrNameLst>
                                          <p:attrName>ppt_x</p:attrName>
                                        </p:attrNameLst>
                                      </p:cBhvr>
                                      <p:tavLst>
                                        <p:tav tm="0">
                                          <p:val>
                                            <p:strVal val="#ppt_x"/>
                                          </p:val>
                                        </p:tav>
                                        <p:tav tm="100000">
                                          <p:val>
                                            <p:strVal val="#ppt_x"/>
                                          </p:val>
                                        </p:tav>
                                      </p:tavLst>
                                    </p:anim>
                                    <p:anim calcmode="lin" valueType="num">
                                      <p:cBhvr additive="base">
                                        <p:cTn id="93" dur="250" fill="hold"/>
                                        <p:tgtEl>
                                          <p:spTgt spid="1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883400" y="1574800"/>
            <a:ext cx="5308600" cy="2862322"/>
          </a:xfrm>
          <a:prstGeom prst="rect">
            <a:avLst/>
          </a:prstGeom>
          <a:noFill/>
        </p:spPr>
        <p:txBody>
          <a:bodyPr wrap="square" rtlCol="0">
            <a:spAutoFit/>
          </a:bodyPr>
          <a:lstStyle/>
          <a:p>
            <a:pPr marL="342900" indent="-342900">
              <a:buFont typeface="+mj-lt"/>
              <a:buAutoNum type="arabicPeriod" startAt="9"/>
            </a:pPr>
            <a:r>
              <a:rPr lang="en-GB" b="1" dirty="0" smtClean="0">
                <a:solidFill>
                  <a:schemeClr val="accent6">
                    <a:lumMod val="75000"/>
                  </a:schemeClr>
                </a:solidFill>
              </a:rPr>
              <a:t>Removing bad odours </a:t>
            </a:r>
          </a:p>
          <a:p>
            <a:pPr marL="342900" indent="-342900">
              <a:buFont typeface="+mj-lt"/>
              <a:buAutoNum type="arabicPeriod"/>
            </a:pPr>
            <a:r>
              <a:rPr lang="en-GB" dirty="0" smtClean="0"/>
              <a:t>Excellent value </a:t>
            </a:r>
          </a:p>
          <a:p>
            <a:pPr marL="342900" indent="-342900">
              <a:buFont typeface="+mj-lt"/>
              <a:buAutoNum type="arabicPeriod" startAt="8"/>
            </a:pPr>
            <a:r>
              <a:rPr lang="en-GB" dirty="0"/>
              <a:t>Good level of </a:t>
            </a:r>
            <a:r>
              <a:rPr lang="en-GB" dirty="0" smtClean="0"/>
              <a:t>suds </a:t>
            </a:r>
            <a:endParaRPr lang="en-GB" dirty="0"/>
          </a:p>
          <a:p>
            <a:pPr marL="342900" indent="-342900">
              <a:buFont typeface="+mj-lt"/>
              <a:buAutoNum type="arabicPeriod" startAt="7"/>
            </a:pPr>
            <a:r>
              <a:rPr lang="en-GB" dirty="0" smtClean="0"/>
              <a:t>Overall scent </a:t>
            </a:r>
          </a:p>
          <a:p>
            <a:pPr marL="342900" indent="-342900">
              <a:buFont typeface="+mj-lt"/>
              <a:buAutoNum type="arabicPeriod" startAt="12"/>
            </a:pPr>
            <a:r>
              <a:rPr lang="en-GB" dirty="0" smtClean="0"/>
              <a:t>Trusted brand </a:t>
            </a:r>
          </a:p>
          <a:p>
            <a:pPr marL="342900" indent="-342900">
              <a:buFont typeface="+mj-lt"/>
              <a:buAutoNum type="arabicPeriod" startAt="6"/>
            </a:pPr>
            <a:r>
              <a:rPr lang="en-GB" dirty="0" smtClean="0"/>
              <a:t>Providing vivid colours </a:t>
            </a:r>
          </a:p>
          <a:p>
            <a:pPr marL="342900" indent="-342900">
              <a:buFont typeface="+mj-lt"/>
              <a:buAutoNum type="arabicPeriod" startAt="10"/>
            </a:pPr>
            <a:r>
              <a:rPr lang="en-GB" dirty="0" smtClean="0"/>
              <a:t>Product appearance </a:t>
            </a:r>
          </a:p>
          <a:p>
            <a:pPr marL="342900" indent="-342900">
              <a:buFont typeface="+mj-lt"/>
              <a:buAutoNum type="arabicPeriod" startAt="10"/>
            </a:pPr>
            <a:r>
              <a:rPr lang="en-GB" dirty="0" smtClean="0"/>
              <a:t>Not leaving residues </a:t>
            </a:r>
            <a:endParaRPr lang="en-GB" dirty="0"/>
          </a:p>
          <a:p>
            <a:pPr marL="342900" indent="-342900">
              <a:buFont typeface="+mj-lt"/>
              <a:buAutoNum type="arabicPeriod" startAt="4"/>
            </a:pPr>
            <a:r>
              <a:rPr lang="en-GB" dirty="0" smtClean="0"/>
              <a:t>Providing bright whites </a:t>
            </a:r>
            <a:endParaRPr lang="en-GB" dirty="0"/>
          </a:p>
          <a:p>
            <a:pPr marL="342900" indent="-342900">
              <a:buFont typeface="+mj-lt"/>
              <a:buAutoNum type="arabicPeriod" startAt="3"/>
            </a:pPr>
            <a:r>
              <a:rPr lang="en-GB" b="1" dirty="0" smtClean="0">
                <a:solidFill>
                  <a:srgbClr val="FF0000"/>
                </a:solidFill>
              </a:rPr>
              <a:t>Removing tough stains </a:t>
            </a:r>
          </a:p>
        </p:txBody>
      </p:sp>
      <p:cxnSp>
        <p:nvCxnSpPr>
          <p:cNvPr id="5" name="Straight Arrow Connector 4"/>
          <p:cNvCxnSpPr/>
          <p:nvPr/>
        </p:nvCxnSpPr>
        <p:spPr>
          <a:xfrm>
            <a:off x="6519337" y="1665122"/>
            <a:ext cx="0" cy="2772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05766" y="1574800"/>
            <a:ext cx="2946399" cy="369332"/>
          </a:xfrm>
          <a:prstGeom prst="rect">
            <a:avLst/>
          </a:prstGeom>
          <a:noFill/>
        </p:spPr>
        <p:txBody>
          <a:bodyPr wrap="square" rtlCol="0">
            <a:spAutoFit/>
          </a:bodyPr>
          <a:lstStyle/>
          <a:p>
            <a:r>
              <a:rPr lang="en-GB" dirty="0" smtClean="0"/>
              <a:t>Most likely to be endorsed</a:t>
            </a:r>
            <a:endParaRPr lang="en-GB" dirty="0"/>
          </a:p>
        </p:txBody>
      </p:sp>
      <p:sp>
        <p:nvSpPr>
          <p:cNvPr id="9" name="TextBox 8"/>
          <p:cNvSpPr txBox="1"/>
          <p:nvPr/>
        </p:nvSpPr>
        <p:spPr>
          <a:xfrm>
            <a:off x="3805765" y="4045203"/>
            <a:ext cx="2946399" cy="369332"/>
          </a:xfrm>
          <a:prstGeom prst="rect">
            <a:avLst/>
          </a:prstGeom>
          <a:noFill/>
        </p:spPr>
        <p:txBody>
          <a:bodyPr wrap="square" rtlCol="0">
            <a:spAutoFit/>
          </a:bodyPr>
          <a:lstStyle/>
          <a:p>
            <a:r>
              <a:rPr lang="en-GB" dirty="0" smtClean="0"/>
              <a:t>Least likely to be endorsed</a:t>
            </a:r>
            <a:endParaRPr lang="en-GB" dirty="0"/>
          </a:p>
        </p:txBody>
      </p:sp>
    </p:spTree>
    <p:extLst>
      <p:ext uri="{BB962C8B-B14F-4D97-AF65-F5344CB8AC3E}">
        <p14:creationId xmlns:p14="http://schemas.microsoft.com/office/powerpoint/2010/main" val="343756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58800" y="1574800"/>
            <a:ext cx="5308600" cy="2862322"/>
          </a:xfrm>
          <a:prstGeom prst="rect">
            <a:avLst/>
          </a:prstGeom>
          <a:noFill/>
        </p:spPr>
        <p:txBody>
          <a:bodyPr wrap="square" rtlCol="0">
            <a:spAutoFit/>
          </a:bodyPr>
          <a:lstStyle/>
          <a:p>
            <a:pPr marL="342900" indent="-342900">
              <a:buFont typeface="+mj-lt"/>
              <a:buAutoNum type="arabicPeriod"/>
            </a:pPr>
            <a:r>
              <a:rPr lang="en-GB" dirty="0" smtClean="0">
                <a:solidFill>
                  <a:schemeClr val="bg1">
                    <a:lumMod val="75000"/>
                  </a:schemeClr>
                </a:solidFill>
              </a:rPr>
              <a:t>Excellent value</a:t>
            </a:r>
          </a:p>
          <a:p>
            <a:pPr marL="342900" indent="-342900">
              <a:buFont typeface="+mj-lt"/>
              <a:buAutoNum type="arabicPeriod" startAt="3"/>
            </a:pPr>
            <a:r>
              <a:rPr lang="en-GB" dirty="0" smtClean="0">
                <a:solidFill>
                  <a:schemeClr val="bg1">
                    <a:lumMod val="75000"/>
                  </a:schemeClr>
                </a:solidFill>
              </a:rPr>
              <a:t>Removing tough stains</a:t>
            </a:r>
          </a:p>
          <a:p>
            <a:pPr marL="342900" indent="-342900">
              <a:buFont typeface="+mj-lt"/>
              <a:buAutoNum type="arabicPeriod" startAt="3"/>
            </a:pPr>
            <a:r>
              <a:rPr lang="en-GB" dirty="0">
                <a:solidFill>
                  <a:schemeClr val="bg1">
                    <a:lumMod val="75000"/>
                  </a:schemeClr>
                </a:solidFill>
              </a:rPr>
              <a:t>Providing bright </a:t>
            </a:r>
            <a:r>
              <a:rPr lang="en-GB" dirty="0" smtClean="0">
                <a:solidFill>
                  <a:schemeClr val="bg1">
                    <a:lumMod val="75000"/>
                  </a:schemeClr>
                </a:solidFill>
              </a:rPr>
              <a:t>whites</a:t>
            </a:r>
          </a:p>
          <a:p>
            <a:pPr marL="342900" indent="-342900">
              <a:buFont typeface="+mj-lt"/>
              <a:buAutoNum type="arabicPeriod" startAt="6"/>
            </a:pPr>
            <a:r>
              <a:rPr lang="en-GB" dirty="0" smtClean="0">
                <a:solidFill>
                  <a:schemeClr val="bg1">
                    <a:lumMod val="75000"/>
                  </a:schemeClr>
                </a:solidFill>
              </a:rPr>
              <a:t>Providing vivid colours</a:t>
            </a:r>
            <a:endParaRPr lang="en-GB" dirty="0">
              <a:solidFill>
                <a:schemeClr val="bg1">
                  <a:lumMod val="75000"/>
                </a:schemeClr>
              </a:solidFill>
            </a:endParaRPr>
          </a:p>
          <a:p>
            <a:pPr marL="342900" indent="-342900">
              <a:buFont typeface="+mj-lt"/>
              <a:buAutoNum type="arabicPeriod" startAt="7"/>
            </a:pPr>
            <a:r>
              <a:rPr lang="en-GB" dirty="0" smtClean="0">
                <a:solidFill>
                  <a:schemeClr val="bg1">
                    <a:lumMod val="75000"/>
                  </a:schemeClr>
                </a:solidFill>
              </a:rPr>
              <a:t>Overall scent</a:t>
            </a:r>
          </a:p>
          <a:p>
            <a:pPr marL="342900" indent="-342900">
              <a:buFont typeface="+mj-lt"/>
              <a:buAutoNum type="arabicPeriod" startAt="7"/>
            </a:pPr>
            <a:r>
              <a:rPr lang="en-GB" b="1" dirty="0" smtClean="0"/>
              <a:t>Good level of suds</a:t>
            </a:r>
          </a:p>
          <a:p>
            <a:pPr marL="342900" indent="-342900">
              <a:buFont typeface="+mj-lt"/>
              <a:buAutoNum type="arabicPeriod" startAt="7"/>
            </a:pPr>
            <a:r>
              <a:rPr lang="en-GB" dirty="0" smtClean="0">
                <a:solidFill>
                  <a:schemeClr val="bg1">
                    <a:lumMod val="75000"/>
                  </a:schemeClr>
                </a:solidFill>
              </a:rPr>
              <a:t>Removing bad odours</a:t>
            </a:r>
          </a:p>
          <a:p>
            <a:pPr marL="342900" indent="-342900">
              <a:buFont typeface="+mj-lt"/>
              <a:buAutoNum type="arabicPeriod" startAt="7"/>
            </a:pPr>
            <a:r>
              <a:rPr lang="en-GB" dirty="0">
                <a:solidFill>
                  <a:schemeClr val="bg1">
                    <a:lumMod val="75000"/>
                  </a:schemeClr>
                </a:solidFill>
              </a:rPr>
              <a:t>Product appearance</a:t>
            </a:r>
          </a:p>
          <a:p>
            <a:pPr marL="342900" indent="-342900">
              <a:buFont typeface="+mj-lt"/>
              <a:buAutoNum type="arabicPeriod" startAt="7"/>
            </a:pPr>
            <a:r>
              <a:rPr lang="en-GB" dirty="0">
                <a:solidFill>
                  <a:schemeClr val="bg1">
                    <a:lumMod val="75000"/>
                  </a:schemeClr>
                </a:solidFill>
              </a:rPr>
              <a:t>Not leaving residues</a:t>
            </a:r>
          </a:p>
          <a:p>
            <a:pPr marL="342900" indent="-342900">
              <a:buFont typeface="+mj-lt"/>
              <a:buAutoNum type="arabicPeriod" startAt="7"/>
            </a:pPr>
            <a:r>
              <a:rPr lang="en-GB" dirty="0" smtClean="0">
                <a:solidFill>
                  <a:schemeClr val="bg1">
                    <a:lumMod val="75000"/>
                  </a:schemeClr>
                </a:solidFill>
              </a:rPr>
              <a:t>Trusted brand</a:t>
            </a:r>
          </a:p>
        </p:txBody>
      </p:sp>
      <p:grpSp>
        <p:nvGrpSpPr>
          <p:cNvPr id="3" name="Group 2"/>
          <p:cNvGrpSpPr/>
          <p:nvPr/>
        </p:nvGrpSpPr>
        <p:grpSpPr>
          <a:xfrm>
            <a:off x="5257800" y="1031757"/>
            <a:ext cx="6451600" cy="4454701"/>
            <a:chOff x="5257800" y="1031757"/>
            <a:chExt cx="6451600" cy="4454701"/>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031757"/>
              <a:ext cx="6451600" cy="4301067"/>
            </a:xfrm>
            <a:prstGeom prst="rect">
              <a:avLst/>
            </a:prstGeom>
          </p:spPr>
        </p:pic>
        <p:sp>
          <p:nvSpPr>
            <p:cNvPr id="2" name="TextBox 1"/>
            <p:cNvSpPr txBox="1"/>
            <p:nvPr/>
          </p:nvSpPr>
          <p:spPr>
            <a:xfrm>
              <a:off x="6822827" y="5117126"/>
              <a:ext cx="3305909" cy="369332"/>
            </a:xfrm>
            <a:prstGeom prst="rect">
              <a:avLst/>
            </a:prstGeom>
            <a:solidFill>
              <a:schemeClr val="bg1"/>
            </a:solidFill>
          </p:spPr>
          <p:txBody>
            <a:bodyPr wrap="square" rtlCol="0">
              <a:spAutoFit/>
            </a:bodyPr>
            <a:lstStyle/>
            <a:p>
              <a:pPr algn="ctr"/>
              <a:r>
                <a:rPr lang="en-GB" dirty="0" smtClean="0"/>
                <a:t>Person ability (logits)</a:t>
              </a:r>
              <a:endParaRPr lang="en-GB" dirty="0"/>
            </a:p>
          </p:txBody>
        </p:sp>
        <p:sp>
          <p:nvSpPr>
            <p:cNvPr id="5" name="TextBox 4"/>
            <p:cNvSpPr txBox="1"/>
            <p:nvPr/>
          </p:nvSpPr>
          <p:spPr>
            <a:xfrm rot="16200000">
              <a:off x="3764727" y="2978622"/>
              <a:ext cx="3348000" cy="360000"/>
            </a:xfrm>
            <a:prstGeom prst="rect">
              <a:avLst/>
            </a:prstGeom>
            <a:solidFill>
              <a:schemeClr val="bg1"/>
            </a:solidFill>
          </p:spPr>
          <p:txBody>
            <a:bodyPr wrap="square" rtlCol="0">
              <a:spAutoFit/>
            </a:bodyPr>
            <a:lstStyle/>
            <a:p>
              <a:pPr algn="ctr"/>
              <a:r>
                <a:rPr lang="en-GB" dirty="0" smtClean="0"/>
                <a:t>Expected score for item 8</a:t>
              </a:r>
              <a:endParaRPr lang="en-GB" dirty="0"/>
            </a:p>
          </p:txBody>
        </p:sp>
      </p:grpSp>
      <p:sp>
        <p:nvSpPr>
          <p:cNvPr id="4" name="TextBox 3"/>
          <p:cNvSpPr txBox="1"/>
          <p:nvPr/>
        </p:nvSpPr>
        <p:spPr>
          <a:xfrm>
            <a:off x="6642849" y="1611548"/>
            <a:ext cx="1048870" cy="338554"/>
          </a:xfrm>
          <a:prstGeom prst="rect">
            <a:avLst/>
          </a:prstGeom>
          <a:solidFill>
            <a:schemeClr val="bg1"/>
          </a:solidFill>
        </p:spPr>
        <p:txBody>
          <a:bodyPr wrap="square" rtlCol="0">
            <a:spAutoFit/>
          </a:bodyPr>
          <a:lstStyle/>
          <a:p>
            <a:pPr algn="ctr"/>
            <a:r>
              <a:rPr lang="en-GB" sz="1600" dirty="0" smtClean="0"/>
              <a:t>Ariel LS</a:t>
            </a:r>
            <a:endParaRPr lang="en-GB" sz="1600" dirty="0"/>
          </a:p>
        </p:txBody>
      </p:sp>
      <p:sp>
        <p:nvSpPr>
          <p:cNvPr id="8" name="TextBox 7"/>
          <p:cNvSpPr txBox="1"/>
          <p:nvPr/>
        </p:nvSpPr>
        <p:spPr>
          <a:xfrm>
            <a:off x="6642849" y="1871089"/>
            <a:ext cx="1048870" cy="338554"/>
          </a:xfrm>
          <a:prstGeom prst="rect">
            <a:avLst/>
          </a:prstGeom>
          <a:solidFill>
            <a:schemeClr val="bg1"/>
          </a:solidFill>
        </p:spPr>
        <p:txBody>
          <a:bodyPr wrap="square" rtlCol="0">
            <a:spAutoFit/>
          </a:bodyPr>
          <a:lstStyle/>
          <a:p>
            <a:pPr algn="ctr"/>
            <a:r>
              <a:rPr lang="en-GB" sz="1600" dirty="0" smtClean="0"/>
              <a:t>Tide LS</a:t>
            </a:r>
            <a:endParaRPr lang="en-GB" sz="1600" dirty="0"/>
          </a:p>
        </p:txBody>
      </p:sp>
      <p:sp>
        <p:nvSpPr>
          <p:cNvPr id="10" name="Title 1"/>
          <p:cNvSpPr>
            <a:spLocks noGrp="1"/>
          </p:cNvSpPr>
          <p:nvPr>
            <p:ph type="title"/>
          </p:nvPr>
        </p:nvSpPr>
        <p:spPr>
          <a:xfrm>
            <a:off x="838200" y="365125"/>
            <a:ext cx="10515600" cy="1325563"/>
          </a:xfrm>
        </p:spPr>
        <p:txBody>
          <a:bodyPr/>
          <a:lstStyle/>
          <a:p>
            <a:r>
              <a:rPr lang="en-GB" dirty="0" smtClean="0"/>
              <a:t>Product analysis</a:t>
            </a:r>
            <a:endParaRPr lang="en-GB" dirty="0"/>
          </a:p>
        </p:txBody>
      </p:sp>
    </p:spTree>
    <p:extLst>
      <p:ext uri="{BB962C8B-B14F-4D97-AF65-F5344CB8AC3E}">
        <p14:creationId xmlns:p14="http://schemas.microsoft.com/office/powerpoint/2010/main" val="3650065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8200" y="365125"/>
            <a:ext cx="10515600" cy="1325563"/>
          </a:xfrm>
        </p:spPr>
        <p:txBody>
          <a:bodyPr/>
          <a:lstStyle/>
          <a:p>
            <a:r>
              <a:rPr lang="en-GB" dirty="0" smtClean="0"/>
              <a:t>Demographic analysis</a:t>
            </a:r>
            <a:endParaRPr lang="en-GB" dirty="0"/>
          </a:p>
        </p:txBody>
      </p:sp>
      <p:grpSp>
        <p:nvGrpSpPr>
          <p:cNvPr id="12" name="Group 11"/>
          <p:cNvGrpSpPr/>
          <p:nvPr/>
        </p:nvGrpSpPr>
        <p:grpSpPr>
          <a:xfrm>
            <a:off x="3662102" y="1331258"/>
            <a:ext cx="4653987" cy="5069542"/>
            <a:chOff x="5355977" y="1331258"/>
            <a:chExt cx="4653987" cy="5069542"/>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2619" b="265"/>
            <a:stretch/>
          </p:blipFill>
          <p:spPr>
            <a:xfrm>
              <a:off x="6199093" y="1331258"/>
              <a:ext cx="3810871" cy="5069542"/>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r="86675" b="1940"/>
            <a:stretch/>
          </p:blipFill>
          <p:spPr>
            <a:xfrm>
              <a:off x="5355977" y="1331258"/>
              <a:ext cx="1071717" cy="4984378"/>
            </a:xfrm>
            <a:prstGeom prst="rect">
              <a:avLst/>
            </a:prstGeom>
          </p:spPr>
        </p:pic>
        <p:sp>
          <p:nvSpPr>
            <p:cNvPr id="7" name="TextBox 6"/>
            <p:cNvSpPr txBox="1"/>
            <p:nvPr/>
          </p:nvSpPr>
          <p:spPr>
            <a:xfrm rot="16200000">
              <a:off x="4123547" y="3681362"/>
              <a:ext cx="3361765" cy="369332"/>
            </a:xfrm>
            <a:prstGeom prst="rect">
              <a:avLst/>
            </a:prstGeom>
            <a:solidFill>
              <a:schemeClr val="bg1"/>
            </a:solidFill>
          </p:spPr>
          <p:txBody>
            <a:bodyPr wrap="square" rtlCol="0">
              <a:spAutoFit/>
            </a:bodyPr>
            <a:lstStyle/>
            <a:p>
              <a:pPr algn="ctr"/>
              <a:r>
                <a:rPr lang="en-GB" dirty="0" smtClean="0"/>
                <a:t>Person location (logits)</a:t>
              </a:r>
              <a:endParaRPr lang="en-GB" dirty="0"/>
            </a:p>
          </p:txBody>
        </p:sp>
      </p:grpSp>
    </p:spTree>
    <p:extLst>
      <p:ext uri="{BB962C8B-B14F-4D97-AF65-F5344CB8AC3E}">
        <p14:creationId xmlns:p14="http://schemas.microsoft.com/office/powerpoint/2010/main" val="4125112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432" y="1516131"/>
            <a:ext cx="8703135" cy="4096896"/>
          </a:xfrm>
          <a:prstGeom prst="rect">
            <a:avLst/>
          </a:prstGeom>
        </p:spPr>
      </p:pic>
      <p:sp>
        <p:nvSpPr>
          <p:cNvPr id="5" name="Title 1"/>
          <p:cNvSpPr>
            <a:spLocks noGrp="1"/>
          </p:cNvSpPr>
          <p:nvPr>
            <p:ph type="title"/>
          </p:nvPr>
        </p:nvSpPr>
        <p:spPr>
          <a:xfrm>
            <a:off x="838200" y="365125"/>
            <a:ext cx="10515600" cy="1325563"/>
          </a:xfrm>
        </p:spPr>
        <p:txBody>
          <a:bodyPr/>
          <a:lstStyle/>
          <a:p>
            <a:r>
              <a:rPr lang="en-GB" dirty="0" smtClean="0"/>
              <a:t>Survey target</a:t>
            </a:r>
            <a:endParaRPr lang="en-GB" dirty="0"/>
          </a:p>
        </p:txBody>
      </p:sp>
    </p:spTree>
    <p:extLst>
      <p:ext uri="{BB962C8B-B14F-4D97-AF65-F5344CB8AC3E}">
        <p14:creationId xmlns:p14="http://schemas.microsoft.com/office/powerpoint/2010/main" val="4017867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Laundry product analysis: Conclusions</a:t>
            </a:r>
            <a:endParaRPr lang="en-GB" dirty="0"/>
          </a:p>
        </p:txBody>
      </p:sp>
      <p:sp>
        <p:nvSpPr>
          <p:cNvPr id="3" name="TextBox 2"/>
          <p:cNvSpPr txBox="1"/>
          <p:nvPr/>
        </p:nvSpPr>
        <p:spPr>
          <a:xfrm>
            <a:off x="1046746" y="1828800"/>
            <a:ext cx="10307053" cy="452431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Participants (and statements) who don’t provide any useful information can be easily identified and removed</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Statement 9 (bad odours) is most likely to be endorsed (in the Agreements analysis)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Statement 3 (tough stains) is least likely to be endorsed (in the Agreements analysis)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There is significant variation in the consumer attitude to suds experience – people who use Tide are most satisfied,  people who use Ariel are least satisfied</a:t>
            </a: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The attitudes of people from different demographics can be compared – full time workers are most likely to endorse their usual laundry products than unemployed people or full time parents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average person ability is considerably higher than the average item difficulty, and there is little variation for the latter</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23570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err="1" smtClean="0"/>
              <a:t>Rasch</a:t>
            </a:r>
            <a:r>
              <a:rPr lang="en-GB" dirty="0" smtClean="0"/>
              <a:t> measurement theory and the application to consumer data</a:t>
            </a:r>
          </a:p>
          <a:p>
            <a:pPr marL="514350" indent="-514350">
              <a:buFont typeface="+mj-lt"/>
              <a:buAutoNum type="arabicPeriod"/>
            </a:pPr>
            <a:r>
              <a:rPr lang="en-GB" dirty="0" smtClean="0"/>
              <a:t>Laundry product survey analysis</a:t>
            </a:r>
          </a:p>
          <a:p>
            <a:pPr marL="514350" indent="-514350">
              <a:buFont typeface="+mj-lt"/>
              <a:buAutoNum type="arabicPeriod"/>
            </a:pPr>
            <a:r>
              <a:rPr lang="en-GB" dirty="0" smtClean="0"/>
              <a:t>Longitudinal shaving survey analysis</a:t>
            </a:r>
            <a:endParaRPr lang="en-GB" dirty="0"/>
          </a:p>
        </p:txBody>
      </p:sp>
    </p:spTree>
    <p:extLst>
      <p:ext uri="{BB962C8B-B14F-4D97-AF65-F5344CB8AC3E}">
        <p14:creationId xmlns:p14="http://schemas.microsoft.com/office/powerpoint/2010/main" val="2628703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set 2: Longitudinal razor product survey</a:t>
            </a:r>
            <a:endParaRPr lang="en-GB" dirty="0"/>
          </a:p>
        </p:txBody>
      </p:sp>
      <p:sp>
        <p:nvSpPr>
          <p:cNvPr id="4" name="TextBox 3"/>
          <p:cNvSpPr txBox="1"/>
          <p:nvPr/>
        </p:nvSpPr>
        <p:spPr>
          <a:xfrm>
            <a:off x="6354731" y="1570701"/>
            <a:ext cx="4750574" cy="5632311"/>
          </a:xfrm>
          <a:prstGeom prst="rect">
            <a:avLst/>
          </a:prstGeom>
          <a:noFill/>
        </p:spPr>
        <p:txBody>
          <a:bodyPr wrap="square" rtlCol="0">
            <a:spAutoFit/>
          </a:bodyPr>
          <a:lstStyle/>
          <a:p>
            <a:pPr algn="ctr"/>
            <a:r>
              <a:rPr lang="en-GB" sz="2400" b="1" dirty="0" smtClean="0"/>
              <a:t>93 participants</a:t>
            </a:r>
          </a:p>
          <a:p>
            <a:pPr algn="ctr"/>
            <a:endParaRPr lang="en-GB" sz="2400" b="1" dirty="0" smtClean="0"/>
          </a:p>
          <a:p>
            <a:pPr algn="ctr"/>
            <a:r>
              <a:rPr lang="en-GB" sz="2400" b="1" dirty="0"/>
              <a:t>10 statements</a:t>
            </a:r>
          </a:p>
          <a:p>
            <a:pPr algn="ctr"/>
            <a:r>
              <a:rPr lang="en-GB" sz="2400" b="1" dirty="0" smtClean="0"/>
              <a:t> </a:t>
            </a:r>
            <a:endParaRPr lang="en-GB" sz="2400" b="1" dirty="0"/>
          </a:p>
          <a:p>
            <a:pPr algn="ctr"/>
            <a:r>
              <a:rPr lang="en-GB" sz="2400" b="1" dirty="0" smtClean="0"/>
              <a:t>39 test products</a:t>
            </a:r>
          </a:p>
          <a:p>
            <a:pPr algn="ctr"/>
            <a:endParaRPr lang="en-GB" sz="2400" b="1" dirty="0"/>
          </a:p>
          <a:p>
            <a:pPr algn="ctr"/>
            <a:r>
              <a:rPr lang="en-GB" sz="2400" b="1" dirty="0"/>
              <a:t>6 test aspects (chemistry, blade </a:t>
            </a:r>
            <a:r>
              <a:rPr lang="en-GB" sz="2400" b="1" dirty="0" err="1"/>
              <a:t>etc</a:t>
            </a:r>
            <a:r>
              <a:rPr lang="en-GB" sz="2400" b="1" dirty="0"/>
              <a:t>)</a:t>
            </a:r>
          </a:p>
          <a:p>
            <a:pPr algn="ctr"/>
            <a:endParaRPr lang="en-GB" sz="2400" b="1" dirty="0"/>
          </a:p>
          <a:p>
            <a:pPr algn="ctr"/>
            <a:r>
              <a:rPr lang="en-GB" sz="2400" b="1" dirty="0" smtClean="0"/>
              <a:t>2 control products</a:t>
            </a:r>
          </a:p>
          <a:p>
            <a:pPr algn="ctr"/>
            <a:endParaRPr lang="en-GB" sz="2400" b="1" dirty="0"/>
          </a:p>
          <a:p>
            <a:pPr algn="ctr"/>
            <a:r>
              <a:rPr lang="en-GB" sz="2400" b="1" dirty="0" smtClean="0"/>
              <a:t>2-10 shaves</a:t>
            </a:r>
          </a:p>
          <a:p>
            <a:pPr algn="ctr"/>
            <a:endParaRPr lang="en-GB" sz="2400" b="1" dirty="0"/>
          </a:p>
          <a:p>
            <a:pPr algn="ctr"/>
            <a:r>
              <a:rPr lang="en-GB" sz="2400" b="1" dirty="0" smtClean="0"/>
              <a:t>Up to 9 tests (06/16 – 11/18)</a:t>
            </a:r>
          </a:p>
          <a:p>
            <a:pPr algn="ctr"/>
            <a:endParaRPr lang="en-GB" sz="2400" b="1" dirty="0"/>
          </a:p>
          <a:p>
            <a:pPr algn="ctr"/>
            <a:endParaRPr lang="en-GB" sz="2400" b="1" dirty="0"/>
          </a:p>
        </p:txBody>
      </p:sp>
      <p:pic>
        <p:nvPicPr>
          <p:cNvPr id="1026" name="Picture 2" descr="Young man shaving his face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589" y="2456597"/>
            <a:ext cx="2982318" cy="298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41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Shaving analysis: aims</a:t>
            </a:r>
            <a:endParaRPr lang="en-GB" dirty="0"/>
          </a:p>
        </p:txBody>
      </p:sp>
      <p:sp>
        <p:nvSpPr>
          <p:cNvPr id="3" name="TextBox 2"/>
          <p:cNvSpPr txBox="1"/>
          <p:nvPr/>
        </p:nvSpPr>
        <p:spPr>
          <a:xfrm>
            <a:off x="1008528" y="1690688"/>
            <a:ext cx="10730753" cy="147732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Use </a:t>
            </a:r>
            <a:r>
              <a:rPr lang="en-GB" dirty="0" err="1" smtClean="0"/>
              <a:t>Rasch</a:t>
            </a:r>
            <a:r>
              <a:rPr lang="en-GB" dirty="0" smtClean="0"/>
              <a:t> measurement theory to track the survey participants over time</a:t>
            </a:r>
          </a:p>
          <a:p>
            <a:endParaRPr lang="en-GB" dirty="0" smtClean="0"/>
          </a:p>
          <a:p>
            <a:pPr marL="285750" indent="-285750">
              <a:buFont typeface="Arial" panose="020B0604020202020204" pitchFamily="34" charset="0"/>
              <a:buChar char="•"/>
            </a:pPr>
            <a:r>
              <a:rPr lang="en-GB" dirty="0" smtClean="0"/>
              <a:t>Track the statement function over time</a:t>
            </a:r>
          </a:p>
          <a:p>
            <a:endParaRPr lang="en-GB" dirty="0" smtClean="0"/>
          </a:p>
          <a:p>
            <a:pPr marL="285750" indent="-285750">
              <a:buFont typeface="Arial" panose="020B0604020202020204" pitchFamily="34" charset="0"/>
              <a:buChar char="•"/>
            </a:pPr>
            <a:r>
              <a:rPr lang="en-GB" dirty="0" smtClean="0"/>
              <a:t>Compare the performance of different shaving products over time</a:t>
            </a:r>
          </a:p>
        </p:txBody>
      </p:sp>
    </p:spTree>
    <p:extLst>
      <p:ext uri="{BB962C8B-B14F-4D97-AF65-F5344CB8AC3E}">
        <p14:creationId xmlns:p14="http://schemas.microsoft.com/office/powerpoint/2010/main" val="3710884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15835" cy="1325563"/>
          </a:xfrm>
        </p:spPr>
        <p:txBody>
          <a:bodyPr/>
          <a:lstStyle/>
          <a:p>
            <a:r>
              <a:rPr lang="en-GB" dirty="0" smtClean="0"/>
              <a:t>Product, item and shave scores: </a:t>
            </a:r>
            <a:br>
              <a:rPr lang="en-GB" dirty="0" smtClean="0"/>
            </a:br>
            <a:r>
              <a:rPr lang="en-GB" dirty="0" smtClean="0"/>
              <a:t>a “multi-facet” approach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629" y="2720040"/>
            <a:ext cx="10569389" cy="2537848"/>
          </a:xfrm>
          <a:prstGeom prst="rect">
            <a:avLst/>
          </a:prstGeom>
        </p:spPr>
      </p:pic>
      <p:sp>
        <p:nvSpPr>
          <p:cNvPr id="7" name="TextBox 6"/>
          <p:cNvSpPr txBox="1"/>
          <p:nvPr/>
        </p:nvSpPr>
        <p:spPr>
          <a:xfrm>
            <a:off x="5479677" y="2070846"/>
            <a:ext cx="1232647" cy="369332"/>
          </a:xfrm>
          <a:prstGeom prst="rect">
            <a:avLst/>
          </a:prstGeom>
          <a:noFill/>
        </p:spPr>
        <p:txBody>
          <a:bodyPr wrap="square" rtlCol="0">
            <a:spAutoFit/>
          </a:bodyPr>
          <a:lstStyle/>
          <a:p>
            <a:r>
              <a:rPr lang="en-GB" b="1" dirty="0" smtClean="0"/>
              <a:t>Shaves 1-3</a:t>
            </a:r>
            <a:endParaRPr lang="en-GB" b="1"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7629" y="2719888"/>
            <a:ext cx="10570024" cy="2538000"/>
          </a:xfrm>
          <a:prstGeom prst="rect">
            <a:avLst/>
          </a:prstGeom>
        </p:spPr>
      </p:pic>
    </p:spTree>
    <p:extLst>
      <p:ext uri="{BB962C8B-B14F-4D97-AF65-F5344CB8AC3E}">
        <p14:creationId xmlns:p14="http://schemas.microsoft.com/office/powerpoint/2010/main" val="40401691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15835" cy="1325563"/>
          </a:xfrm>
        </p:spPr>
        <p:txBody>
          <a:bodyPr/>
          <a:lstStyle/>
          <a:p>
            <a:r>
              <a:rPr lang="en-GB" dirty="0" smtClean="0"/>
              <a:t>Product, item and shave scores: </a:t>
            </a:r>
            <a:br>
              <a:rPr lang="en-GB" dirty="0" smtClean="0"/>
            </a:br>
            <a:r>
              <a:rPr lang="en-GB" dirty="0" smtClean="0"/>
              <a:t>a “multi-facet” approach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629" y="2720040"/>
            <a:ext cx="10569389" cy="2537848"/>
          </a:xfrm>
          <a:prstGeom prst="rect">
            <a:avLst/>
          </a:prstGeom>
        </p:spPr>
      </p:pic>
      <p:sp>
        <p:nvSpPr>
          <p:cNvPr id="7" name="TextBox 6"/>
          <p:cNvSpPr txBox="1"/>
          <p:nvPr/>
        </p:nvSpPr>
        <p:spPr>
          <a:xfrm>
            <a:off x="5479677" y="2070846"/>
            <a:ext cx="1232647" cy="369332"/>
          </a:xfrm>
          <a:prstGeom prst="rect">
            <a:avLst/>
          </a:prstGeom>
          <a:noFill/>
        </p:spPr>
        <p:txBody>
          <a:bodyPr wrap="square" rtlCol="0">
            <a:spAutoFit/>
          </a:bodyPr>
          <a:lstStyle/>
          <a:p>
            <a:r>
              <a:rPr lang="en-GB" b="1" dirty="0" smtClean="0"/>
              <a:t>Shaves 1-5</a:t>
            </a:r>
            <a:endParaRPr lang="en-GB" b="1" dirty="0"/>
          </a:p>
        </p:txBody>
      </p:sp>
    </p:spTree>
    <p:extLst>
      <p:ext uri="{BB962C8B-B14F-4D97-AF65-F5344CB8AC3E}">
        <p14:creationId xmlns:p14="http://schemas.microsoft.com/office/powerpoint/2010/main" val="561933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15835" cy="1325563"/>
          </a:xfrm>
        </p:spPr>
        <p:txBody>
          <a:bodyPr/>
          <a:lstStyle/>
          <a:p>
            <a:r>
              <a:rPr lang="en-GB" dirty="0" smtClean="0"/>
              <a:t>Product, item and shave scores: </a:t>
            </a:r>
            <a:br>
              <a:rPr lang="en-GB" dirty="0" smtClean="0"/>
            </a:br>
            <a:r>
              <a:rPr lang="en-GB" dirty="0" smtClean="0"/>
              <a:t>a “multi-facet” approach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629" y="2720040"/>
            <a:ext cx="10569389" cy="2537848"/>
          </a:xfrm>
          <a:prstGeom prst="rect">
            <a:avLst/>
          </a:prstGeom>
        </p:spPr>
      </p:pic>
      <p:sp>
        <p:nvSpPr>
          <p:cNvPr id="7" name="TextBox 6"/>
          <p:cNvSpPr txBox="1"/>
          <p:nvPr/>
        </p:nvSpPr>
        <p:spPr>
          <a:xfrm>
            <a:off x="5400115" y="2070846"/>
            <a:ext cx="1391770" cy="369332"/>
          </a:xfrm>
          <a:prstGeom prst="rect">
            <a:avLst/>
          </a:prstGeom>
          <a:noFill/>
        </p:spPr>
        <p:txBody>
          <a:bodyPr wrap="square" rtlCol="0">
            <a:spAutoFit/>
          </a:bodyPr>
          <a:lstStyle/>
          <a:p>
            <a:r>
              <a:rPr lang="en-GB" b="1" dirty="0" smtClean="0"/>
              <a:t>Shaves 1-10</a:t>
            </a:r>
            <a:endParaRPr lang="en-GB" b="1"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18644" b="1419"/>
          <a:stretch/>
        </p:blipFill>
        <p:spPr>
          <a:xfrm>
            <a:off x="1427629" y="2739654"/>
            <a:ext cx="8723093" cy="253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6873" y="2700274"/>
            <a:ext cx="10570024" cy="2538000"/>
          </a:xfrm>
          <a:prstGeom prst="rect">
            <a:avLst/>
          </a:prstGeom>
        </p:spPr>
      </p:pic>
    </p:spTree>
    <p:extLst>
      <p:ext uri="{BB962C8B-B14F-4D97-AF65-F5344CB8AC3E}">
        <p14:creationId xmlns:p14="http://schemas.microsoft.com/office/powerpoint/2010/main" val="934196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 scores over shaves:</a:t>
            </a:r>
            <a:br>
              <a:rPr lang="en-GB" dirty="0" smtClean="0"/>
            </a:br>
            <a:r>
              <a:rPr lang="en-GB" dirty="0" smtClean="0"/>
              <a:t>an “anchored” approach</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001" y="1847847"/>
            <a:ext cx="6155999" cy="4104000"/>
          </a:xfrm>
          <a:prstGeom prst="rect">
            <a:avLst/>
          </a:prstGeom>
        </p:spPr>
      </p:pic>
    </p:spTree>
    <p:extLst>
      <p:ext uri="{BB962C8B-B14F-4D97-AF65-F5344CB8AC3E}">
        <p14:creationId xmlns:p14="http://schemas.microsoft.com/office/powerpoint/2010/main" val="2321835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 scores over shaves:</a:t>
            </a:r>
            <a:br>
              <a:rPr lang="en-GB" dirty="0" smtClean="0"/>
            </a:br>
            <a:r>
              <a:rPr lang="en-GB" dirty="0" smtClean="0"/>
              <a:t>an “anchored” approach</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001" y="1861294"/>
            <a:ext cx="6155999" cy="4104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000" y="1847645"/>
            <a:ext cx="6156000" cy="4104000"/>
          </a:xfrm>
          <a:prstGeom prst="rect">
            <a:avLst/>
          </a:prstGeom>
        </p:spPr>
      </p:pic>
    </p:spTree>
    <p:extLst>
      <p:ext uri="{BB962C8B-B14F-4D97-AF65-F5344CB8AC3E}">
        <p14:creationId xmlns:p14="http://schemas.microsoft.com/office/powerpoint/2010/main" val="2641782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 scores over shaves:</a:t>
            </a:r>
            <a:br>
              <a:rPr lang="en-GB" dirty="0" smtClean="0"/>
            </a:br>
            <a:r>
              <a:rPr lang="en-GB" dirty="0" smtClean="0"/>
              <a:t>an “anchored” approach</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001" y="1861294"/>
            <a:ext cx="6155999" cy="4104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000" y="1857089"/>
            <a:ext cx="6156000" cy="4104000"/>
          </a:xfrm>
          <a:prstGeom prst="rect">
            <a:avLst/>
          </a:prstGeom>
        </p:spPr>
      </p:pic>
    </p:spTree>
    <p:extLst>
      <p:ext uri="{BB962C8B-B14F-4D97-AF65-F5344CB8AC3E}">
        <p14:creationId xmlns:p14="http://schemas.microsoft.com/office/powerpoint/2010/main" val="29743762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 scores over shaves:</a:t>
            </a:r>
            <a:br>
              <a:rPr lang="en-GB" dirty="0" smtClean="0"/>
            </a:br>
            <a:r>
              <a:rPr lang="en-GB" dirty="0" smtClean="0"/>
              <a:t>an “anchored” approach</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001" y="1888190"/>
            <a:ext cx="6155999" cy="4104000"/>
          </a:xfrm>
          <a:prstGeom prst="rect">
            <a:avLst/>
          </a:prstGeom>
        </p:spPr>
      </p:pic>
    </p:spTree>
    <p:extLst>
      <p:ext uri="{BB962C8B-B14F-4D97-AF65-F5344CB8AC3E}">
        <p14:creationId xmlns:p14="http://schemas.microsoft.com/office/powerpoint/2010/main" val="3997913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 scores over </a:t>
            </a:r>
            <a:r>
              <a:rPr lang="en-GB" b="1" u="sng" dirty="0" smtClean="0"/>
              <a:t>tests</a:t>
            </a:r>
            <a:endParaRPr lang="en-GB"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55694"/>
            <a:ext cx="5486400" cy="3657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855694"/>
            <a:ext cx="5486400" cy="3657600"/>
          </a:xfrm>
          <a:prstGeom prst="rect">
            <a:avLst/>
          </a:prstGeom>
        </p:spPr>
      </p:pic>
      <p:sp>
        <p:nvSpPr>
          <p:cNvPr id="6" name="TextBox 5"/>
          <p:cNvSpPr txBox="1"/>
          <p:nvPr/>
        </p:nvSpPr>
        <p:spPr>
          <a:xfrm>
            <a:off x="1544171" y="1690688"/>
            <a:ext cx="3617259" cy="369332"/>
          </a:xfrm>
          <a:prstGeom prst="rect">
            <a:avLst/>
          </a:prstGeom>
          <a:noFill/>
        </p:spPr>
        <p:txBody>
          <a:bodyPr wrap="square" rtlCol="0">
            <a:spAutoFit/>
          </a:bodyPr>
          <a:lstStyle/>
          <a:p>
            <a:pPr algn="ctr"/>
            <a:r>
              <a:rPr lang="en-GB" b="1" dirty="0" smtClean="0"/>
              <a:t>Tests 1 and 3</a:t>
            </a:r>
            <a:endParaRPr lang="en-GB" b="1" dirty="0"/>
          </a:p>
        </p:txBody>
      </p:sp>
      <p:sp>
        <p:nvSpPr>
          <p:cNvPr id="7" name="TextBox 6"/>
          <p:cNvSpPr txBox="1"/>
          <p:nvPr/>
        </p:nvSpPr>
        <p:spPr>
          <a:xfrm>
            <a:off x="7259171" y="1691529"/>
            <a:ext cx="3617259" cy="369332"/>
          </a:xfrm>
          <a:prstGeom prst="rect">
            <a:avLst/>
          </a:prstGeom>
          <a:noFill/>
        </p:spPr>
        <p:txBody>
          <a:bodyPr wrap="square" rtlCol="0">
            <a:spAutoFit/>
          </a:bodyPr>
          <a:lstStyle/>
          <a:p>
            <a:pPr algn="ctr"/>
            <a:r>
              <a:rPr lang="en-GB" b="1" dirty="0" smtClean="0"/>
              <a:t>Tests 3 and 6</a:t>
            </a:r>
            <a:endParaRPr lang="en-GB" b="1" dirty="0"/>
          </a:p>
        </p:txBody>
      </p:sp>
    </p:spTree>
    <p:extLst>
      <p:ext uri="{BB962C8B-B14F-4D97-AF65-F5344CB8AC3E}">
        <p14:creationId xmlns:p14="http://schemas.microsoft.com/office/powerpoint/2010/main" val="135880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rk excellent: evaluation form and pencil Premium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660" y="1753473"/>
            <a:ext cx="4067166" cy="30471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51893" y="1024372"/>
            <a:ext cx="4519246" cy="461665"/>
          </a:xfrm>
          <a:prstGeom prst="rect">
            <a:avLst/>
          </a:prstGeom>
          <a:noFill/>
        </p:spPr>
        <p:txBody>
          <a:bodyPr wrap="square" rtlCol="0">
            <a:spAutoFit/>
          </a:bodyPr>
          <a:lstStyle/>
          <a:p>
            <a:r>
              <a:rPr lang="en-GB" sz="2400" b="1" dirty="0" smtClean="0"/>
              <a:t>Categorical data</a:t>
            </a:r>
            <a:endParaRPr lang="en-GB" sz="2400" b="1" dirty="0"/>
          </a:p>
        </p:txBody>
      </p:sp>
      <p:sp>
        <p:nvSpPr>
          <p:cNvPr id="5" name="TextBox 4"/>
          <p:cNvSpPr txBox="1"/>
          <p:nvPr/>
        </p:nvSpPr>
        <p:spPr>
          <a:xfrm>
            <a:off x="7971691" y="1024371"/>
            <a:ext cx="4519246" cy="461665"/>
          </a:xfrm>
          <a:prstGeom prst="rect">
            <a:avLst/>
          </a:prstGeom>
          <a:noFill/>
        </p:spPr>
        <p:txBody>
          <a:bodyPr wrap="square" rtlCol="0">
            <a:spAutoFit/>
          </a:bodyPr>
          <a:lstStyle/>
          <a:p>
            <a:r>
              <a:rPr lang="en-GB" sz="2400" b="1" dirty="0" smtClean="0"/>
              <a:t>Latent variable</a:t>
            </a:r>
            <a:endParaRPr lang="en-GB" sz="2400" b="1" dirty="0"/>
          </a:p>
        </p:txBody>
      </p:sp>
      <p:pic>
        <p:nvPicPr>
          <p:cNvPr id="2052" name="Picture 4" descr="Illustration of young people with different emotions Free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419" y="1735888"/>
            <a:ext cx="4894523" cy="326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74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 scores over </a:t>
            </a:r>
            <a:r>
              <a:rPr lang="en-GB" b="1" u="sng" dirty="0" smtClean="0"/>
              <a:t>tests</a:t>
            </a:r>
            <a:endParaRPr lang="en-GB"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755" y="1690688"/>
            <a:ext cx="6344490" cy="4229660"/>
          </a:xfrm>
          <a:prstGeom prst="rect">
            <a:avLst/>
          </a:prstGeom>
        </p:spPr>
      </p:pic>
    </p:spTree>
    <p:extLst>
      <p:ext uri="{BB962C8B-B14F-4D97-AF65-F5344CB8AC3E}">
        <p14:creationId xmlns:p14="http://schemas.microsoft.com/office/powerpoint/2010/main" val="3828356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4311" r="1113"/>
          <a:stretch/>
        </p:blipFill>
        <p:spPr>
          <a:xfrm>
            <a:off x="1341463" y="2098195"/>
            <a:ext cx="9509074" cy="3431868"/>
          </a:xfrm>
          <a:prstGeom prst="rect">
            <a:avLst/>
          </a:prstGeom>
        </p:spPr>
      </p:pic>
      <p:sp>
        <p:nvSpPr>
          <p:cNvPr id="2" name="Title 1"/>
          <p:cNvSpPr>
            <a:spLocks noGrp="1"/>
          </p:cNvSpPr>
          <p:nvPr>
            <p:ph type="title"/>
          </p:nvPr>
        </p:nvSpPr>
        <p:spPr/>
        <p:txBody>
          <a:bodyPr/>
          <a:lstStyle/>
          <a:p>
            <a:r>
              <a:rPr lang="en-GB" dirty="0" smtClean="0"/>
              <a:t>Person scores over </a:t>
            </a:r>
            <a:r>
              <a:rPr lang="en-GB" b="1" u="sng" dirty="0" smtClean="0"/>
              <a:t>tests</a:t>
            </a:r>
            <a:endParaRPr lang="en-GB" u="sng" dirty="0"/>
          </a:p>
        </p:txBody>
      </p:sp>
      <p:sp>
        <p:nvSpPr>
          <p:cNvPr id="6" name="Oval 5"/>
          <p:cNvSpPr/>
          <p:nvPr/>
        </p:nvSpPr>
        <p:spPr>
          <a:xfrm>
            <a:off x="2514600" y="2382253"/>
            <a:ext cx="685800" cy="2646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8550442" y="2382253"/>
            <a:ext cx="685800" cy="2646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3289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Shaving analysis: Conclusions</a:t>
            </a:r>
            <a:endParaRPr lang="en-GB" dirty="0"/>
          </a:p>
        </p:txBody>
      </p:sp>
      <p:sp>
        <p:nvSpPr>
          <p:cNvPr id="3" name="TextBox 2"/>
          <p:cNvSpPr txBox="1"/>
          <p:nvPr/>
        </p:nvSpPr>
        <p:spPr>
          <a:xfrm>
            <a:off x="1046747" y="1828800"/>
            <a:ext cx="7964906" cy="313932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Overall, the participants become more critical with shave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Product 18 is the least popular product of the Chemistry aspect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Product 32 is the most popular product of the Chemistry aspect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Statements 9 and 4 are the least likely to be endorsed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There is no significant change in ability with test, for most participants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Participants who do become more critical with each test can be easily identified</a:t>
            </a:r>
            <a:endParaRPr lang="en-GB" dirty="0"/>
          </a:p>
        </p:txBody>
      </p:sp>
    </p:spTree>
    <p:extLst>
      <p:ext uri="{BB962C8B-B14F-4D97-AF65-F5344CB8AC3E}">
        <p14:creationId xmlns:p14="http://schemas.microsoft.com/office/powerpoint/2010/main" val="581137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Rasch Measurement Theory</a:t>
            </a:r>
            <a:endParaRPr lang="en-GB" dirty="0"/>
          </a:p>
        </p:txBody>
      </p:sp>
      <mc:AlternateContent xmlns:mc="http://schemas.openxmlformats.org/markup-compatibility/2006" xmlns:a14="http://schemas.microsoft.com/office/drawing/2010/main">
        <mc:Choice Requires="a14">
          <p:sp>
            <p:nvSpPr>
              <p:cNvPr id="17" name="Rectangle 16"/>
              <p:cNvSpPr/>
              <p:nvPr/>
            </p:nvSpPr>
            <p:spPr>
              <a:xfrm>
                <a:off x="1347789" y="1849598"/>
                <a:ext cx="3669404" cy="8661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a:rPr lang="en-GB" sz="2400" i="1">
                          <a:latin typeface="Cambria Math" panose="02040503050406030204" pitchFamily="18" charset="0"/>
                          <a:ea typeface="Titillium Web"/>
                          <a:cs typeface="Adobe Devanagari" panose="02040503050201020203" pitchFamily="18" charset="0"/>
                          <a:sym typeface="Titillium Web"/>
                        </a:rPr>
                        <m:t>=</m:t>
                      </m:r>
                      <m:f>
                        <m:fPr>
                          <m:ctrlPr>
                            <a:rPr lang="en-GB" sz="2400" i="1">
                              <a:latin typeface="Cambria Math" panose="02040503050406030204" pitchFamily="18" charset="0"/>
                              <a:cs typeface="Adobe Devanagari" panose="02040503050201020203" pitchFamily="18" charset="0"/>
                              <a:sym typeface="Titillium Web"/>
                            </a:rPr>
                          </m:ctrlPr>
                        </m:fPr>
                        <m:num>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num>
                        <m:den>
                          <m:r>
                            <a:rPr lang="en-GB" sz="2400" i="1">
                              <a:latin typeface="Cambria Math" panose="02040503050406030204" pitchFamily="18" charset="0"/>
                              <a:cs typeface="Adobe Devanagari" panose="02040503050201020203" pitchFamily="18" charset="0"/>
                              <a:sym typeface="Titillium Web"/>
                            </a:rPr>
                            <m:t>1+</m:t>
                          </m:r>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den>
                      </m:f>
                    </m:oMath>
                  </m:oMathPara>
                </a14:m>
                <a:endParaRPr lang="en-GB" sz="2400" dirty="0"/>
              </a:p>
            </p:txBody>
          </p:sp>
        </mc:Choice>
        <mc:Fallback xmlns="">
          <p:sp>
            <p:nvSpPr>
              <p:cNvPr id="17" name="Rectangle 16"/>
              <p:cNvSpPr>
                <a:spLocks noRot="1" noChangeAspect="1" noMove="1" noResize="1" noEditPoints="1" noAdjustHandles="1" noChangeArrowheads="1" noChangeShapeType="1" noTextEdit="1"/>
              </p:cNvSpPr>
              <p:nvPr/>
            </p:nvSpPr>
            <p:spPr>
              <a:xfrm>
                <a:off x="1347789" y="1849598"/>
                <a:ext cx="3669404" cy="866199"/>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294922" y="1581612"/>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θ</m:t>
                    </m:r>
                  </m:oMath>
                </a14:m>
                <a:r>
                  <a:rPr lang="en-GB" sz="2400" dirty="0" smtClean="0"/>
                  <a:t> = person ability</a:t>
                </a:r>
                <a:endParaRPr lang="en-GB"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294922" y="1581612"/>
                <a:ext cx="3888623" cy="461665"/>
              </a:xfrm>
              <a:prstGeom prst="rect">
                <a:avLst/>
              </a:prstGeom>
              <a:blipFill rotWithShape="0">
                <a:blip r:embed="rId4"/>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294921" y="2091499"/>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δ</m:t>
                    </m:r>
                  </m:oMath>
                </a14:m>
                <a:r>
                  <a:rPr lang="en-GB" sz="2400" dirty="0" smtClean="0"/>
                  <a:t> = item difficulty</a:t>
                </a:r>
                <a:endParaRPr lang="en-GB"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294921" y="2091499"/>
                <a:ext cx="3888623" cy="461665"/>
              </a:xfrm>
              <a:prstGeom prst="rect">
                <a:avLst/>
              </a:prstGeom>
              <a:blipFill rotWithShape="0">
                <a:blip r:embed="rId5"/>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72752" y="2564901"/>
                <a:ext cx="6370048"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d>
                      <m:dPr>
                        <m:ctrlPr>
                          <a:rPr lang="en-GB" sz="2400" i="1">
                            <a:latin typeface="Cambria Math" panose="02040503050406030204" pitchFamily="18" charset="0"/>
                            <a:cs typeface="Adobe Devanagari" panose="02040503050201020203" pitchFamily="18" charset="0"/>
                            <a:sym typeface="Titillium Web"/>
                          </a:rPr>
                        </m:ctrlPr>
                      </m:dPr>
                      <m:e>
                        <m:r>
                          <m:rPr>
                            <m:sty m:val="p"/>
                          </m:rPr>
                          <a:rPr lang="el-GR" sz="2400" i="1">
                            <a:latin typeface="Cambria Math" panose="02040503050406030204" pitchFamily="18" charset="0"/>
                            <a:cs typeface="Adobe Devanagari" panose="02040503050201020203" pitchFamily="18" charset="0"/>
                            <a:sym typeface="Titillium Web"/>
                          </a:rPr>
                          <m:t>θ</m:t>
                        </m:r>
                      </m:e>
                    </m:d>
                    <m:r>
                      <a:rPr lang="en-GB" sz="2400" b="0" i="1" smtClean="0">
                        <a:latin typeface="Cambria Math" panose="02040503050406030204" pitchFamily="18" charset="0"/>
                        <a:cs typeface="Adobe Devanagari" panose="02040503050201020203" pitchFamily="18" charset="0"/>
                        <a:sym typeface="Titillium Web"/>
                      </a:rPr>
                      <m:t> </m:t>
                    </m:r>
                  </m:oMath>
                </a14:m>
                <a:r>
                  <a:rPr lang="en-GB" sz="2400" dirty="0" smtClean="0"/>
                  <a:t>= probability of person answering correctly</a:t>
                </a:r>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872752" y="2564901"/>
                <a:ext cx="6370048" cy="461665"/>
              </a:xfrm>
              <a:prstGeom prst="rect">
                <a:avLst/>
              </a:prstGeom>
              <a:blipFill rotWithShape="0">
                <a:blip r:embed="rId6"/>
                <a:stretch>
                  <a:fillRect l="-287" t="-10667" b="-30667"/>
                </a:stretch>
              </a:blipFill>
            </p:spPr>
            <p:txBody>
              <a:bodyPr/>
              <a:lstStyle/>
              <a:p>
                <a:r>
                  <a:rPr lang="en-GB">
                    <a:noFill/>
                  </a:rPr>
                  <a:t> </a:t>
                </a:r>
              </a:p>
            </p:txBody>
          </p:sp>
        </mc:Fallback>
      </mc:AlternateContent>
    </p:spTree>
    <p:extLst>
      <p:ext uri="{BB962C8B-B14F-4D97-AF65-F5344CB8AC3E}">
        <p14:creationId xmlns:p14="http://schemas.microsoft.com/office/powerpoint/2010/main" val="501945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smtClean="0"/>
              <a:t>Rasch Measurement Theory</a:t>
            </a:r>
            <a:endParaRPr lang="en-GB" dirty="0"/>
          </a:p>
        </p:txBody>
      </p:sp>
      <mc:AlternateContent xmlns:mc="http://schemas.openxmlformats.org/markup-compatibility/2006" xmlns:a14="http://schemas.microsoft.com/office/drawing/2010/main">
        <mc:Choice Requires="a14">
          <p:sp>
            <p:nvSpPr>
              <p:cNvPr id="18" name="TextBox 17"/>
              <p:cNvSpPr txBox="1"/>
              <p:nvPr/>
            </p:nvSpPr>
            <p:spPr>
              <a:xfrm>
                <a:off x="6294922" y="1581612"/>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θ</m:t>
                    </m:r>
                  </m:oMath>
                </a14:m>
                <a:r>
                  <a:rPr lang="en-GB" sz="2400" dirty="0" smtClean="0"/>
                  <a:t> = person ability</a:t>
                </a:r>
                <a:endParaRPr lang="en-GB"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294922" y="1581612"/>
                <a:ext cx="3888623" cy="461665"/>
              </a:xfrm>
              <a:prstGeom prst="rect">
                <a:avLst/>
              </a:prstGeom>
              <a:blipFill rotWithShape="0">
                <a:blip r:embed="rId4"/>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294921" y="2091499"/>
                <a:ext cx="3888623" cy="461665"/>
              </a:xfrm>
              <a:prstGeom prst="rect">
                <a:avLst/>
              </a:prstGeom>
              <a:noFill/>
            </p:spPr>
            <p:txBody>
              <a:bodyPr wrap="square" rtlCol="0">
                <a:spAutoFit/>
              </a:bodyPr>
              <a:lstStyle/>
              <a:p>
                <a14:m>
                  <m:oMath xmlns:m="http://schemas.openxmlformats.org/officeDocument/2006/math">
                    <m:r>
                      <m:rPr>
                        <m:sty m:val="p"/>
                      </m:rPr>
                      <a:rPr lang="el-GR" sz="2400" i="1" smtClean="0">
                        <a:latin typeface="Cambria Math" panose="02040503050406030204" pitchFamily="18" charset="0"/>
                        <a:cs typeface="Adobe Devanagari" panose="02040503050201020203" pitchFamily="18" charset="0"/>
                        <a:sym typeface="Titillium Web"/>
                      </a:rPr>
                      <m:t>δ</m:t>
                    </m:r>
                  </m:oMath>
                </a14:m>
                <a:r>
                  <a:rPr lang="en-GB" sz="2400" dirty="0" smtClean="0"/>
                  <a:t> = item difficulty</a:t>
                </a:r>
                <a:endParaRPr lang="en-GB"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294921" y="2091499"/>
                <a:ext cx="3888623" cy="461665"/>
              </a:xfrm>
              <a:prstGeom prst="rect">
                <a:avLst/>
              </a:prstGeom>
              <a:blipFill rotWithShape="0">
                <a:blip r:embed="rId5"/>
                <a:stretch>
                  <a:fillRect l="-470"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72752" y="2564901"/>
                <a:ext cx="6370048"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d>
                      <m:dPr>
                        <m:ctrlPr>
                          <a:rPr lang="en-GB" sz="2400" i="1">
                            <a:latin typeface="Cambria Math" panose="02040503050406030204" pitchFamily="18" charset="0"/>
                            <a:cs typeface="Adobe Devanagari" panose="02040503050201020203" pitchFamily="18" charset="0"/>
                            <a:sym typeface="Titillium Web"/>
                          </a:rPr>
                        </m:ctrlPr>
                      </m:dPr>
                      <m:e>
                        <m:r>
                          <m:rPr>
                            <m:sty m:val="p"/>
                          </m:rPr>
                          <a:rPr lang="el-GR" sz="2400" i="1">
                            <a:latin typeface="Cambria Math" panose="02040503050406030204" pitchFamily="18" charset="0"/>
                            <a:cs typeface="Adobe Devanagari" panose="02040503050201020203" pitchFamily="18" charset="0"/>
                            <a:sym typeface="Titillium Web"/>
                          </a:rPr>
                          <m:t>θ</m:t>
                        </m:r>
                      </m:e>
                    </m:d>
                    <m:r>
                      <a:rPr lang="en-GB" sz="2400" b="0" i="1" smtClean="0">
                        <a:latin typeface="Cambria Math" panose="02040503050406030204" pitchFamily="18" charset="0"/>
                        <a:cs typeface="Adobe Devanagari" panose="02040503050201020203" pitchFamily="18" charset="0"/>
                        <a:sym typeface="Titillium Web"/>
                      </a:rPr>
                      <m:t> </m:t>
                    </m:r>
                  </m:oMath>
                </a14:m>
                <a:r>
                  <a:rPr lang="en-GB" sz="2400" dirty="0" smtClean="0"/>
                  <a:t>= probability of person answering correctly</a:t>
                </a:r>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872752" y="2564901"/>
                <a:ext cx="6370048" cy="461665"/>
              </a:xfrm>
              <a:prstGeom prst="rect">
                <a:avLst/>
              </a:prstGeom>
              <a:blipFill rotWithShape="0">
                <a:blip r:embed="rId6"/>
                <a:stretch>
                  <a:fillRect l="-287" t="-10667" b="-30667"/>
                </a:stretch>
              </a:blipFill>
            </p:spPr>
            <p:txBody>
              <a:bodyPr/>
              <a:lstStyle/>
              <a:p>
                <a:r>
                  <a:rPr lang="en-GB">
                    <a:noFill/>
                  </a:rPr>
                  <a:t> </a:t>
                </a:r>
              </a:p>
            </p:txBody>
          </p:sp>
        </mc:Fallback>
      </mc:AlternateContent>
      <p:cxnSp>
        <p:nvCxnSpPr>
          <p:cNvPr id="7" name="Straight Arrow Connector 6"/>
          <p:cNvCxnSpPr/>
          <p:nvPr/>
        </p:nvCxnSpPr>
        <p:spPr>
          <a:xfrm>
            <a:off x="2144856" y="4150937"/>
            <a:ext cx="0" cy="2448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49546" y="3578607"/>
            <a:ext cx="64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1178" y="3934187"/>
            <a:ext cx="1797944" cy="369332"/>
          </a:xfrm>
          <a:prstGeom prst="rect">
            <a:avLst/>
          </a:prstGeom>
          <a:noFill/>
        </p:spPr>
        <p:txBody>
          <a:bodyPr wrap="square" rtlCol="0">
            <a:spAutoFit/>
          </a:bodyPr>
          <a:lstStyle/>
          <a:p>
            <a:r>
              <a:rPr lang="en-GB" dirty="0" smtClean="0">
                <a:cs typeface="Adobe Devanagari" panose="02040503050201020203" pitchFamily="18" charset="0"/>
              </a:rPr>
              <a:t>Lowest ability</a:t>
            </a:r>
            <a:endParaRPr lang="en-GB" dirty="0">
              <a:cs typeface="Adobe Devanagari" panose="02040503050201020203" pitchFamily="18" charset="0"/>
            </a:endParaRPr>
          </a:p>
        </p:txBody>
      </p:sp>
      <p:sp>
        <p:nvSpPr>
          <p:cNvPr id="10" name="TextBox 9"/>
          <p:cNvSpPr txBox="1"/>
          <p:nvPr/>
        </p:nvSpPr>
        <p:spPr>
          <a:xfrm>
            <a:off x="617535" y="6325689"/>
            <a:ext cx="1675391" cy="369332"/>
          </a:xfrm>
          <a:prstGeom prst="rect">
            <a:avLst/>
          </a:prstGeom>
          <a:noFill/>
        </p:spPr>
        <p:txBody>
          <a:bodyPr wrap="square" rtlCol="0">
            <a:spAutoFit/>
          </a:bodyPr>
          <a:lstStyle/>
          <a:p>
            <a:r>
              <a:rPr lang="en-GB" dirty="0" smtClean="0">
                <a:cs typeface="Adobe Devanagari" panose="02040503050201020203" pitchFamily="18" charset="0"/>
              </a:rPr>
              <a:t>Highest ability</a:t>
            </a:r>
            <a:endParaRPr lang="en-GB" dirty="0">
              <a:cs typeface="Adobe Devanagari" panose="02040503050201020203" pitchFamily="18" charset="0"/>
            </a:endParaRPr>
          </a:p>
        </p:txBody>
      </p:sp>
      <p:sp>
        <p:nvSpPr>
          <p:cNvPr id="11" name="TextBox 10"/>
          <p:cNvSpPr txBox="1"/>
          <p:nvPr/>
        </p:nvSpPr>
        <p:spPr>
          <a:xfrm>
            <a:off x="3017174" y="3178324"/>
            <a:ext cx="1522768" cy="369332"/>
          </a:xfrm>
          <a:prstGeom prst="rect">
            <a:avLst/>
          </a:prstGeom>
          <a:noFill/>
        </p:spPr>
        <p:txBody>
          <a:bodyPr wrap="square" rtlCol="0">
            <a:spAutoFit/>
          </a:bodyPr>
          <a:lstStyle/>
          <a:p>
            <a:r>
              <a:rPr lang="en-GB" dirty="0" smtClean="0">
                <a:cs typeface="Adobe Devanagari" panose="02040503050201020203" pitchFamily="18" charset="0"/>
              </a:rPr>
              <a:t>Easiest item</a:t>
            </a:r>
            <a:endParaRPr lang="en-GB" dirty="0">
              <a:cs typeface="Adobe Devanagari" panose="02040503050201020203" pitchFamily="18" charset="0"/>
            </a:endParaRPr>
          </a:p>
        </p:txBody>
      </p:sp>
      <p:sp>
        <p:nvSpPr>
          <p:cNvPr id="12" name="TextBox 11"/>
          <p:cNvSpPr txBox="1"/>
          <p:nvPr/>
        </p:nvSpPr>
        <p:spPr>
          <a:xfrm>
            <a:off x="9163427" y="3163493"/>
            <a:ext cx="1532237" cy="369332"/>
          </a:xfrm>
          <a:prstGeom prst="rect">
            <a:avLst/>
          </a:prstGeom>
          <a:noFill/>
        </p:spPr>
        <p:txBody>
          <a:bodyPr wrap="square" rtlCol="0">
            <a:spAutoFit/>
          </a:bodyPr>
          <a:lstStyle/>
          <a:p>
            <a:r>
              <a:rPr lang="en-GB" dirty="0" smtClean="0">
                <a:cs typeface="Adobe Devanagari" panose="02040503050201020203" pitchFamily="18" charset="0"/>
              </a:rPr>
              <a:t>Hardest item</a:t>
            </a:r>
            <a:endParaRPr lang="en-GB" dirty="0">
              <a:cs typeface="Adobe Devanagari" panose="02040503050201020203"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565916630"/>
              </p:ext>
            </p:extLst>
          </p:nvPr>
        </p:nvGraphicFramePr>
        <p:xfrm>
          <a:off x="2344743" y="3776963"/>
          <a:ext cx="7623420" cy="2773680"/>
        </p:xfrm>
        <a:graphic>
          <a:graphicData uri="http://schemas.openxmlformats.org/drawingml/2006/table">
            <a:tbl>
              <a:tblPr firstRow="1" bandRow="1"/>
              <a:tblGrid>
                <a:gridCol w="1089060"/>
                <a:gridCol w="1089060"/>
                <a:gridCol w="1089060"/>
                <a:gridCol w="1089060"/>
                <a:gridCol w="1089060"/>
                <a:gridCol w="1089060"/>
                <a:gridCol w="1089060"/>
              </a:tblGrid>
              <a:tr h="370840">
                <a:tc>
                  <a:txBody>
                    <a:bodyPr/>
                    <a:lstStyle/>
                    <a:p>
                      <a:endParaRPr lang="en-GB" dirty="0"/>
                    </a:p>
                  </a:txBody>
                  <a:tcPr/>
                </a:tc>
                <a:tc>
                  <a:txBody>
                    <a:bodyPr/>
                    <a:lstStyle/>
                    <a:p>
                      <a:r>
                        <a:rPr lang="en-GB" sz="2000" dirty="0" smtClean="0">
                          <a:latin typeface="+mn-lt"/>
                          <a:cs typeface="Adobe Devanagari" panose="02040503050201020203" pitchFamily="18" charset="0"/>
                        </a:rPr>
                        <a:t>Item 1</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2</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3</a:t>
                      </a:r>
                      <a:endParaRPr lang="en-GB" sz="2000" dirty="0">
                        <a:latin typeface="+mn-lt"/>
                        <a:cs typeface="Adobe Devanagari" panose="02040503050201020203" pitchFamily="18" charset="0"/>
                      </a:endParaRPr>
                    </a:p>
                  </a:txBody>
                  <a:tcPr/>
                </a:tc>
                <a:tc>
                  <a:txBody>
                    <a:bodyPr/>
                    <a:lstStyle/>
                    <a:p>
                      <a:r>
                        <a:rPr lang="en-GB" sz="2000" dirty="0" smtClean="0">
                          <a:latin typeface="+mn-lt"/>
                          <a:cs typeface="Adobe Devanagari" panose="02040503050201020203" pitchFamily="18" charset="0"/>
                        </a:rPr>
                        <a:t>Item 4</a:t>
                      </a:r>
                      <a:endParaRPr lang="en-GB" sz="2000" dirty="0">
                        <a:latin typeface="+mn-lt"/>
                        <a:cs typeface="Adobe Devanagari" panose="020405030502010202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Item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Item 6</a:t>
                      </a:r>
                    </a:p>
                  </a:txBody>
                  <a:tcPr/>
                </a:tc>
              </a:tr>
              <a:tr h="370840">
                <a:tc>
                  <a:txBody>
                    <a:bodyPr/>
                    <a:lstStyle/>
                    <a:p>
                      <a:r>
                        <a:rPr lang="en-GB" sz="2000" dirty="0" smtClean="0">
                          <a:latin typeface="+mn-lt"/>
                          <a:cs typeface="Adobe Devanagari" panose="02040503050201020203" pitchFamily="18" charset="0"/>
                        </a:rPr>
                        <a:t>Person 1</a:t>
                      </a:r>
                      <a:endParaRPr lang="en-GB" sz="2000" dirty="0">
                        <a:latin typeface="+mn-lt"/>
                        <a:cs typeface="Adobe Devanagari" panose="02040503050201020203" pitchFamily="18" charset="0"/>
                      </a:endParaRPr>
                    </a:p>
                  </a:txBody>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r>
                        <a:rPr lang="en-GB" sz="1800" dirty="0" smtClean="0">
                          <a:latin typeface="+mn-lt"/>
                          <a:cs typeface="Adobe Devanagari" panose="02040503050201020203" pitchFamily="18" charset="0"/>
                        </a:rPr>
                        <a:t>Incorrect</a:t>
                      </a:r>
                      <a:endParaRPr lang="en-GB" sz="1800" dirty="0">
                        <a:latin typeface="+mn-lt"/>
                        <a:cs typeface="Adobe Devanagari" panose="02040503050201020203" pitchFamily="18" charset="0"/>
                      </a:endParaRP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2</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3</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r>
                        <a:rPr lang="en-GB" sz="2000" dirty="0" smtClean="0">
                          <a:latin typeface="+mn-lt"/>
                          <a:cs typeface="Adobe Devanagari" panose="02040503050201020203" pitchFamily="18" charset="0"/>
                        </a:rPr>
                        <a:t>Person 4</a:t>
                      </a:r>
                      <a:endParaRPr lang="en-GB" sz="2000" dirty="0">
                        <a:latin typeface="+mn-lt"/>
                        <a:cs typeface="Adobe Devanagari" panose="02040503050201020203"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Person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Incorrect</a:t>
                      </a:r>
                    </a:p>
                  </a:txBody>
                  <a:tcPr>
                    <a:solidFill>
                      <a:schemeClr val="accent2"/>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mn-lt"/>
                          <a:cs typeface="Adobe Devanagari" panose="02040503050201020203" pitchFamily="18" charset="0"/>
                        </a:rPr>
                        <a:t>Person 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r>
                        <a:rPr lang="en-GB" sz="1800" dirty="0" smtClean="0">
                          <a:latin typeface="+mn-lt"/>
                          <a:cs typeface="Adobe Devanagari" panose="02040503050201020203" pitchFamily="18" charset="0"/>
                        </a:rPr>
                        <a:t>Correct</a:t>
                      </a:r>
                      <a:endParaRPr lang="en-GB" sz="1800" dirty="0">
                        <a:latin typeface="+mn-lt"/>
                        <a:cs typeface="Adobe Devanagari" panose="02040503050201020203" pitchFamily="18" charset="0"/>
                      </a:endParaRP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800" dirty="0" smtClean="0">
                          <a:latin typeface="+mn-lt"/>
                          <a:cs typeface="Adobe Devanagari" panose="02040503050201020203" pitchFamily="18" charset="0"/>
                        </a:rPr>
                        <a:t>Correct</a:t>
                      </a:r>
                    </a:p>
                  </a:txBody>
                  <a:tcPr>
                    <a:solidFill>
                      <a:srgbClr val="92D050"/>
                    </a:solidFill>
                  </a:tcPr>
                </a:tc>
              </a:tr>
            </a:tbl>
          </a:graphicData>
        </a:graphic>
      </p:graphicFrame>
      <mc:AlternateContent xmlns:mc="http://schemas.openxmlformats.org/markup-compatibility/2006" xmlns:a14="http://schemas.microsoft.com/office/drawing/2010/main">
        <mc:Choice Requires="a14">
          <p:sp>
            <p:nvSpPr>
              <p:cNvPr id="14" name="Rectangle 13"/>
              <p:cNvSpPr/>
              <p:nvPr/>
            </p:nvSpPr>
            <p:spPr>
              <a:xfrm>
                <a:off x="1347789" y="1849598"/>
                <a:ext cx="3669404" cy="8661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cs typeface="Adobe Devanagari" panose="02040503050201020203" pitchFamily="18" charset="0"/>
                          <a:sym typeface="Titillium Web"/>
                        </a:rPr>
                        <m:t>𝑝</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a:rPr lang="en-GB" sz="2400" i="1">
                          <a:latin typeface="Cambria Math" panose="02040503050406030204" pitchFamily="18" charset="0"/>
                          <a:ea typeface="Titillium Web"/>
                          <a:cs typeface="Adobe Devanagari" panose="02040503050201020203" pitchFamily="18" charset="0"/>
                          <a:sym typeface="Titillium Web"/>
                        </a:rPr>
                        <m:t>=</m:t>
                      </m:r>
                      <m:f>
                        <m:fPr>
                          <m:ctrlPr>
                            <a:rPr lang="en-GB" sz="2400" i="1">
                              <a:latin typeface="Cambria Math" panose="02040503050406030204" pitchFamily="18" charset="0"/>
                              <a:cs typeface="Adobe Devanagari" panose="02040503050201020203" pitchFamily="18" charset="0"/>
                              <a:sym typeface="Titillium Web"/>
                            </a:rPr>
                          </m:ctrlPr>
                        </m:fPr>
                        <m:num>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num>
                        <m:den>
                          <m:r>
                            <a:rPr lang="en-GB" sz="2400" i="1">
                              <a:latin typeface="Cambria Math" panose="02040503050406030204" pitchFamily="18" charset="0"/>
                              <a:cs typeface="Adobe Devanagari" panose="02040503050201020203" pitchFamily="18" charset="0"/>
                              <a:sym typeface="Titillium Web"/>
                            </a:rPr>
                            <m:t>1+</m:t>
                          </m:r>
                          <m:sSup>
                            <m:sSupPr>
                              <m:ctrlPr>
                                <a:rPr lang="en-GB" sz="2400" i="1">
                                  <a:latin typeface="Cambria Math" panose="02040503050406030204" pitchFamily="18" charset="0"/>
                                  <a:ea typeface="Titillium Web"/>
                                  <a:cs typeface="Adobe Devanagari" panose="02040503050201020203" pitchFamily="18" charset="0"/>
                                  <a:sym typeface="Titillium Web"/>
                                </a:rPr>
                              </m:ctrlPr>
                            </m:sSupPr>
                            <m:e>
                              <m:r>
                                <a:rPr lang="en-GB" sz="2400" i="1">
                                  <a:latin typeface="Cambria Math" panose="02040503050406030204" pitchFamily="18" charset="0"/>
                                  <a:ea typeface="Titillium Web"/>
                                  <a:cs typeface="Adobe Devanagari" panose="02040503050201020203" pitchFamily="18" charset="0"/>
                                  <a:sym typeface="Titillium Web"/>
                                </a:rPr>
                                <m:t>𝑒</m:t>
                              </m:r>
                            </m:e>
                            <m:sup>
                              <m:r>
                                <a:rPr lang="en-GB" sz="2400" i="1">
                                  <a:latin typeface="Cambria Math" panose="02040503050406030204" pitchFamily="18" charset="0"/>
                                  <a:ea typeface="Titillium Web"/>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θ</m:t>
                              </m:r>
                              <m:r>
                                <a:rPr lang="en-GB" sz="2400" i="1">
                                  <a:latin typeface="Cambria Math" panose="02040503050406030204" pitchFamily="18" charset="0"/>
                                  <a:cs typeface="Adobe Devanagari" panose="02040503050201020203" pitchFamily="18" charset="0"/>
                                  <a:sym typeface="Titillium Web"/>
                                </a:rPr>
                                <m:t>−</m:t>
                              </m:r>
                              <m:r>
                                <m:rPr>
                                  <m:sty m:val="p"/>
                                </m:rPr>
                                <a:rPr lang="el-GR" sz="2400" i="1">
                                  <a:latin typeface="Cambria Math" panose="02040503050406030204" pitchFamily="18" charset="0"/>
                                  <a:cs typeface="Adobe Devanagari" panose="02040503050201020203" pitchFamily="18" charset="0"/>
                                  <a:sym typeface="Titillium Web"/>
                                </a:rPr>
                                <m:t>δ</m:t>
                              </m:r>
                              <m:r>
                                <a:rPr lang="en-GB" sz="2400" i="1">
                                  <a:latin typeface="Cambria Math" panose="02040503050406030204" pitchFamily="18" charset="0"/>
                                  <a:ea typeface="Titillium Web"/>
                                  <a:cs typeface="Adobe Devanagari" panose="02040503050201020203" pitchFamily="18" charset="0"/>
                                  <a:sym typeface="Titillium Web"/>
                                </a:rPr>
                                <m:t>)</m:t>
                              </m:r>
                            </m:sup>
                          </m:sSup>
                        </m:den>
                      </m:f>
                    </m:oMath>
                  </m:oMathPara>
                </a14:m>
                <a:endParaRPr lang="en-GB" sz="2400" dirty="0"/>
              </a:p>
            </p:txBody>
          </p:sp>
        </mc:Choice>
        <mc:Fallback xmlns="">
          <p:sp>
            <p:nvSpPr>
              <p:cNvPr id="14" name="Rectangle 13"/>
              <p:cNvSpPr>
                <a:spLocks noRot="1" noChangeAspect="1" noMove="1" noResize="1" noEditPoints="1" noAdjustHandles="1" noChangeArrowheads="1" noChangeShapeType="1" noTextEdit="1"/>
              </p:cNvSpPr>
              <p:nvPr/>
            </p:nvSpPr>
            <p:spPr>
              <a:xfrm>
                <a:off x="1347789" y="1849598"/>
                <a:ext cx="3669404" cy="866199"/>
              </a:xfrm>
              <a:prstGeom prst="rect">
                <a:avLst/>
              </a:prstGeom>
              <a:blipFill rotWithShape="0">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07716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r>
              <a:rPr lang="en-GB" dirty="0" smtClean="0"/>
              <a:t>Application to consumer data</a:t>
            </a:r>
            <a:endParaRPr lang="en-GB" dirty="0"/>
          </a:p>
        </p:txBody>
      </p:sp>
      <p:grpSp>
        <p:nvGrpSpPr>
          <p:cNvPr id="24" name="Group 23"/>
          <p:cNvGrpSpPr/>
          <p:nvPr/>
        </p:nvGrpSpPr>
        <p:grpSpPr>
          <a:xfrm>
            <a:off x="7391400" y="5029695"/>
            <a:ext cx="3657600" cy="904190"/>
            <a:chOff x="7124700" y="4976813"/>
            <a:chExt cx="3657600" cy="904190"/>
          </a:xfrm>
        </p:grpSpPr>
        <p:sp>
          <p:nvSpPr>
            <p:cNvPr id="19" name="Rounded Rectangle 18"/>
            <p:cNvSpPr/>
            <p:nvPr/>
          </p:nvSpPr>
          <p:spPr>
            <a:xfrm>
              <a:off x="7124700" y="4976813"/>
              <a:ext cx="3657600" cy="90419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3" name="TextBox 2"/>
            <p:cNvSpPr txBox="1"/>
            <p:nvPr/>
          </p:nvSpPr>
          <p:spPr>
            <a:xfrm>
              <a:off x="7429500" y="5244242"/>
              <a:ext cx="3048000" cy="369332"/>
            </a:xfrm>
            <a:prstGeom prst="rect">
              <a:avLst/>
            </a:prstGeom>
            <a:noFill/>
          </p:spPr>
          <p:txBody>
            <a:bodyPr wrap="square" rtlCol="0">
              <a:spAutoFit/>
            </a:bodyPr>
            <a:lstStyle/>
            <a:p>
              <a:pPr algn="ctr"/>
              <a:r>
                <a:rPr lang="en-GB" b="1" dirty="0" smtClean="0"/>
                <a:t>Likelihood to </a:t>
              </a:r>
              <a:r>
                <a:rPr lang="en-GB" b="1" dirty="0" smtClean="0"/>
                <a:t>endorse product</a:t>
              </a:r>
              <a:endParaRPr lang="en-GB" b="1" dirty="0"/>
            </a:p>
          </p:txBody>
        </p:sp>
      </p:grpSp>
      <p:grpSp>
        <p:nvGrpSpPr>
          <p:cNvPr id="29" name="Group 28"/>
          <p:cNvGrpSpPr/>
          <p:nvPr/>
        </p:nvGrpSpPr>
        <p:grpSpPr>
          <a:xfrm>
            <a:off x="1085850" y="5029695"/>
            <a:ext cx="3657600" cy="904190"/>
            <a:chOff x="1085850" y="5029695"/>
            <a:chExt cx="3657600" cy="904190"/>
          </a:xfrm>
        </p:grpSpPr>
        <p:sp>
          <p:nvSpPr>
            <p:cNvPr id="18" name="Rounded Rectangle 17"/>
            <p:cNvSpPr/>
            <p:nvPr/>
          </p:nvSpPr>
          <p:spPr>
            <a:xfrm>
              <a:off x="1085850" y="5029695"/>
              <a:ext cx="3657600" cy="90419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3" name="TextBox 12"/>
            <p:cNvSpPr txBox="1"/>
            <p:nvPr/>
          </p:nvSpPr>
          <p:spPr>
            <a:xfrm>
              <a:off x="1390650" y="5250958"/>
              <a:ext cx="3048000" cy="461665"/>
            </a:xfrm>
            <a:prstGeom prst="rect">
              <a:avLst/>
            </a:prstGeom>
            <a:noFill/>
          </p:spPr>
          <p:txBody>
            <a:bodyPr wrap="square" rtlCol="0">
              <a:spAutoFit/>
            </a:bodyPr>
            <a:lstStyle/>
            <a:p>
              <a:pPr algn="ctr"/>
              <a:r>
                <a:rPr lang="en-GB" sz="2400" b="1" dirty="0" smtClean="0"/>
                <a:t>Person ability</a:t>
              </a:r>
              <a:endParaRPr lang="en-GB" sz="2400" b="1" dirty="0"/>
            </a:p>
          </p:txBody>
        </p:sp>
      </p:grpSp>
      <p:grpSp>
        <p:nvGrpSpPr>
          <p:cNvPr id="28" name="Group 27"/>
          <p:cNvGrpSpPr/>
          <p:nvPr/>
        </p:nvGrpSpPr>
        <p:grpSpPr>
          <a:xfrm>
            <a:off x="1107831" y="3344302"/>
            <a:ext cx="3657600" cy="904190"/>
            <a:chOff x="1107831" y="3344302"/>
            <a:chExt cx="3657600" cy="904190"/>
          </a:xfrm>
        </p:grpSpPr>
        <p:sp>
          <p:nvSpPr>
            <p:cNvPr id="5" name="Rounded Rectangle 4"/>
            <p:cNvSpPr/>
            <p:nvPr/>
          </p:nvSpPr>
          <p:spPr>
            <a:xfrm>
              <a:off x="1107831" y="3344302"/>
              <a:ext cx="3657600" cy="90419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5" name="TextBox 14"/>
            <p:cNvSpPr txBox="1"/>
            <p:nvPr/>
          </p:nvSpPr>
          <p:spPr>
            <a:xfrm>
              <a:off x="1412631" y="3565565"/>
              <a:ext cx="3048000" cy="461665"/>
            </a:xfrm>
            <a:prstGeom prst="rect">
              <a:avLst/>
            </a:prstGeom>
            <a:noFill/>
          </p:spPr>
          <p:txBody>
            <a:bodyPr wrap="square" rtlCol="0">
              <a:spAutoFit/>
            </a:bodyPr>
            <a:lstStyle/>
            <a:p>
              <a:pPr algn="ctr"/>
              <a:r>
                <a:rPr lang="en-GB" sz="2400" b="1" dirty="0" smtClean="0"/>
                <a:t>Item difficulty</a:t>
              </a:r>
              <a:endParaRPr lang="en-GB" sz="2400" b="1" dirty="0"/>
            </a:p>
          </p:txBody>
        </p:sp>
      </p:grpSp>
      <p:grpSp>
        <p:nvGrpSpPr>
          <p:cNvPr id="25" name="Group 24"/>
          <p:cNvGrpSpPr/>
          <p:nvPr/>
        </p:nvGrpSpPr>
        <p:grpSpPr>
          <a:xfrm>
            <a:off x="7391400" y="3344302"/>
            <a:ext cx="3657600" cy="904190"/>
            <a:chOff x="7124700" y="3329073"/>
            <a:chExt cx="3657600" cy="904190"/>
          </a:xfrm>
        </p:grpSpPr>
        <p:sp>
          <p:nvSpPr>
            <p:cNvPr id="20" name="Rounded Rectangle 19"/>
            <p:cNvSpPr/>
            <p:nvPr/>
          </p:nvSpPr>
          <p:spPr>
            <a:xfrm>
              <a:off x="7124700" y="3329073"/>
              <a:ext cx="3657600" cy="90419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TextBox 8"/>
            <p:cNvSpPr txBox="1"/>
            <p:nvPr/>
          </p:nvSpPr>
          <p:spPr>
            <a:xfrm>
              <a:off x="7429500" y="3484897"/>
              <a:ext cx="3048000" cy="646331"/>
            </a:xfrm>
            <a:prstGeom prst="rect">
              <a:avLst/>
            </a:prstGeom>
            <a:noFill/>
          </p:spPr>
          <p:txBody>
            <a:bodyPr wrap="square" rtlCol="0">
              <a:spAutoFit/>
            </a:bodyPr>
            <a:lstStyle/>
            <a:p>
              <a:pPr algn="ctr"/>
              <a:r>
                <a:rPr lang="en-GB" b="1" dirty="0" smtClean="0"/>
                <a:t>Likelihood of statement to be endorsed</a:t>
              </a:r>
              <a:endParaRPr lang="en-GB" b="1" dirty="0"/>
            </a:p>
          </p:txBody>
        </p:sp>
      </p:grpSp>
      <p:grpSp>
        <p:nvGrpSpPr>
          <p:cNvPr id="27" name="Group 26"/>
          <p:cNvGrpSpPr/>
          <p:nvPr/>
        </p:nvGrpSpPr>
        <p:grpSpPr>
          <a:xfrm>
            <a:off x="1107831" y="1761329"/>
            <a:ext cx="3657600" cy="833549"/>
            <a:chOff x="1107831" y="1761329"/>
            <a:chExt cx="3657600" cy="833549"/>
          </a:xfrm>
        </p:grpSpPr>
        <p:sp>
          <p:nvSpPr>
            <p:cNvPr id="4" name="Rounded Rectangle 3"/>
            <p:cNvSpPr/>
            <p:nvPr/>
          </p:nvSpPr>
          <p:spPr>
            <a:xfrm>
              <a:off x="1107831" y="1761329"/>
              <a:ext cx="3657600" cy="833549"/>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7" name="TextBox 16"/>
            <p:cNvSpPr txBox="1"/>
            <p:nvPr/>
          </p:nvSpPr>
          <p:spPr>
            <a:xfrm>
              <a:off x="1412631" y="1947271"/>
              <a:ext cx="3048000" cy="461665"/>
            </a:xfrm>
            <a:prstGeom prst="rect">
              <a:avLst/>
            </a:prstGeom>
            <a:noFill/>
          </p:spPr>
          <p:txBody>
            <a:bodyPr wrap="square" rtlCol="0">
              <a:spAutoFit/>
            </a:bodyPr>
            <a:lstStyle/>
            <a:p>
              <a:pPr algn="ctr"/>
              <a:r>
                <a:rPr lang="en-GB" sz="2400" b="1" dirty="0" smtClean="0"/>
                <a:t>Latent variable</a:t>
              </a:r>
            </a:p>
          </p:txBody>
        </p:sp>
      </p:grpSp>
      <p:grpSp>
        <p:nvGrpSpPr>
          <p:cNvPr id="26" name="Group 25"/>
          <p:cNvGrpSpPr/>
          <p:nvPr/>
        </p:nvGrpSpPr>
        <p:grpSpPr>
          <a:xfrm>
            <a:off x="7391400" y="1690688"/>
            <a:ext cx="3657600" cy="833549"/>
            <a:chOff x="7124700" y="1715987"/>
            <a:chExt cx="3657600" cy="833549"/>
          </a:xfrm>
        </p:grpSpPr>
        <p:sp>
          <p:nvSpPr>
            <p:cNvPr id="21" name="Rounded Rectangle 20"/>
            <p:cNvSpPr/>
            <p:nvPr/>
          </p:nvSpPr>
          <p:spPr>
            <a:xfrm>
              <a:off x="7124700" y="1715987"/>
              <a:ext cx="3657600" cy="833549"/>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extBox 10"/>
            <p:cNvSpPr txBox="1"/>
            <p:nvPr/>
          </p:nvSpPr>
          <p:spPr>
            <a:xfrm>
              <a:off x="7429500" y="1941353"/>
              <a:ext cx="3048000" cy="369332"/>
            </a:xfrm>
            <a:prstGeom prst="rect">
              <a:avLst/>
            </a:prstGeom>
            <a:noFill/>
          </p:spPr>
          <p:txBody>
            <a:bodyPr wrap="square" rtlCol="0">
              <a:spAutoFit/>
            </a:bodyPr>
            <a:lstStyle/>
            <a:p>
              <a:pPr algn="ctr"/>
              <a:r>
                <a:rPr lang="en-GB" b="1" dirty="0" smtClean="0"/>
                <a:t>Endorsement of </a:t>
              </a:r>
              <a:r>
                <a:rPr lang="en-GB" b="1" dirty="0" smtClean="0"/>
                <a:t>product</a:t>
              </a:r>
              <a:endParaRPr lang="en-GB" b="1" dirty="0"/>
            </a:p>
          </p:txBody>
        </p:sp>
      </p:grpSp>
      <p:cxnSp>
        <p:nvCxnSpPr>
          <p:cNvPr id="31" name="Straight Arrow Connector 30"/>
          <p:cNvCxnSpPr/>
          <p:nvPr/>
        </p:nvCxnSpPr>
        <p:spPr>
          <a:xfrm>
            <a:off x="5138313" y="2178103"/>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138313" y="3788146"/>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38313" y="5481790"/>
            <a:ext cx="19343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852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set 1: Usual laundry product survey</a:t>
            </a:r>
            <a:endParaRPr lang="en-GB" dirty="0"/>
          </a:p>
        </p:txBody>
      </p:sp>
      <p:pic>
        <p:nvPicPr>
          <p:cNvPr id="3" name="Picture 2" descr="Business people in organization office and freelance job character. Premium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551" y="2504885"/>
            <a:ext cx="3224212" cy="3224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39557" y="1949450"/>
            <a:ext cx="2616200" cy="461665"/>
          </a:xfrm>
          <a:prstGeom prst="rect">
            <a:avLst/>
          </a:prstGeom>
          <a:noFill/>
        </p:spPr>
        <p:txBody>
          <a:bodyPr wrap="square" rtlCol="0">
            <a:spAutoFit/>
          </a:bodyPr>
          <a:lstStyle/>
          <a:p>
            <a:pPr algn="ctr"/>
            <a:r>
              <a:rPr lang="en-GB" sz="2400" b="1" dirty="0" smtClean="0"/>
              <a:t>999 participants</a:t>
            </a:r>
            <a:endParaRPr lang="en-GB" sz="2400" b="1" dirty="0"/>
          </a:p>
        </p:txBody>
      </p:sp>
      <p:sp>
        <p:nvSpPr>
          <p:cNvPr id="5" name="TextBox 4"/>
          <p:cNvSpPr txBox="1"/>
          <p:nvPr/>
        </p:nvSpPr>
        <p:spPr>
          <a:xfrm>
            <a:off x="7319629" y="1948424"/>
            <a:ext cx="3347809" cy="461665"/>
          </a:xfrm>
          <a:prstGeom prst="rect">
            <a:avLst/>
          </a:prstGeom>
          <a:noFill/>
        </p:spPr>
        <p:txBody>
          <a:bodyPr wrap="square" rtlCol="0">
            <a:spAutoFit/>
          </a:bodyPr>
          <a:lstStyle/>
          <a:p>
            <a:pPr algn="ctr"/>
            <a:r>
              <a:rPr lang="en-GB" sz="2400" b="1" dirty="0" smtClean="0"/>
              <a:t>10 laundry products</a:t>
            </a:r>
            <a:endParaRPr lang="en-GB" sz="2400" b="1" dirty="0"/>
          </a:p>
        </p:txBody>
      </p:sp>
      <p:sp>
        <p:nvSpPr>
          <p:cNvPr id="6" name="TextBox 5"/>
          <p:cNvSpPr txBox="1"/>
          <p:nvPr/>
        </p:nvSpPr>
        <p:spPr>
          <a:xfrm>
            <a:off x="7909430" y="2685830"/>
            <a:ext cx="2168206" cy="2862322"/>
          </a:xfrm>
          <a:prstGeom prst="rect">
            <a:avLst/>
          </a:prstGeom>
          <a:noFill/>
        </p:spPr>
        <p:txBody>
          <a:bodyPr wrap="square" rtlCol="0">
            <a:spAutoFit/>
          </a:bodyPr>
          <a:lstStyle/>
          <a:p>
            <a:r>
              <a:rPr lang="en-GB" dirty="0" smtClean="0"/>
              <a:t>Ariel Low Suds (LS)</a:t>
            </a:r>
          </a:p>
          <a:p>
            <a:r>
              <a:rPr lang="en-GB" dirty="0" smtClean="0"/>
              <a:t>Ariel High Suds (HS)</a:t>
            </a:r>
          </a:p>
          <a:p>
            <a:r>
              <a:rPr lang="en-GB" dirty="0" err="1" smtClean="0"/>
              <a:t>Omo</a:t>
            </a:r>
            <a:r>
              <a:rPr lang="en-GB" dirty="0" smtClean="0"/>
              <a:t> LS</a:t>
            </a:r>
          </a:p>
          <a:p>
            <a:r>
              <a:rPr lang="en-GB" dirty="0" err="1" smtClean="0"/>
              <a:t>Omo</a:t>
            </a:r>
            <a:r>
              <a:rPr lang="en-GB" dirty="0" smtClean="0"/>
              <a:t> HS</a:t>
            </a:r>
          </a:p>
          <a:p>
            <a:r>
              <a:rPr lang="en-GB" dirty="0" smtClean="0"/>
              <a:t>Persil LS</a:t>
            </a:r>
          </a:p>
          <a:p>
            <a:r>
              <a:rPr lang="en-GB" dirty="0" smtClean="0"/>
              <a:t>Persil HS</a:t>
            </a:r>
          </a:p>
          <a:p>
            <a:r>
              <a:rPr lang="en-GB" dirty="0" smtClean="0"/>
              <a:t>Tide LS</a:t>
            </a:r>
          </a:p>
          <a:p>
            <a:r>
              <a:rPr lang="en-GB" dirty="0" smtClean="0"/>
              <a:t>Tide HS</a:t>
            </a:r>
          </a:p>
          <a:p>
            <a:r>
              <a:rPr lang="en-GB" dirty="0" err="1" smtClean="0"/>
              <a:t>Bonux</a:t>
            </a:r>
            <a:r>
              <a:rPr lang="en-GB" dirty="0" smtClean="0"/>
              <a:t> HS</a:t>
            </a:r>
          </a:p>
          <a:p>
            <a:r>
              <a:rPr lang="en-GB" dirty="0" err="1" smtClean="0"/>
              <a:t>Xtra</a:t>
            </a:r>
            <a:r>
              <a:rPr lang="en-GB" dirty="0" smtClean="0"/>
              <a:t> HS</a:t>
            </a:r>
            <a:endParaRPr lang="en-GB" dirty="0"/>
          </a:p>
        </p:txBody>
      </p:sp>
    </p:spTree>
    <p:extLst>
      <p:ext uri="{BB962C8B-B14F-4D97-AF65-F5344CB8AC3E}">
        <p14:creationId xmlns:p14="http://schemas.microsoft.com/office/powerpoint/2010/main" val="3310930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set 1: Usual laundry product survey</a:t>
            </a:r>
            <a:endParaRPr lang="en-GB" dirty="0"/>
          </a:p>
        </p:txBody>
      </p:sp>
      <p:sp>
        <p:nvSpPr>
          <p:cNvPr id="4" name="TextBox 3"/>
          <p:cNvSpPr txBox="1"/>
          <p:nvPr/>
        </p:nvSpPr>
        <p:spPr>
          <a:xfrm>
            <a:off x="1442182" y="1949450"/>
            <a:ext cx="2920206" cy="461665"/>
          </a:xfrm>
          <a:prstGeom prst="rect">
            <a:avLst/>
          </a:prstGeom>
          <a:noFill/>
        </p:spPr>
        <p:txBody>
          <a:bodyPr wrap="square" rtlCol="0">
            <a:spAutoFit/>
          </a:bodyPr>
          <a:lstStyle/>
          <a:p>
            <a:pPr algn="ctr"/>
            <a:r>
              <a:rPr lang="en-GB" sz="2400" b="1" dirty="0" smtClean="0"/>
              <a:t>18 Rating Statements</a:t>
            </a:r>
            <a:endParaRPr lang="en-GB" sz="2400" b="1" dirty="0"/>
          </a:p>
        </p:txBody>
      </p:sp>
      <p:sp>
        <p:nvSpPr>
          <p:cNvPr id="5" name="TextBox 4"/>
          <p:cNvSpPr txBox="1"/>
          <p:nvPr/>
        </p:nvSpPr>
        <p:spPr>
          <a:xfrm>
            <a:off x="7469788" y="1948424"/>
            <a:ext cx="3505253" cy="461665"/>
          </a:xfrm>
          <a:prstGeom prst="rect">
            <a:avLst/>
          </a:prstGeom>
          <a:noFill/>
        </p:spPr>
        <p:txBody>
          <a:bodyPr wrap="square" rtlCol="0">
            <a:spAutoFit/>
          </a:bodyPr>
          <a:lstStyle/>
          <a:p>
            <a:pPr algn="ctr"/>
            <a:r>
              <a:rPr lang="en-GB" sz="2400" b="1" dirty="0" smtClean="0"/>
              <a:t>16 Agreement Statements</a:t>
            </a:r>
            <a:endParaRPr lang="en-GB" sz="2400" b="1" dirty="0"/>
          </a:p>
        </p:txBody>
      </p:sp>
      <p:sp>
        <p:nvSpPr>
          <p:cNvPr id="6" name="TextBox 5"/>
          <p:cNvSpPr txBox="1"/>
          <p:nvPr/>
        </p:nvSpPr>
        <p:spPr>
          <a:xfrm>
            <a:off x="6987935" y="2666944"/>
            <a:ext cx="4468959" cy="369332"/>
          </a:xfrm>
          <a:prstGeom prst="rect">
            <a:avLst/>
          </a:prstGeom>
          <a:noFill/>
        </p:spPr>
        <p:txBody>
          <a:bodyPr wrap="square" rtlCol="0">
            <a:spAutoFit/>
          </a:bodyPr>
          <a:lstStyle/>
          <a:p>
            <a:r>
              <a:rPr lang="en-GB" dirty="0" smtClean="0"/>
              <a:t>This product gives excellent cleaning overall…</a:t>
            </a:r>
          </a:p>
        </p:txBody>
      </p:sp>
      <p:sp>
        <p:nvSpPr>
          <p:cNvPr id="9" name="TextBox 8"/>
          <p:cNvSpPr txBox="1"/>
          <p:nvPr/>
        </p:nvSpPr>
        <p:spPr>
          <a:xfrm>
            <a:off x="7642385" y="3536576"/>
            <a:ext cx="3160059" cy="1477328"/>
          </a:xfrm>
          <a:prstGeom prst="rect">
            <a:avLst/>
          </a:prstGeom>
          <a:noFill/>
        </p:spPr>
        <p:txBody>
          <a:bodyPr wrap="square" rtlCol="0">
            <a:spAutoFit/>
          </a:bodyPr>
          <a:lstStyle/>
          <a:p>
            <a:pPr marL="285750" indent="-285750">
              <a:buFont typeface="Wingdings" panose="05000000000000000000" pitchFamily="2" charset="2"/>
              <a:buChar char="q"/>
            </a:pPr>
            <a:r>
              <a:rPr lang="en-GB" dirty="0" smtClean="0"/>
              <a:t>Strongly agree</a:t>
            </a:r>
          </a:p>
          <a:p>
            <a:pPr marL="285750" indent="-285750">
              <a:buFont typeface="Wingdings" panose="05000000000000000000" pitchFamily="2" charset="2"/>
              <a:buChar char="q"/>
            </a:pPr>
            <a:r>
              <a:rPr lang="en-GB" dirty="0" smtClean="0"/>
              <a:t>Agree</a:t>
            </a:r>
          </a:p>
          <a:p>
            <a:pPr marL="285750" indent="-285750">
              <a:buFont typeface="Wingdings" panose="05000000000000000000" pitchFamily="2" charset="2"/>
              <a:buChar char="q"/>
            </a:pPr>
            <a:r>
              <a:rPr lang="en-GB" dirty="0" smtClean="0"/>
              <a:t>Somewhat agree</a:t>
            </a:r>
          </a:p>
          <a:p>
            <a:pPr marL="285750" indent="-285750">
              <a:buFont typeface="Wingdings" panose="05000000000000000000" pitchFamily="2" charset="2"/>
              <a:buChar char="q"/>
            </a:pPr>
            <a:r>
              <a:rPr lang="en-GB" dirty="0" smtClean="0"/>
              <a:t>Disagree</a:t>
            </a:r>
          </a:p>
          <a:p>
            <a:pPr marL="285750" indent="-285750">
              <a:buFont typeface="Wingdings" panose="05000000000000000000" pitchFamily="2" charset="2"/>
              <a:buChar char="q"/>
            </a:pPr>
            <a:r>
              <a:rPr lang="en-GB" dirty="0" smtClean="0"/>
              <a:t>Strongly disagree</a:t>
            </a:r>
            <a:endParaRPr lang="en-GB" dirty="0"/>
          </a:p>
        </p:txBody>
      </p:sp>
      <p:sp>
        <p:nvSpPr>
          <p:cNvPr id="10" name="TextBox 9"/>
          <p:cNvSpPr txBox="1"/>
          <p:nvPr/>
        </p:nvSpPr>
        <p:spPr>
          <a:xfrm>
            <a:off x="1140694" y="2666944"/>
            <a:ext cx="3523183" cy="369332"/>
          </a:xfrm>
          <a:prstGeom prst="rect">
            <a:avLst/>
          </a:prstGeom>
          <a:noFill/>
        </p:spPr>
        <p:txBody>
          <a:bodyPr wrap="square" rtlCol="0">
            <a:spAutoFit/>
          </a:bodyPr>
          <a:lstStyle/>
          <a:p>
            <a:r>
              <a:rPr lang="en-GB" dirty="0" smtClean="0"/>
              <a:t>Rating for cleaning laundry overall…</a:t>
            </a:r>
          </a:p>
        </p:txBody>
      </p:sp>
      <p:sp>
        <p:nvSpPr>
          <p:cNvPr id="11" name="TextBox 10"/>
          <p:cNvSpPr txBox="1"/>
          <p:nvPr/>
        </p:nvSpPr>
        <p:spPr>
          <a:xfrm>
            <a:off x="2131301" y="3536576"/>
            <a:ext cx="1541969" cy="1477328"/>
          </a:xfrm>
          <a:prstGeom prst="rect">
            <a:avLst/>
          </a:prstGeom>
          <a:noFill/>
        </p:spPr>
        <p:txBody>
          <a:bodyPr wrap="square" rtlCol="0">
            <a:spAutoFit/>
          </a:bodyPr>
          <a:lstStyle/>
          <a:p>
            <a:pPr marL="285750" indent="-285750">
              <a:buFont typeface="Wingdings" panose="05000000000000000000" pitchFamily="2" charset="2"/>
              <a:buChar char="q"/>
            </a:pPr>
            <a:r>
              <a:rPr lang="en-GB" dirty="0" smtClean="0"/>
              <a:t>Excellent</a:t>
            </a:r>
          </a:p>
          <a:p>
            <a:pPr marL="285750" indent="-285750">
              <a:buFont typeface="Wingdings" panose="05000000000000000000" pitchFamily="2" charset="2"/>
              <a:buChar char="q"/>
            </a:pPr>
            <a:r>
              <a:rPr lang="en-GB" dirty="0" smtClean="0"/>
              <a:t>Very good</a:t>
            </a:r>
          </a:p>
          <a:p>
            <a:pPr marL="285750" indent="-285750">
              <a:buFont typeface="Wingdings" panose="05000000000000000000" pitchFamily="2" charset="2"/>
              <a:buChar char="q"/>
            </a:pPr>
            <a:r>
              <a:rPr lang="en-GB" dirty="0" smtClean="0"/>
              <a:t>Good</a:t>
            </a:r>
          </a:p>
          <a:p>
            <a:pPr marL="285750" indent="-285750">
              <a:buFont typeface="Wingdings" panose="05000000000000000000" pitchFamily="2" charset="2"/>
              <a:buChar char="q"/>
            </a:pPr>
            <a:r>
              <a:rPr lang="en-GB" dirty="0" smtClean="0"/>
              <a:t>Fair</a:t>
            </a:r>
          </a:p>
          <a:p>
            <a:pPr marL="285750" indent="-285750">
              <a:buFont typeface="Wingdings" panose="05000000000000000000" pitchFamily="2" charset="2"/>
              <a:buChar char="q"/>
            </a:pPr>
            <a:r>
              <a:rPr lang="en-GB" dirty="0" smtClean="0"/>
              <a:t>Poor</a:t>
            </a:r>
            <a:endParaRPr lang="en-GB" dirty="0"/>
          </a:p>
        </p:txBody>
      </p:sp>
    </p:spTree>
    <p:extLst>
      <p:ext uri="{BB962C8B-B14F-4D97-AF65-F5344CB8AC3E}">
        <p14:creationId xmlns:p14="http://schemas.microsoft.com/office/powerpoint/2010/main" val="202578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Laundry product analysis: aims</a:t>
            </a:r>
            <a:endParaRPr lang="en-GB" dirty="0"/>
          </a:p>
        </p:txBody>
      </p:sp>
      <p:sp>
        <p:nvSpPr>
          <p:cNvPr id="3" name="TextBox 2"/>
          <p:cNvSpPr txBox="1"/>
          <p:nvPr/>
        </p:nvSpPr>
        <p:spPr>
          <a:xfrm>
            <a:off x="1008528" y="1690688"/>
            <a:ext cx="10730753" cy="203132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Assess the fit of the consumer survey data to the </a:t>
            </a:r>
            <a:r>
              <a:rPr lang="en-GB" dirty="0" err="1" smtClean="0"/>
              <a:t>Rasch</a:t>
            </a:r>
            <a:r>
              <a:rPr lang="en-GB" dirty="0" smtClean="0"/>
              <a:t> model</a:t>
            </a:r>
          </a:p>
          <a:p>
            <a:endParaRPr lang="en-GB" dirty="0" smtClean="0"/>
          </a:p>
          <a:p>
            <a:pPr marL="285750" indent="-285750">
              <a:buFont typeface="Arial" panose="020B0604020202020204" pitchFamily="34" charset="0"/>
              <a:buChar char="•"/>
            </a:pPr>
            <a:r>
              <a:rPr lang="en-GB" dirty="0" smtClean="0"/>
              <a:t>Identify </a:t>
            </a:r>
            <a:r>
              <a:rPr lang="en-GB" dirty="0" err="1" smtClean="0"/>
              <a:t>misfitting</a:t>
            </a:r>
            <a:r>
              <a:rPr lang="en-GB" dirty="0" smtClean="0"/>
              <a:t> participants and statements</a:t>
            </a:r>
          </a:p>
          <a:p>
            <a:endParaRPr lang="en-GB" dirty="0" smtClean="0"/>
          </a:p>
          <a:p>
            <a:pPr marL="285750" indent="-285750">
              <a:buFont typeface="Arial" panose="020B0604020202020204" pitchFamily="34" charset="0"/>
              <a:buChar char="•"/>
            </a:pPr>
            <a:r>
              <a:rPr lang="en-GB" dirty="0" smtClean="0"/>
              <a:t>Determine which products are most popular</a:t>
            </a:r>
          </a:p>
          <a:p>
            <a:endParaRPr lang="en-GB" dirty="0" smtClean="0"/>
          </a:p>
          <a:p>
            <a:pPr marL="285750" indent="-285750">
              <a:buFont typeface="Arial" panose="020B0604020202020204" pitchFamily="34" charset="0"/>
              <a:buChar char="•"/>
            </a:pPr>
            <a:r>
              <a:rPr lang="en-GB" dirty="0" smtClean="0"/>
              <a:t>Compare the results between different consumer demographics – age, nationality, size of household </a:t>
            </a:r>
            <a:r>
              <a:rPr lang="en-GB" dirty="0" err="1" smtClean="0"/>
              <a:t>etc</a:t>
            </a:r>
            <a:endParaRPr lang="en-GB" dirty="0"/>
          </a:p>
        </p:txBody>
      </p:sp>
    </p:spTree>
    <p:extLst>
      <p:ext uri="{BB962C8B-B14F-4D97-AF65-F5344CB8AC3E}">
        <p14:creationId xmlns:p14="http://schemas.microsoft.com/office/powerpoint/2010/main" val="111271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2861</TotalTime>
  <Words>1992</Words>
  <Application>Microsoft Office PowerPoint</Application>
  <PresentationFormat>Widescreen</PresentationFormat>
  <Paragraphs>315</Paragraphs>
  <Slides>32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Adobe Devanagari</vt:lpstr>
      <vt:lpstr>Arial</vt:lpstr>
      <vt:lpstr>Calibri</vt:lpstr>
      <vt:lpstr>Calibri Light</vt:lpstr>
      <vt:lpstr>Cambria Math</vt:lpstr>
      <vt:lpstr>Titillium Web</vt:lpstr>
      <vt:lpstr>Wingdings</vt:lpstr>
      <vt:lpstr>Office Theme</vt:lpstr>
      <vt:lpstr>Presentation title slide</vt:lpstr>
      <vt:lpstr>Contents</vt:lpstr>
      <vt:lpstr>PowerPoint Presentation</vt:lpstr>
      <vt:lpstr>Rasch Measurement Theory</vt:lpstr>
      <vt:lpstr>Rasch Measurement Theory</vt:lpstr>
      <vt:lpstr>Application to consumer data</vt:lpstr>
      <vt:lpstr>Data set 1: Usual laundry product survey</vt:lpstr>
      <vt:lpstr>Data set 1: Usual laundry product survey</vt:lpstr>
      <vt:lpstr>Laundry product analysis: aims</vt:lpstr>
      <vt:lpstr>Individual person fit</vt:lpstr>
      <vt:lpstr>Individual item fit</vt:lpstr>
      <vt:lpstr>Individual item fit</vt:lpstr>
      <vt:lpstr>PowerPoint Presentation</vt:lpstr>
      <vt:lpstr>PowerPoint Presentation</vt:lpstr>
      <vt:lpstr>PowerPoint Presentation</vt:lpstr>
      <vt:lpstr>Product analysis</vt:lpstr>
      <vt:lpstr>Demographic analysis</vt:lpstr>
      <vt:lpstr>Survey target</vt:lpstr>
      <vt:lpstr>Laundry product analysis: Conclusions</vt:lpstr>
      <vt:lpstr>Data set 2: Longitudinal razor product survey</vt:lpstr>
      <vt:lpstr>Shaving analysis: aims</vt:lpstr>
      <vt:lpstr>Product, item and shave scores:  a “multi-facet” approach</vt:lpstr>
      <vt:lpstr>Product, item and shave scores:  a “multi-facet” approach</vt:lpstr>
      <vt:lpstr>Product, item and shave scores:  a “multi-facet” approach</vt:lpstr>
      <vt:lpstr>Person scores over shaves: an “anchored” approach</vt:lpstr>
      <vt:lpstr>Person scores over shaves: an “anchored” approach</vt:lpstr>
      <vt:lpstr>Person scores over shaves: an “anchored” approach</vt:lpstr>
      <vt:lpstr>Person scores over shaves: an “anchored” approach</vt:lpstr>
      <vt:lpstr>Person scores over tests</vt:lpstr>
      <vt:lpstr>Person scores over tests</vt:lpstr>
      <vt:lpstr>Person scores over tests</vt:lpstr>
      <vt:lpstr>Shaving analysis: 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Dickinson</dc:creator>
  <cp:lastModifiedBy>Caitlin Chalk</cp:lastModifiedBy>
  <cp:revision>158</cp:revision>
  <dcterms:created xsi:type="dcterms:W3CDTF">2017-03-28T10:31:45Z</dcterms:created>
  <dcterms:modified xsi:type="dcterms:W3CDTF">2020-02-24T15:31:43Z</dcterms:modified>
</cp:coreProperties>
</file>