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2"/>
  </p:notesMasterIdLst>
  <p:sldIdLst>
    <p:sldId id="301" r:id="rId2"/>
    <p:sldId id="260" r:id="rId3"/>
    <p:sldId id="258" r:id="rId4"/>
    <p:sldId id="269" r:id="rId5"/>
    <p:sldId id="275" r:id="rId6"/>
    <p:sldId id="276" r:id="rId7"/>
    <p:sldId id="277" r:id="rId8"/>
    <p:sldId id="273" r:id="rId9"/>
    <p:sldId id="278" r:id="rId10"/>
    <p:sldId id="280" r:id="rId11"/>
    <p:sldId id="288" r:id="rId12"/>
    <p:sldId id="293" r:id="rId13"/>
    <p:sldId id="298" r:id="rId14"/>
    <p:sldId id="294" r:id="rId15"/>
    <p:sldId id="296" r:id="rId16"/>
    <p:sldId id="299" r:id="rId17"/>
    <p:sldId id="300" r:id="rId18"/>
    <p:sldId id="302" r:id="rId19"/>
    <p:sldId id="303"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3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66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67422" autoAdjust="0"/>
  </p:normalViewPr>
  <p:slideViewPr>
    <p:cSldViewPr snapToGrid="0" snapToObjects="1">
      <p:cViewPr varScale="1">
        <p:scale>
          <a:sx n="75" d="100"/>
          <a:sy n="75" d="100"/>
        </p:scale>
        <p:origin x="426" y="60"/>
      </p:cViewPr>
      <p:guideLst>
        <p:guide pos="3817"/>
        <p:guide orient="horz" pos="36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D59F-84DF-0C4A-A564-05F3AC6AA4FC}"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607B-BC83-1C44-A501-8F981FF41469}" type="slidenum">
              <a:rPr lang="en-US" smtClean="0"/>
              <a:t>‹#›</a:t>
            </a:fld>
            <a:endParaRPr lang="en-US"/>
          </a:p>
        </p:txBody>
      </p:sp>
    </p:spTree>
    <p:extLst>
      <p:ext uri="{BB962C8B-B14F-4D97-AF65-F5344CB8AC3E}">
        <p14:creationId xmlns:p14="http://schemas.microsoft.com/office/powerpoint/2010/main" val="238948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tatista.com/statistics/188716/top-liquid-laundry-detergent-brands-in-the-united-st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en.acs.org/articles/95/i4/PG-Henkel-head-head-laundry.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asch_model" TargetMode="External"/><Relationship Id="rId7" Type="http://schemas.openxmlformats.org/officeDocument/2006/relationships/hyperlink" Target="https://en.wikipedia.org/wiki/Item_response_theory#cite_note-16"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Item_response_theory#cite_note-15" TargetMode="External"/><Relationship Id="rId5" Type="http://schemas.openxmlformats.org/officeDocument/2006/relationships/hyperlink" Target="https://en.wikipedia.org/wiki/Item_response_theory#cite_note-14" TargetMode="External"/><Relationship Id="rId4" Type="http://schemas.openxmlformats.org/officeDocument/2006/relationships/hyperlink" Target="https://en.wikipedia.org/wiki/Item_response_theory#cite_note-1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Procter and Gamble, founded in 1837, is one of the </a:t>
            </a:r>
            <a:r>
              <a:rPr lang="en-GB" baseline="0" dirty="0" smtClean="0"/>
              <a:t>largest and oldest consumer goods companies world wide. The company owns 105 brands, and specialises in a wide range of health care, home care and hygiene products. In particular, Procter and Gamble are consistently the largest provider of laundry products in the world, of which they have 13 different brands. However, competing companies, such as Unilever, Henkel and Johnson and Johnsons, are constantly working on new formulas, packaging and marketing techniques to make their products stand out. </a:t>
            </a:r>
            <a:endParaRPr lang="en-GB" dirty="0" smtClean="0"/>
          </a:p>
          <a:p>
            <a:endParaRPr lang="en-GB" dirty="0" smtClean="0"/>
          </a:p>
          <a:p>
            <a:r>
              <a:rPr lang="en-GB" dirty="0" smtClean="0"/>
              <a:t>Site: </a:t>
            </a:r>
            <a:r>
              <a:rPr lang="en-GB" dirty="0" smtClean="0">
                <a:hlinkClick r:id="rId3"/>
              </a:rPr>
              <a:t>https://www.statista.com/statistics/188716/top-liquid-laundry-detergent-brands-in-the-united-states/</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45099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13</a:t>
            </a:fld>
            <a:endParaRPr lang="en-US"/>
          </a:p>
        </p:txBody>
      </p:sp>
    </p:spTree>
    <p:extLst>
      <p:ext uri="{BB962C8B-B14F-4D97-AF65-F5344CB8AC3E}">
        <p14:creationId xmlns:p14="http://schemas.microsoft.com/office/powerpoint/2010/main" val="2655526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14</a:t>
            </a:fld>
            <a:endParaRPr lang="en-US"/>
          </a:p>
        </p:txBody>
      </p:sp>
    </p:spTree>
    <p:extLst>
      <p:ext uri="{BB962C8B-B14F-4D97-AF65-F5344CB8AC3E}">
        <p14:creationId xmlns:p14="http://schemas.microsoft.com/office/powerpoint/2010/main" val="953874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15</a:t>
            </a:fld>
            <a:endParaRPr lang="en-US"/>
          </a:p>
        </p:txBody>
      </p:sp>
    </p:spTree>
    <p:extLst>
      <p:ext uri="{BB962C8B-B14F-4D97-AF65-F5344CB8AC3E}">
        <p14:creationId xmlns:p14="http://schemas.microsoft.com/office/powerpoint/2010/main" val="3365810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16</a:t>
            </a:fld>
            <a:endParaRPr lang="en-US"/>
          </a:p>
        </p:txBody>
      </p:sp>
    </p:spTree>
    <p:extLst>
      <p:ext uri="{BB962C8B-B14F-4D97-AF65-F5344CB8AC3E}">
        <p14:creationId xmlns:p14="http://schemas.microsoft.com/office/powerpoint/2010/main" val="1128063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17</a:t>
            </a:fld>
            <a:endParaRPr lang="en-US"/>
          </a:p>
        </p:txBody>
      </p:sp>
    </p:spTree>
    <p:extLst>
      <p:ext uri="{BB962C8B-B14F-4D97-AF65-F5344CB8AC3E}">
        <p14:creationId xmlns:p14="http://schemas.microsoft.com/office/powerpoint/2010/main" val="80092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18</a:t>
            </a:fld>
            <a:endParaRPr lang="en-US"/>
          </a:p>
        </p:txBody>
      </p:sp>
    </p:spTree>
    <p:extLst>
      <p:ext uri="{BB962C8B-B14F-4D97-AF65-F5344CB8AC3E}">
        <p14:creationId xmlns:p14="http://schemas.microsoft.com/office/powerpoint/2010/main" val="234611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19</a:t>
            </a:fld>
            <a:endParaRPr lang="en-US"/>
          </a:p>
        </p:txBody>
      </p:sp>
    </p:spTree>
    <p:extLst>
      <p:ext uri="{BB962C8B-B14F-4D97-AF65-F5344CB8AC3E}">
        <p14:creationId xmlns:p14="http://schemas.microsoft.com/office/powerpoint/2010/main" val="151821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a:t>
            </a:r>
          </a:p>
          <a:p>
            <a:r>
              <a:rPr lang="en-GB" dirty="0" smtClean="0"/>
              <a:t>Difference</a:t>
            </a:r>
            <a:r>
              <a:rPr lang="en-GB" baseline="0" dirty="0" smtClean="0"/>
              <a:t> between item response theory and </a:t>
            </a:r>
            <a:r>
              <a:rPr lang="en-GB" baseline="0" dirty="0" err="1" smtClean="0"/>
              <a:t>Rasch</a:t>
            </a:r>
            <a:r>
              <a:rPr lang="en-GB" baseline="0" dirty="0" smtClean="0"/>
              <a:t> – why do some people distinguish themselves from IRT</a:t>
            </a:r>
          </a:p>
          <a:p>
            <a:r>
              <a:rPr lang="en-GB" baseline="0" dirty="0" smtClean="0"/>
              <a:t>How the item difficulties </a:t>
            </a:r>
            <a:r>
              <a:rPr lang="en-GB" baseline="0" dirty="0" err="1" smtClean="0"/>
              <a:t>etc</a:t>
            </a:r>
            <a:r>
              <a:rPr lang="en-GB" baseline="0" dirty="0" smtClean="0"/>
              <a:t> are calculated – maximum likelihood method</a:t>
            </a: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20</a:t>
            </a:fld>
            <a:endParaRPr lang="en-US"/>
          </a:p>
        </p:txBody>
      </p:sp>
    </p:spTree>
    <p:extLst>
      <p:ext uri="{BB962C8B-B14F-4D97-AF65-F5344CB8AC3E}">
        <p14:creationId xmlns:p14="http://schemas.microsoft.com/office/powerpoint/2010/main" val="119260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Shown here is a snippet of an online article in a chemical and engineering news website, discussing the ingredients of the 2 most popular detergents at that time (2016) – Tide by Procter and Gamble, and Persil by Henkel. Persil was ranked as the best performing US detergent by Consumer Reports magazine. </a:t>
            </a:r>
          </a:p>
          <a:p>
            <a:endParaRPr lang="en-GB" baseline="0" dirty="0" smtClean="0"/>
          </a:p>
          <a:p>
            <a:r>
              <a:rPr lang="en-GB" baseline="0" dirty="0" smtClean="0"/>
              <a:t>To keep up with the competition and continue to provide superior products, its essential for Procter and Gamble to analyse consumer thoughts and opinions towards the range of available laundry products, which are obtained via targeted consumer surveys. However, the process of designing and conducting surveys is time consuming and expensive, as the surveys usually have to be re-designed and repeated as products are changed and developed. The attitudes and opinions expressed in consumer surveys are also emotional responses, which are difficult to measure and quantify. Descriptive statistics are often incorrectly applied to survey data, producing meaningless results. One way to overcome these problems is to use Rasch measurement theory to analyse consumer data. This is a probabilistic technique, which is used to convert emotional responses to linear measurements. I’m going to talk about the application of Rasch theory to consumer laundry product data, provided by Procter and Gamble. First I will introduce </a:t>
            </a:r>
            <a:r>
              <a:rPr lang="en-GB" baseline="0" dirty="0" err="1" smtClean="0"/>
              <a:t>Rasch</a:t>
            </a:r>
            <a:r>
              <a:rPr lang="en-GB" baseline="0" dirty="0" smtClean="0"/>
              <a:t> measurement theory.  I’ll then present the application of Rasch to the consumer data, and discuss how the results inform the design of surveys and products. I’m undertaking this research in collaboration with Procter and Gamble, who are the industrial partner of my first project here at LIDA.</a:t>
            </a:r>
          </a:p>
          <a:p>
            <a:endParaRPr lang="en-GB" baseline="0" dirty="0" smtClean="0"/>
          </a:p>
          <a:p>
            <a:r>
              <a:rPr lang="en-GB" baseline="0" dirty="0" smtClean="0"/>
              <a:t>REF for image</a:t>
            </a:r>
          </a:p>
          <a:p>
            <a:r>
              <a:rPr lang="en-GB" dirty="0" smtClean="0">
                <a:hlinkClick r:id="rId3"/>
              </a:rPr>
              <a:t>https://cen.acs.org/articles/95/i4/PG-Henkel-head-head-laundry.html</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BC607B-BC83-1C44-A501-8F981FF41469}" type="slidenum">
              <a:rPr lang="en-US" smtClean="0"/>
              <a:t>2</a:t>
            </a:fld>
            <a:endParaRPr lang="en-US"/>
          </a:p>
        </p:txBody>
      </p:sp>
    </p:spTree>
    <p:extLst>
      <p:ext uri="{BB962C8B-B14F-4D97-AF65-F5344CB8AC3E}">
        <p14:creationId xmlns:p14="http://schemas.microsoft.com/office/powerpoint/2010/main" val="70047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subtitle okay? </a:t>
            </a:r>
            <a:endParaRPr lang="en-US" dirty="0"/>
          </a:p>
        </p:txBody>
      </p:sp>
      <p:sp>
        <p:nvSpPr>
          <p:cNvPr id="4" name="Slide Number Placeholder 3"/>
          <p:cNvSpPr>
            <a:spLocks noGrp="1"/>
          </p:cNvSpPr>
          <p:nvPr>
            <p:ph type="sldNum" sz="quarter" idx="5"/>
          </p:nvPr>
        </p:nvSpPr>
        <p:spPr/>
        <p:txBody>
          <a:bodyPr/>
          <a:lstStyle/>
          <a:p>
            <a:fld id="{59BC607B-BC83-1C44-A501-8F981FF41469}" type="slidenum">
              <a:rPr lang="en-US" smtClean="0"/>
              <a:t>3</a:t>
            </a:fld>
            <a:endParaRPr lang="en-US"/>
          </a:p>
        </p:txBody>
      </p:sp>
    </p:spTree>
    <p:extLst>
      <p:ext uri="{BB962C8B-B14F-4D97-AF65-F5344CB8AC3E}">
        <p14:creationId xmlns:p14="http://schemas.microsoft.com/office/powerpoint/2010/main" val="267172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mention:</a:t>
            </a:r>
          </a:p>
          <a:p>
            <a:r>
              <a:rPr lang="en-GB" dirty="0" smtClean="0"/>
              <a:t>Latent</a:t>
            </a:r>
            <a:r>
              <a:rPr lang="en-GB" baseline="0" dirty="0" smtClean="0"/>
              <a:t> variable – </a:t>
            </a:r>
            <a:r>
              <a:rPr lang="en-GB" baseline="0" dirty="0" err="1" smtClean="0"/>
              <a:t>unidimensionality</a:t>
            </a:r>
            <a:endParaRPr lang="en-GB" baseline="0" dirty="0" smtClean="0"/>
          </a:p>
          <a:p>
            <a:r>
              <a:rPr lang="en-GB" baseline="0" dirty="0" smtClean="0"/>
              <a:t>Fit the data to the model, rather than the other way around in classical methods</a:t>
            </a:r>
          </a:p>
          <a:p>
            <a:r>
              <a:rPr lang="en-GB" baseline="0" dirty="0" smtClean="0"/>
              <a:t>Units - logits</a:t>
            </a:r>
          </a:p>
          <a:p>
            <a:endParaRPr lang="en-GB" baseline="0" dirty="0" smtClean="0"/>
          </a:p>
          <a:p>
            <a:r>
              <a:rPr lang="en-GB" baseline="0" dirty="0" smtClean="0"/>
              <a:t>Wikipedia:</a:t>
            </a:r>
          </a:p>
          <a:p>
            <a:r>
              <a:rPr lang="en-GB" sz="1200" b="0" i="0" kern="1200" dirty="0" smtClean="0">
                <a:solidFill>
                  <a:schemeClr val="tx1"/>
                </a:solidFill>
                <a:effectLst/>
                <a:latin typeface="+mn-lt"/>
                <a:ea typeface="+mn-ea"/>
                <a:cs typeface="+mn-cs"/>
              </a:rPr>
              <a:t>The </a:t>
            </a:r>
            <a:r>
              <a:rPr lang="en-GB" sz="1200" b="0" i="0" u="none" strike="noStrike" kern="1200" dirty="0" err="1" smtClean="0">
                <a:solidFill>
                  <a:schemeClr val="tx1"/>
                </a:solidFill>
                <a:effectLst/>
                <a:latin typeface="+mn-lt"/>
                <a:ea typeface="+mn-ea"/>
                <a:cs typeface="+mn-cs"/>
                <a:hlinkClick r:id="rId3" tooltip="Rasch model"/>
              </a:rPr>
              <a:t>Rasch</a:t>
            </a:r>
            <a:r>
              <a:rPr lang="en-GB" sz="1200" b="0" i="0" u="none" strike="noStrike" kern="1200" dirty="0" smtClean="0">
                <a:solidFill>
                  <a:schemeClr val="tx1"/>
                </a:solidFill>
                <a:effectLst/>
                <a:latin typeface="+mn-lt"/>
                <a:ea typeface="+mn-ea"/>
                <a:cs typeface="+mn-cs"/>
                <a:hlinkClick r:id="rId3" tooltip="Rasch model"/>
              </a:rPr>
              <a:t> model</a:t>
            </a:r>
            <a:r>
              <a:rPr lang="en-GB" sz="1200" b="0" i="0" kern="1200" dirty="0" smtClean="0">
                <a:solidFill>
                  <a:schemeClr val="tx1"/>
                </a:solidFill>
                <a:effectLst/>
                <a:latin typeface="+mn-lt"/>
                <a:ea typeface="+mn-ea"/>
                <a:cs typeface="+mn-cs"/>
              </a:rPr>
              <a:t> is often considered to be the 1PL IRT model. However, proponents of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modeling</a:t>
            </a:r>
            <a:r>
              <a:rPr lang="en-GB" sz="1200" b="0" i="0" kern="1200" dirty="0" smtClean="0">
                <a:solidFill>
                  <a:schemeClr val="tx1"/>
                </a:solidFill>
                <a:effectLst/>
                <a:latin typeface="+mn-lt"/>
                <a:ea typeface="+mn-ea"/>
                <a:cs typeface="+mn-cs"/>
              </a:rPr>
              <a:t> prefer to view it as a completely different approach to conceptualizing the relationship between data and theory.</a:t>
            </a:r>
            <a:r>
              <a:rPr lang="en-GB" sz="1200" b="0" i="0" u="none" strike="noStrike" kern="1200" baseline="30000" dirty="0" smtClean="0">
                <a:solidFill>
                  <a:schemeClr val="tx1"/>
                </a:solidFill>
                <a:effectLst/>
                <a:latin typeface="+mn-lt"/>
                <a:ea typeface="+mn-ea"/>
                <a:cs typeface="+mn-cs"/>
                <a:hlinkClick r:id="rId4"/>
              </a:rPr>
              <a:t>[13]</a:t>
            </a:r>
            <a:r>
              <a:rPr lang="en-GB" sz="1200" b="0" i="0" kern="1200" dirty="0" smtClean="0">
                <a:solidFill>
                  <a:schemeClr val="tx1"/>
                </a:solidFill>
                <a:effectLst/>
                <a:latin typeface="+mn-lt"/>
                <a:ea typeface="+mn-ea"/>
                <a:cs typeface="+mn-cs"/>
              </a:rPr>
              <a:t> Like other statistical </a:t>
            </a:r>
            <a:r>
              <a:rPr lang="en-GB" sz="1200" b="0" i="0" kern="1200" dirty="0" err="1" smtClean="0">
                <a:solidFill>
                  <a:schemeClr val="tx1"/>
                </a:solidFill>
                <a:effectLst/>
                <a:latin typeface="+mn-lt"/>
                <a:ea typeface="+mn-ea"/>
                <a:cs typeface="+mn-cs"/>
              </a:rPr>
              <a:t>modeling</a:t>
            </a:r>
            <a:r>
              <a:rPr lang="en-GB" sz="1200" b="0" i="0" kern="1200" dirty="0" smtClean="0">
                <a:solidFill>
                  <a:schemeClr val="tx1"/>
                </a:solidFill>
                <a:effectLst/>
                <a:latin typeface="+mn-lt"/>
                <a:ea typeface="+mn-ea"/>
                <a:cs typeface="+mn-cs"/>
              </a:rPr>
              <a:t> approaches, IRT emphasizes the primacy of the fit of a model to observed data,</a:t>
            </a:r>
            <a:r>
              <a:rPr lang="en-GB" sz="1200" b="0" i="0" u="none" strike="noStrike" kern="1200" baseline="30000" dirty="0" smtClean="0">
                <a:solidFill>
                  <a:schemeClr val="tx1"/>
                </a:solidFill>
                <a:effectLst/>
                <a:latin typeface="+mn-lt"/>
                <a:ea typeface="+mn-ea"/>
                <a:cs typeface="+mn-cs"/>
                <a:hlinkClick r:id="rId5"/>
              </a:rPr>
              <a:t>[14]</a:t>
            </a:r>
            <a:r>
              <a:rPr lang="en-GB" sz="1200" b="0" i="0" kern="1200" dirty="0" smtClean="0">
                <a:solidFill>
                  <a:schemeClr val="tx1"/>
                </a:solidFill>
                <a:effectLst/>
                <a:latin typeface="+mn-lt"/>
                <a:ea typeface="+mn-ea"/>
                <a:cs typeface="+mn-cs"/>
              </a:rPr>
              <a:t> while the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model emphasizes the primacy of the requirements for fundamental measurement, with adequate data-model fit being an important but secondary requirement to be met before a test or research instrument can be claimed to measure a trait.</a:t>
            </a:r>
            <a:r>
              <a:rPr lang="en-GB" sz="1200" b="0" i="0" u="none" strike="noStrike" kern="1200" baseline="30000" dirty="0" smtClean="0">
                <a:solidFill>
                  <a:schemeClr val="tx1"/>
                </a:solidFill>
                <a:effectLst/>
                <a:latin typeface="+mn-lt"/>
                <a:ea typeface="+mn-ea"/>
                <a:cs typeface="+mn-cs"/>
                <a:hlinkClick r:id="rId6"/>
              </a:rPr>
              <a:t>[15]</a:t>
            </a:r>
            <a:r>
              <a:rPr lang="en-GB" sz="1200" b="0" i="0" kern="1200" dirty="0" smtClean="0">
                <a:solidFill>
                  <a:schemeClr val="tx1"/>
                </a:solidFill>
                <a:effectLst/>
                <a:latin typeface="+mn-lt"/>
                <a:ea typeface="+mn-ea"/>
                <a:cs typeface="+mn-cs"/>
              </a:rPr>
              <a:t> Operationally, this means that the IRT approaches include additional model parameters to reflect the patterns observed in the data (e.g., allowing items to vary in their correlation with the latent trait), whereas in the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approach, claims regarding the presence of a latent trait can only be considered valid when both (a) the data fit the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model, and (b) test items and examinees conform to the model. Therefore, under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models, </a:t>
            </a:r>
            <a:r>
              <a:rPr lang="en-GB" sz="1200" b="0" i="0" kern="1200" dirty="0" err="1" smtClean="0">
                <a:solidFill>
                  <a:schemeClr val="tx1"/>
                </a:solidFill>
                <a:effectLst/>
                <a:latin typeface="+mn-lt"/>
                <a:ea typeface="+mn-ea"/>
                <a:cs typeface="+mn-cs"/>
              </a:rPr>
              <a:t>misfitting</a:t>
            </a:r>
            <a:r>
              <a:rPr lang="en-GB" sz="1200" b="0" i="0" kern="1200" dirty="0" smtClean="0">
                <a:solidFill>
                  <a:schemeClr val="tx1"/>
                </a:solidFill>
                <a:effectLst/>
                <a:latin typeface="+mn-lt"/>
                <a:ea typeface="+mn-ea"/>
                <a:cs typeface="+mn-cs"/>
              </a:rPr>
              <a:t> responses require diagnosis of the reason for the misfit, and may be excluded from the data set if one can explain substantively why they do not address the latent trait.</a:t>
            </a:r>
            <a:r>
              <a:rPr lang="en-GB" sz="1200" b="0" i="0" u="none" strike="noStrike" kern="1200" baseline="30000" dirty="0" smtClean="0">
                <a:solidFill>
                  <a:schemeClr val="tx1"/>
                </a:solidFill>
                <a:effectLst/>
                <a:latin typeface="+mn-lt"/>
                <a:ea typeface="+mn-ea"/>
                <a:cs typeface="+mn-cs"/>
                <a:hlinkClick r:id="rId7"/>
              </a:rPr>
              <a:t>[16]</a:t>
            </a:r>
            <a:r>
              <a:rPr lang="en-GB" sz="1200" b="0" i="0" kern="1200" dirty="0" smtClean="0">
                <a:solidFill>
                  <a:schemeClr val="tx1"/>
                </a:solidFill>
                <a:effectLst/>
                <a:latin typeface="+mn-lt"/>
                <a:ea typeface="+mn-ea"/>
                <a:cs typeface="+mn-cs"/>
              </a:rPr>
              <a:t> Thus, the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approach can be seen to be a confirmatory approach, as opposed to exploratory approaches that attempt to model the observed data</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5</a:t>
            </a:fld>
            <a:endParaRPr lang="en-US"/>
          </a:p>
        </p:txBody>
      </p:sp>
    </p:spTree>
    <p:extLst>
      <p:ext uri="{BB962C8B-B14F-4D97-AF65-F5344CB8AC3E}">
        <p14:creationId xmlns:p14="http://schemas.microsoft.com/office/powerpoint/2010/main" val="34258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8</a:t>
            </a:fld>
            <a:endParaRPr lang="en-US"/>
          </a:p>
        </p:txBody>
      </p:sp>
    </p:spTree>
    <p:extLst>
      <p:ext uri="{BB962C8B-B14F-4D97-AF65-F5344CB8AC3E}">
        <p14:creationId xmlns:p14="http://schemas.microsoft.com/office/powerpoint/2010/main" val="228411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9</a:t>
            </a:fld>
            <a:endParaRPr lang="en-US"/>
          </a:p>
        </p:txBody>
      </p:sp>
    </p:spTree>
    <p:extLst>
      <p:ext uri="{BB962C8B-B14F-4D97-AF65-F5344CB8AC3E}">
        <p14:creationId xmlns:p14="http://schemas.microsoft.com/office/powerpoint/2010/main" val="55267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10</a:t>
            </a:fld>
            <a:endParaRPr lang="en-US"/>
          </a:p>
        </p:txBody>
      </p:sp>
    </p:spTree>
    <p:extLst>
      <p:ext uri="{BB962C8B-B14F-4D97-AF65-F5344CB8AC3E}">
        <p14:creationId xmlns:p14="http://schemas.microsoft.com/office/powerpoint/2010/main" val="326383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11</a:t>
            </a:fld>
            <a:endParaRPr lang="en-US"/>
          </a:p>
        </p:txBody>
      </p:sp>
    </p:spTree>
    <p:extLst>
      <p:ext uri="{BB962C8B-B14F-4D97-AF65-F5344CB8AC3E}">
        <p14:creationId xmlns:p14="http://schemas.microsoft.com/office/powerpoint/2010/main" val="419962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can we get from the data?</a:t>
            </a:r>
          </a:p>
          <a:p>
            <a:pPr marL="228600" indent="-228600">
              <a:buAutoNum type="arabicParenR"/>
            </a:pPr>
            <a:r>
              <a:rPr lang="en-GB" dirty="0" smtClean="0"/>
              <a:t>Remove </a:t>
            </a:r>
            <a:r>
              <a:rPr lang="en-GB" dirty="0" err="1" smtClean="0"/>
              <a:t>misfitting</a:t>
            </a:r>
            <a:r>
              <a:rPr lang="en-GB" dirty="0" smtClean="0"/>
              <a:t> people – people who don’t add any information (different</a:t>
            </a:r>
            <a:r>
              <a:rPr lang="en-GB" baseline="0" dirty="0" smtClean="0"/>
              <a:t> people were removed from the two types of analyses)</a:t>
            </a:r>
            <a:endParaRPr lang="en-GB" dirty="0" smtClean="0"/>
          </a:p>
          <a:p>
            <a:pPr marL="228600" indent="-228600">
              <a:buAutoNum type="arabicParenR"/>
            </a:pPr>
            <a:r>
              <a:rPr lang="en-GB" dirty="0" smtClean="0"/>
              <a:t>Remove </a:t>
            </a:r>
            <a:r>
              <a:rPr lang="en-GB" dirty="0" err="1" smtClean="0"/>
              <a:t>misfitting</a:t>
            </a:r>
            <a:r>
              <a:rPr lang="en-GB" dirty="0" smtClean="0"/>
              <a:t> items – items that are either redundant and don’t tell us anything, or items that often</a:t>
            </a:r>
            <a:r>
              <a:rPr lang="en-GB" baseline="0" dirty="0" smtClean="0"/>
              <a:t> have random responses, suggesting that they might be confusing or misleading to the consumer</a:t>
            </a:r>
          </a:p>
          <a:p>
            <a:pPr marL="228600" indent="-228600">
              <a:buAutoNum type="arabicParenR"/>
            </a:pPr>
            <a:r>
              <a:rPr lang="en-GB" baseline="0" dirty="0" smtClean="0"/>
              <a:t>Ordering of item ability – which ones are the easiest and which ones are the most difficult to endorse</a:t>
            </a:r>
          </a:p>
          <a:p>
            <a:pPr marL="228600" indent="-228600">
              <a:buAutoNum type="arabicParenR"/>
            </a:pPr>
            <a:r>
              <a:rPr lang="en-GB" baseline="0" dirty="0" smtClean="0"/>
              <a:t>Person-item distributions – not well targeted for this sample and the statements are generally too easy to endorse</a:t>
            </a:r>
          </a:p>
          <a:p>
            <a:pPr marL="228600" indent="-228600">
              <a:buAutoNum type="arabicParenR"/>
            </a:pPr>
            <a:r>
              <a:rPr lang="en-GB" baseline="0" dirty="0" smtClean="0"/>
              <a:t>Laundry product scores (and other demographics)</a:t>
            </a:r>
          </a:p>
          <a:p>
            <a:pPr marL="228600" indent="-228600">
              <a:buAutoNum type="arabicParenR"/>
            </a:pPr>
            <a:r>
              <a:rPr lang="en-GB" baseline="0" dirty="0" smtClean="0"/>
              <a:t>ANOVA &amp; DIF – laundry products</a:t>
            </a:r>
          </a:p>
          <a:p>
            <a:pPr marL="228600" indent="-228600">
              <a:buAutoNum type="arabicParenR"/>
            </a:pPr>
            <a:r>
              <a:rPr lang="en-GB" baseline="0" dirty="0" smtClean="0"/>
              <a:t>ANOVA &amp; DIF – other demographics</a:t>
            </a:r>
          </a:p>
          <a:p>
            <a:pPr marL="0" indent="0">
              <a:buNone/>
            </a:pP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12</a:t>
            </a:fld>
            <a:endParaRPr lang="en-US"/>
          </a:p>
        </p:txBody>
      </p:sp>
    </p:spTree>
    <p:extLst>
      <p:ext uri="{BB962C8B-B14F-4D97-AF65-F5344CB8AC3E}">
        <p14:creationId xmlns:p14="http://schemas.microsoft.com/office/powerpoint/2010/main" val="92440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207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590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702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9935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32136-154D-8E49-9F0F-8D035B85AE6F}"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893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232136-154D-8E49-9F0F-8D035B85AE6F}"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1646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232136-154D-8E49-9F0F-8D035B85AE6F}"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78345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232136-154D-8E49-9F0F-8D035B85AE6F}"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0421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32136-154D-8E49-9F0F-8D035B85AE6F}"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1684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302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11799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2136-154D-8E49-9F0F-8D035B85AE6F}"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056C-9350-3E4B-911C-FCF80EDBFE79}" type="slidenum">
              <a:rPr lang="en-US" smtClean="0"/>
              <a:t>‹#›</a:t>
            </a:fld>
            <a:endParaRPr lang="en-US"/>
          </a:p>
        </p:txBody>
      </p:sp>
    </p:spTree>
    <p:extLst>
      <p:ext uri="{BB962C8B-B14F-4D97-AF65-F5344CB8AC3E}">
        <p14:creationId xmlns:p14="http://schemas.microsoft.com/office/powerpoint/2010/main" val="1227897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statista.com/statistics/188716/top-liquid-laundry-detergent-brands-in-the-united-stat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cen.acs.org/articles/95/i4/PG-Henkel-head-head-laundry.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2254" y="641447"/>
            <a:ext cx="7424382" cy="400110"/>
          </a:xfrm>
          <a:prstGeom prst="rect">
            <a:avLst/>
          </a:prstGeom>
          <a:noFill/>
        </p:spPr>
        <p:txBody>
          <a:bodyPr wrap="square" rtlCol="0">
            <a:spAutoFit/>
          </a:bodyPr>
          <a:lstStyle/>
          <a:p>
            <a:r>
              <a:rPr lang="en-GB" sz="2000" dirty="0" smtClean="0"/>
              <a:t>Liquid laundry detergent sales in the US in 2018 (in million US dollars)</a:t>
            </a:r>
            <a:endParaRPr lang="en-GB" sz="2000" dirty="0"/>
          </a:p>
        </p:txBody>
      </p:sp>
      <p:grpSp>
        <p:nvGrpSpPr>
          <p:cNvPr id="34" name="Group 33"/>
          <p:cNvGrpSpPr/>
          <p:nvPr/>
        </p:nvGrpSpPr>
        <p:grpSpPr>
          <a:xfrm>
            <a:off x="2342484" y="1331632"/>
            <a:ext cx="9615230" cy="4933382"/>
            <a:chOff x="1564562" y="989746"/>
            <a:chExt cx="9615230" cy="4933382"/>
          </a:xfrm>
        </p:grpSpPr>
        <p:pic>
          <p:nvPicPr>
            <p:cNvPr id="4" name="Picture 3"/>
            <p:cNvPicPr>
              <a:picLocks noChangeAspect="1"/>
            </p:cNvPicPr>
            <p:nvPr/>
          </p:nvPicPr>
          <p:blipFill>
            <a:blip r:embed="rId3"/>
            <a:stretch>
              <a:fillRect/>
            </a:stretch>
          </p:blipFill>
          <p:spPr>
            <a:xfrm>
              <a:off x="2051924" y="989746"/>
              <a:ext cx="7460564" cy="4796835"/>
            </a:xfrm>
            <a:prstGeom prst="rect">
              <a:avLst/>
            </a:prstGeom>
          </p:spPr>
        </p:pic>
        <p:sp>
          <p:nvSpPr>
            <p:cNvPr id="18" name="Rectangle 17"/>
            <p:cNvSpPr/>
            <p:nvPr/>
          </p:nvSpPr>
          <p:spPr>
            <a:xfrm>
              <a:off x="6976280" y="1640337"/>
              <a:ext cx="4203512"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8611737" y="1234700"/>
              <a:ext cx="1419367" cy="369332"/>
            </a:xfrm>
            <a:prstGeom prst="rect">
              <a:avLst/>
            </a:prstGeom>
            <a:solidFill>
              <a:schemeClr val="bg1"/>
            </a:solidFill>
          </p:spPr>
          <p:txBody>
            <a:bodyPr wrap="square" rtlCol="0">
              <a:spAutoFit/>
            </a:bodyPr>
            <a:lstStyle/>
            <a:p>
              <a:r>
                <a:rPr lang="en-GB" dirty="0" smtClean="0"/>
                <a:t>1017.75</a:t>
              </a:r>
              <a:endParaRPr lang="en-GB" dirty="0"/>
            </a:p>
          </p:txBody>
        </p:sp>
        <p:sp>
          <p:nvSpPr>
            <p:cNvPr id="7" name="TextBox 6"/>
            <p:cNvSpPr txBox="1"/>
            <p:nvPr/>
          </p:nvSpPr>
          <p:spPr>
            <a:xfrm>
              <a:off x="6757916" y="1644975"/>
              <a:ext cx="1419367" cy="369332"/>
            </a:xfrm>
            <a:prstGeom prst="rect">
              <a:avLst/>
            </a:prstGeom>
            <a:solidFill>
              <a:schemeClr val="bg1"/>
            </a:solidFill>
          </p:spPr>
          <p:txBody>
            <a:bodyPr wrap="square" rtlCol="0">
              <a:spAutoFit/>
            </a:bodyPr>
            <a:lstStyle/>
            <a:p>
              <a:r>
                <a:rPr lang="en-GB" dirty="0" smtClean="0"/>
                <a:t>581.11</a:t>
              </a:r>
              <a:endParaRPr lang="en-GB" dirty="0"/>
            </a:p>
          </p:txBody>
        </p:sp>
        <p:sp>
          <p:nvSpPr>
            <p:cNvPr id="8" name="TextBox 7"/>
            <p:cNvSpPr txBox="1"/>
            <p:nvPr/>
          </p:nvSpPr>
          <p:spPr>
            <a:xfrm>
              <a:off x="5556913" y="2050612"/>
              <a:ext cx="1419367" cy="369332"/>
            </a:xfrm>
            <a:prstGeom prst="rect">
              <a:avLst/>
            </a:prstGeom>
            <a:solidFill>
              <a:schemeClr val="bg1"/>
            </a:solidFill>
          </p:spPr>
          <p:txBody>
            <a:bodyPr wrap="square" rtlCol="0">
              <a:spAutoFit/>
            </a:bodyPr>
            <a:lstStyle/>
            <a:p>
              <a:r>
                <a:rPr lang="en-GB" dirty="0" smtClean="0"/>
                <a:t>292.9</a:t>
              </a:r>
              <a:endParaRPr lang="en-GB" dirty="0"/>
            </a:p>
          </p:txBody>
        </p:sp>
        <p:sp>
          <p:nvSpPr>
            <p:cNvPr id="9" name="TextBox 8"/>
            <p:cNvSpPr txBox="1"/>
            <p:nvPr/>
          </p:nvSpPr>
          <p:spPr>
            <a:xfrm>
              <a:off x="5365845" y="2456628"/>
              <a:ext cx="1419367" cy="369332"/>
            </a:xfrm>
            <a:prstGeom prst="rect">
              <a:avLst/>
            </a:prstGeom>
            <a:solidFill>
              <a:schemeClr val="bg1"/>
            </a:solidFill>
          </p:spPr>
          <p:txBody>
            <a:bodyPr wrap="square" rtlCol="0">
              <a:spAutoFit/>
            </a:bodyPr>
            <a:lstStyle/>
            <a:p>
              <a:r>
                <a:rPr lang="en-GB" dirty="0" smtClean="0"/>
                <a:t>244.77</a:t>
              </a:r>
            </a:p>
          </p:txBody>
        </p:sp>
        <p:sp>
          <p:nvSpPr>
            <p:cNvPr id="10" name="TextBox 9"/>
            <p:cNvSpPr txBox="1"/>
            <p:nvPr/>
          </p:nvSpPr>
          <p:spPr>
            <a:xfrm>
              <a:off x="5311253" y="2863211"/>
              <a:ext cx="1419367" cy="369332"/>
            </a:xfrm>
            <a:prstGeom prst="rect">
              <a:avLst/>
            </a:prstGeom>
            <a:solidFill>
              <a:schemeClr val="bg1"/>
            </a:solidFill>
          </p:spPr>
          <p:txBody>
            <a:bodyPr wrap="square" rtlCol="0">
              <a:spAutoFit/>
            </a:bodyPr>
            <a:lstStyle/>
            <a:p>
              <a:r>
                <a:rPr lang="en-GB" dirty="0" smtClean="0"/>
                <a:t>229.48</a:t>
              </a:r>
            </a:p>
          </p:txBody>
        </p:sp>
        <p:sp>
          <p:nvSpPr>
            <p:cNvPr id="11" name="TextBox 10"/>
            <p:cNvSpPr txBox="1"/>
            <p:nvPr/>
          </p:nvSpPr>
          <p:spPr>
            <a:xfrm>
              <a:off x="5256661" y="3278207"/>
              <a:ext cx="1419367" cy="369332"/>
            </a:xfrm>
            <a:prstGeom prst="rect">
              <a:avLst/>
            </a:prstGeom>
            <a:solidFill>
              <a:schemeClr val="bg1"/>
            </a:solidFill>
          </p:spPr>
          <p:txBody>
            <a:bodyPr wrap="square" rtlCol="0">
              <a:spAutoFit/>
            </a:bodyPr>
            <a:lstStyle/>
            <a:p>
              <a:r>
                <a:rPr lang="en-GB" dirty="0" smtClean="0"/>
                <a:t>223.48</a:t>
              </a:r>
            </a:p>
          </p:txBody>
        </p:sp>
        <p:sp>
          <p:nvSpPr>
            <p:cNvPr id="12" name="TextBox 11"/>
            <p:cNvSpPr txBox="1"/>
            <p:nvPr/>
          </p:nvSpPr>
          <p:spPr>
            <a:xfrm>
              <a:off x="5106537" y="3676737"/>
              <a:ext cx="1419367" cy="369332"/>
            </a:xfrm>
            <a:prstGeom prst="rect">
              <a:avLst/>
            </a:prstGeom>
            <a:solidFill>
              <a:schemeClr val="bg1"/>
            </a:solidFill>
          </p:spPr>
          <p:txBody>
            <a:bodyPr wrap="square" rtlCol="0">
              <a:spAutoFit/>
            </a:bodyPr>
            <a:lstStyle/>
            <a:p>
              <a:r>
                <a:rPr lang="en-GB" dirty="0" smtClean="0"/>
                <a:t>187.79</a:t>
              </a:r>
            </a:p>
          </p:txBody>
        </p:sp>
        <p:sp>
          <p:nvSpPr>
            <p:cNvPr id="13" name="TextBox 12"/>
            <p:cNvSpPr txBox="1"/>
            <p:nvPr/>
          </p:nvSpPr>
          <p:spPr>
            <a:xfrm>
              <a:off x="5092884" y="4073365"/>
              <a:ext cx="1419367" cy="369332"/>
            </a:xfrm>
            <a:prstGeom prst="rect">
              <a:avLst/>
            </a:prstGeom>
            <a:solidFill>
              <a:schemeClr val="bg1"/>
            </a:solidFill>
          </p:spPr>
          <p:txBody>
            <a:bodyPr wrap="square" rtlCol="0">
              <a:spAutoFit/>
            </a:bodyPr>
            <a:lstStyle/>
            <a:p>
              <a:r>
                <a:rPr lang="en-GB" dirty="0" smtClean="0"/>
                <a:t>185.98</a:t>
              </a:r>
            </a:p>
          </p:txBody>
        </p:sp>
        <p:sp>
          <p:nvSpPr>
            <p:cNvPr id="14" name="TextBox 13"/>
            <p:cNvSpPr txBox="1"/>
            <p:nvPr/>
          </p:nvSpPr>
          <p:spPr>
            <a:xfrm>
              <a:off x="5045226" y="4493353"/>
              <a:ext cx="1419367" cy="369332"/>
            </a:xfrm>
            <a:prstGeom prst="rect">
              <a:avLst/>
            </a:prstGeom>
            <a:solidFill>
              <a:schemeClr val="bg1"/>
            </a:solidFill>
          </p:spPr>
          <p:txBody>
            <a:bodyPr wrap="square" rtlCol="0">
              <a:spAutoFit/>
            </a:bodyPr>
            <a:lstStyle/>
            <a:p>
              <a:r>
                <a:rPr lang="en-GB" dirty="0" smtClean="0"/>
                <a:t>179.85</a:t>
              </a:r>
            </a:p>
          </p:txBody>
        </p:sp>
        <p:sp>
          <p:nvSpPr>
            <p:cNvPr id="15" name="TextBox 14"/>
            <p:cNvSpPr txBox="1"/>
            <p:nvPr/>
          </p:nvSpPr>
          <p:spPr>
            <a:xfrm>
              <a:off x="4926840" y="4900709"/>
              <a:ext cx="1419367" cy="369332"/>
            </a:xfrm>
            <a:prstGeom prst="rect">
              <a:avLst/>
            </a:prstGeom>
            <a:solidFill>
              <a:schemeClr val="bg1"/>
            </a:solidFill>
          </p:spPr>
          <p:txBody>
            <a:bodyPr wrap="square" rtlCol="0">
              <a:spAutoFit/>
            </a:bodyPr>
            <a:lstStyle/>
            <a:p>
              <a:r>
                <a:rPr lang="en-GB" dirty="0" smtClean="0"/>
                <a:t>138.8</a:t>
              </a:r>
            </a:p>
          </p:txBody>
        </p:sp>
        <p:sp>
          <p:nvSpPr>
            <p:cNvPr id="16" name="Rectangle 15"/>
            <p:cNvSpPr/>
            <p:nvPr/>
          </p:nvSpPr>
          <p:spPr>
            <a:xfrm>
              <a:off x="4162567" y="5390866"/>
              <a:ext cx="5868537"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405240" y="2143402"/>
              <a:ext cx="4376491" cy="312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648507" y="1262915"/>
              <a:ext cx="611872" cy="338554"/>
            </a:xfrm>
            <a:prstGeom prst="rect">
              <a:avLst/>
            </a:prstGeom>
            <a:solidFill>
              <a:schemeClr val="bg1"/>
            </a:solidFill>
          </p:spPr>
          <p:txBody>
            <a:bodyPr wrap="square" rtlCol="0">
              <a:spAutoFit/>
            </a:bodyPr>
            <a:lstStyle/>
            <a:p>
              <a:r>
                <a:rPr lang="en-GB" sz="1600" dirty="0" smtClean="0"/>
                <a:t>Tide</a:t>
              </a:r>
              <a:endParaRPr lang="en-GB" sz="1600" dirty="0"/>
            </a:p>
          </p:txBody>
        </p:sp>
        <p:sp>
          <p:nvSpPr>
            <p:cNvPr id="20" name="TextBox 19"/>
            <p:cNvSpPr txBox="1"/>
            <p:nvPr/>
          </p:nvSpPr>
          <p:spPr>
            <a:xfrm>
              <a:off x="3612220" y="1662105"/>
              <a:ext cx="611872" cy="338554"/>
            </a:xfrm>
            <a:prstGeom prst="rect">
              <a:avLst/>
            </a:prstGeom>
            <a:solidFill>
              <a:schemeClr val="bg1"/>
            </a:solidFill>
          </p:spPr>
          <p:txBody>
            <a:bodyPr wrap="square" rtlCol="0">
              <a:spAutoFit/>
            </a:bodyPr>
            <a:lstStyle/>
            <a:p>
              <a:r>
                <a:rPr lang="en-GB" sz="1600" dirty="0" smtClean="0"/>
                <a:t>Gain</a:t>
              </a:r>
              <a:endParaRPr lang="en-GB" sz="1600" dirty="0"/>
            </a:p>
          </p:txBody>
        </p:sp>
        <p:sp>
          <p:nvSpPr>
            <p:cNvPr id="21" name="TextBox 20"/>
            <p:cNvSpPr txBox="1"/>
            <p:nvPr/>
          </p:nvSpPr>
          <p:spPr>
            <a:xfrm>
              <a:off x="1700396" y="2074890"/>
              <a:ext cx="2575904" cy="338554"/>
            </a:xfrm>
            <a:prstGeom prst="rect">
              <a:avLst/>
            </a:prstGeom>
            <a:solidFill>
              <a:schemeClr val="bg1"/>
            </a:solidFill>
          </p:spPr>
          <p:txBody>
            <a:bodyPr wrap="square" rtlCol="0">
              <a:spAutoFit/>
            </a:bodyPr>
            <a:lstStyle/>
            <a:p>
              <a:r>
                <a:rPr lang="en-GB" sz="1600" dirty="0" smtClean="0"/>
                <a:t>Tide Simply Clean and Fresh</a:t>
              </a:r>
              <a:endParaRPr lang="en-GB" sz="1600" dirty="0"/>
            </a:p>
          </p:txBody>
        </p:sp>
        <p:sp>
          <p:nvSpPr>
            <p:cNvPr id="22" name="TextBox 21"/>
            <p:cNvSpPr txBox="1"/>
            <p:nvPr/>
          </p:nvSpPr>
          <p:spPr>
            <a:xfrm>
              <a:off x="2721812" y="2474080"/>
              <a:ext cx="1508995" cy="338554"/>
            </a:xfrm>
            <a:prstGeom prst="rect">
              <a:avLst/>
            </a:prstGeom>
            <a:solidFill>
              <a:schemeClr val="bg1"/>
            </a:solidFill>
          </p:spPr>
          <p:txBody>
            <a:bodyPr wrap="square" rtlCol="0">
              <a:spAutoFit/>
            </a:bodyPr>
            <a:lstStyle/>
            <a:p>
              <a:r>
                <a:rPr lang="en-GB" sz="1600" dirty="0" smtClean="0"/>
                <a:t>Arm &amp; Hammer</a:t>
              </a:r>
              <a:endParaRPr lang="en-GB" sz="1600" dirty="0"/>
            </a:p>
          </p:txBody>
        </p:sp>
        <p:sp>
          <p:nvSpPr>
            <p:cNvPr id="23" name="TextBox 22"/>
            <p:cNvSpPr txBox="1"/>
            <p:nvPr/>
          </p:nvSpPr>
          <p:spPr>
            <a:xfrm>
              <a:off x="3512701" y="2850989"/>
              <a:ext cx="742552" cy="338554"/>
            </a:xfrm>
            <a:prstGeom prst="rect">
              <a:avLst/>
            </a:prstGeom>
            <a:solidFill>
              <a:schemeClr val="bg1"/>
            </a:solidFill>
          </p:spPr>
          <p:txBody>
            <a:bodyPr wrap="square" rtlCol="0">
              <a:spAutoFit/>
            </a:bodyPr>
            <a:lstStyle/>
            <a:p>
              <a:r>
                <a:rPr lang="en-GB" sz="1600" dirty="0" smtClean="0"/>
                <a:t>Purex</a:t>
              </a:r>
              <a:endParaRPr lang="en-GB" sz="1600" dirty="0"/>
            </a:p>
          </p:txBody>
        </p:sp>
        <p:sp>
          <p:nvSpPr>
            <p:cNvPr id="24" name="TextBox 23"/>
            <p:cNvSpPr txBox="1"/>
            <p:nvPr/>
          </p:nvSpPr>
          <p:spPr>
            <a:xfrm>
              <a:off x="1778973" y="3288826"/>
              <a:ext cx="2497327" cy="338554"/>
            </a:xfrm>
            <a:prstGeom prst="rect">
              <a:avLst/>
            </a:prstGeom>
            <a:solidFill>
              <a:schemeClr val="bg1"/>
            </a:solidFill>
          </p:spPr>
          <p:txBody>
            <a:bodyPr wrap="square" rtlCol="0">
              <a:spAutoFit/>
            </a:bodyPr>
            <a:lstStyle/>
            <a:p>
              <a:r>
                <a:rPr lang="en-GB" sz="1600" dirty="0" smtClean="0"/>
                <a:t>Tide Plus a Touch of Downy</a:t>
              </a:r>
              <a:endParaRPr lang="en-GB" sz="1600" dirty="0"/>
            </a:p>
          </p:txBody>
        </p:sp>
        <p:sp>
          <p:nvSpPr>
            <p:cNvPr id="25" name="Rectangle 24"/>
            <p:cNvSpPr/>
            <p:nvPr/>
          </p:nvSpPr>
          <p:spPr>
            <a:xfrm>
              <a:off x="1893591" y="3006107"/>
              <a:ext cx="896399" cy="334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564562" y="3679857"/>
              <a:ext cx="2695817" cy="338554"/>
            </a:xfrm>
            <a:prstGeom prst="rect">
              <a:avLst/>
            </a:prstGeom>
            <a:solidFill>
              <a:schemeClr val="bg1"/>
            </a:solidFill>
          </p:spPr>
          <p:txBody>
            <a:bodyPr wrap="square" rtlCol="0">
              <a:spAutoFit/>
            </a:bodyPr>
            <a:lstStyle/>
            <a:p>
              <a:r>
                <a:rPr lang="en-GB" sz="1600" dirty="0" smtClean="0"/>
                <a:t>Arm &amp; Hammer Plus Oxi Clean</a:t>
              </a:r>
              <a:endParaRPr lang="en-GB" sz="1600" dirty="0"/>
            </a:p>
          </p:txBody>
        </p:sp>
        <p:sp>
          <p:nvSpPr>
            <p:cNvPr id="28" name="TextBox 27"/>
            <p:cNvSpPr txBox="1"/>
            <p:nvPr/>
          </p:nvSpPr>
          <p:spPr>
            <a:xfrm>
              <a:off x="2646588" y="4075106"/>
              <a:ext cx="1636616" cy="338554"/>
            </a:xfrm>
            <a:prstGeom prst="rect">
              <a:avLst/>
            </a:prstGeom>
            <a:solidFill>
              <a:schemeClr val="bg1"/>
            </a:solidFill>
          </p:spPr>
          <p:txBody>
            <a:bodyPr wrap="square" rtlCol="0">
              <a:spAutoFit/>
            </a:bodyPr>
            <a:lstStyle/>
            <a:p>
              <a:r>
                <a:rPr lang="en-GB" sz="1600" dirty="0" smtClean="0"/>
                <a:t>Tide Plus Febreze</a:t>
              </a:r>
              <a:endParaRPr lang="en-GB" sz="1600" dirty="0"/>
            </a:p>
          </p:txBody>
        </p:sp>
        <p:sp>
          <p:nvSpPr>
            <p:cNvPr id="29" name="TextBox 28"/>
            <p:cNvSpPr txBox="1"/>
            <p:nvPr/>
          </p:nvSpPr>
          <p:spPr>
            <a:xfrm>
              <a:off x="2782662" y="4512651"/>
              <a:ext cx="1500542" cy="338554"/>
            </a:xfrm>
            <a:prstGeom prst="rect">
              <a:avLst/>
            </a:prstGeom>
            <a:solidFill>
              <a:schemeClr val="bg1"/>
            </a:solidFill>
          </p:spPr>
          <p:txBody>
            <a:bodyPr wrap="square" rtlCol="0">
              <a:spAutoFit/>
            </a:bodyPr>
            <a:lstStyle/>
            <a:p>
              <a:r>
                <a:rPr lang="en-GB" sz="1600" dirty="0" smtClean="0"/>
                <a:t>Persil Pro Clean</a:t>
              </a:r>
              <a:endParaRPr lang="en-GB" sz="1600" dirty="0"/>
            </a:p>
          </p:txBody>
        </p:sp>
        <p:sp>
          <p:nvSpPr>
            <p:cNvPr id="30" name="TextBox 29"/>
            <p:cNvSpPr txBox="1"/>
            <p:nvPr/>
          </p:nvSpPr>
          <p:spPr>
            <a:xfrm>
              <a:off x="3706037" y="4900709"/>
              <a:ext cx="549216" cy="338554"/>
            </a:xfrm>
            <a:prstGeom prst="rect">
              <a:avLst/>
            </a:prstGeom>
            <a:solidFill>
              <a:schemeClr val="bg1"/>
            </a:solidFill>
          </p:spPr>
          <p:txBody>
            <a:bodyPr wrap="square" rtlCol="0">
              <a:spAutoFit/>
            </a:bodyPr>
            <a:lstStyle/>
            <a:p>
              <a:r>
                <a:rPr lang="en-GB" sz="1600" dirty="0" smtClean="0"/>
                <a:t>Xtra</a:t>
              </a:r>
              <a:endParaRPr lang="en-GB" sz="1600" dirty="0"/>
            </a:p>
          </p:txBody>
        </p:sp>
      </p:gr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055" y="1579801"/>
            <a:ext cx="345648" cy="345648"/>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758" y="2018164"/>
            <a:ext cx="345648" cy="345648"/>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012" y="2420661"/>
            <a:ext cx="345648" cy="345648"/>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712" y="3617064"/>
            <a:ext cx="345648" cy="345648"/>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642" y="4425287"/>
            <a:ext cx="345648" cy="345648"/>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326" y="5226527"/>
            <a:ext cx="345648" cy="345648"/>
          </a:xfrm>
          <a:prstGeom prst="rect">
            <a:avLst/>
          </a:prstGeom>
        </p:spPr>
      </p:pic>
      <p:pic>
        <p:nvPicPr>
          <p:cNvPr id="1028" name="Picture 4" descr="Image result for arm and hammer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8088" y="2771690"/>
            <a:ext cx="382129" cy="38212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Image result for arm and hammer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506" y="4016483"/>
            <a:ext cx="382129" cy="3821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enkel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1977" y="3179227"/>
            <a:ext cx="625277" cy="35276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mage result for henkel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0274" y="4873767"/>
            <a:ext cx="625277" cy="352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47009" y="6457271"/>
            <a:ext cx="9975652" cy="369332"/>
          </a:xfrm>
          <a:prstGeom prst="rect">
            <a:avLst/>
          </a:prstGeom>
          <a:noFill/>
        </p:spPr>
        <p:txBody>
          <a:bodyPr wrap="square" rtlCol="0">
            <a:spAutoFit/>
          </a:bodyPr>
          <a:lstStyle/>
          <a:p>
            <a:r>
              <a:rPr lang="en-GB" dirty="0" smtClean="0">
                <a:hlinkClick r:id="rId7"/>
              </a:rPr>
              <a:t>https</a:t>
            </a:r>
            <a:r>
              <a:rPr lang="en-GB" dirty="0">
                <a:hlinkClick r:id="rId7"/>
              </a:rPr>
              <a:t>://www.statista.com/statistics/188716/top-liquid-laundry-detergent-brands-in-the-united-states/</a:t>
            </a:r>
            <a:endParaRPr lang="en-GB" dirty="0"/>
          </a:p>
        </p:txBody>
      </p:sp>
    </p:spTree>
    <p:extLst>
      <p:ext uri="{BB962C8B-B14F-4D97-AF65-F5344CB8AC3E}">
        <p14:creationId xmlns:p14="http://schemas.microsoft.com/office/powerpoint/2010/main" val="206310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Individual item fit (Agreements)</a:t>
            </a:r>
            <a:endParaRPr lang="en-GB" dirty="0"/>
          </a:p>
        </p:txBody>
      </p:sp>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a:pPr>
            <a:r>
              <a:rPr lang="en-GB" dirty="0" smtClean="0"/>
              <a:t>Cleaning overall</a:t>
            </a:r>
          </a:p>
          <a:p>
            <a:pPr marL="342900" indent="-342900">
              <a:buFont typeface="+mj-lt"/>
              <a:buAutoNum type="arabicPeriod"/>
            </a:pPr>
            <a:r>
              <a:rPr lang="en-GB" dirty="0" smtClean="0"/>
              <a:t>Removing tough stains</a:t>
            </a:r>
          </a:p>
          <a:p>
            <a:pPr marL="342900" indent="-342900">
              <a:buFont typeface="+mj-lt"/>
              <a:buAutoNum type="arabicPeriod"/>
            </a:pPr>
            <a:r>
              <a:rPr lang="en-GB" dirty="0"/>
              <a:t>Providing bright whites</a:t>
            </a:r>
          </a:p>
          <a:p>
            <a:pPr marL="342900" indent="-342900">
              <a:buFont typeface="+mj-lt"/>
              <a:buAutoNum type="arabicPeriod"/>
            </a:pPr>
            <a:r>
              <a:rPr lang="en-GB" dirty="0"/>
              <a:t>Keeping dark clothes dark</a:t>
            </a:r>
          </a:p>
          <a:p>
            <a:pPr marL="342900" indent="-342900">
              <a:buFont typeface="+mj-lt"/>
              <a:buAutoNum type="arabicPeriod"/>
            </a:pPr>
            <a:r>
              <a:rPr lang="en-GB" dirty="0"/>
              <a:t>Providing vivid colours</a:t>
            </a:r>
          </a:p>
          <a:p>
            <a:pPr marL="342900" indent="-342900">
              <a:buFont typeface="+mj-lt"/>
              <a:buAutoNum type="arabicPeriod"/>
            </a:pPr>
            <a:r>
              <a:rPr lang="en-GB" dirty="0" smtClean="0"/>
              <a:t>Overall scent</a:t>
            </a:r>
          </a:p>
          <a:p>
            <a:pPr marL="342900" indent="-342900">
              <a:buFont typeface="+mj-lt"/>
              <a:buAutoNum type="arabicPeriod"/>
            </a:pPr>
            <a:r>
              <a:rPr lang="en-GB" dirty="0" smtClean="0"/>
              <a:t>Good level of suds</a:t>
            </a:r>
          </a:p>
          <a:p>
            <a:pPr marL="342900" indent="-342900">
              <a:buFont typeface="+mj-lt"/>
              <a:buAutoNum type="arabicPeriod"/>
            </a:pPr>
            <a:r>
              <a:rPr lang="en-GB" dirty="0" smtClean="0"/>
              <a:t>Removing bad odours</a:t>
            </a:r>
          </a:p>
          <a:p>
            <a:pPr marL="342900" indent="-342900">
              <a:buFont typeface="+mj-lt"/>
              <a:buAutoNum type="arabicPeriod"/>
            </a:pPr>
            <a:r>
              <a:rPr lang="en-GB" dirty="0"/>
              <a:t>Product appearance</a:t>
            </a:r>
          </a:p>
          <a:p>
            <a:pPr marL="342900" indent="-342900">
              <a:buFont typeface="+mj-lt"/>
              <a:buAutoNum type="arabicPeriod"/>
            </a:pPr>
            <a:r>
              <a:rPr lang="en-GB" dirty="0"/>
              <a:t>Not leaving residues</a:t>
            </a:r>
          </a:p>
          <a:p>
            <a:pPr marL="342900" indent="-342900">
              <a:buFont typeface="+mj-lt"/>
              <a:buAutoNum type="arabicPeriod"/>
            </a:pPr>
            <a:r>
              <a:rPr lang="en-GB" dirty="0" smtClean="0"/>
              <a:t>Trusted brand</a:t>
            </a:r>
          </a:p>
          <a:p>
            <a:pPr marL="342900" indent="-342900">
              <a:buFont typeface="+mj-lt"/>
              <a:buAutoNum type="arabicPeriod"/>
            </a:pPr>
            <a:r>
              <a:rPr lang="en-GB" dirty="0" smtClean="0"/>
              <a:t>Makes me feel proud</a:t>
            </a:r>
          </a:p>
          <a:p>
            <a:pPr marL="342900" indent="-342900">
              <a:buFont typeface="+mj-lt"/>
              <a:buAutoNum type="arabicPeriod"/>
            </a:pPr>
            <a:r>
              <a:rPr lang="en-GB" dirty="0" smtClean="0"/>
              <a:t>Package quality</a:t>
            </a:r>
          </a:p>
          <a:p>
            <a:pPr marL="342900" indent="-342900">
              <a:buFont typeface="+mj-lt"/>
              <a:buAutoNum type="arabicPeriod"/>
            </a:pPr>
            <a:r>
              <a:rPr lang="en-GB" dirty="0" smtClean="0"/>
              <a:t>Worth the price</a:t>
            </a:r>
          </a:p>
          <a:p>
            <a:pPr marL="342900" indent="-342900">
              <a:buFont typeface="+mj-lt"/>
              <a:buAutoNum type="arabicPeriod"/>
            </a:pPr>
            <a:r>
              <a:rPr lang="en-GB" dirty="0" smtClean="0"/>
              <a:t>I would recommend this product</a:t>
            </a:r>
          </a:p>
        </p:txBody>
      </p:sp>
    </p:spTree>
    <p:extLst>
      <p:ext uri="{BB962C8B-B14F-4D97-AF65-F5344CB8AC3E}">
        <p14:creationId xmlns:p14="http://schemas.microsoft.com/office/powerpoint/2010/main" val="295375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Individual item fit (Agreements)</a:t>
            </a:r>
            <a:endParaRPr lang="en-GB" dirty="0"/>
          </a:p>
        </p:txBody>
      </p:sp>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chemeClr val="bg1">
                    <a:lumMod val="75000"/>
                  </a:schemeClr>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b="1" dirty="0" smtClean="0">
                <a:solidFill>
                  <a:srgbClr val="FF0000"/>
                </a:solidFill>
              </a:rPr>
              <a:t>Makes me feel proud</a:t>
            </a:r>
          </a:p>
          <a:p>
            <a:pPr marL="342900" indent="-342900">
              <a:buFont typeface="+mj-lt"/>
              <a:buAutoNum type="arabicPeriod"/>
            </a:pPr>
            <a:r>
              <a:rPr lang="en-GB" dirty="0" smtClean="0">
                <a:solidFill>
                  <a:schemeClr val="bg1">
                    <a:lumMod val="75000"/>
                  </a:schemeClr>
                </a:solidFill>
              </a:rPr>
              <a:t>Package quality</a:t>
            </a:r>
          </a:p>
          <a:p>
            <a:pPr marL="342900" indent="-342900">
              <a:buFont typeface="+mj-lt"/>
              <a:buAutoNum type="arabicPeriod"/>
            </a:pPr>
            <a:r>
              <a:rPr lang="en-GB" dirty="0" smtClean="0">
                <a:solidFill>
                  <a:schemeClr val="bg1">
                    <a:lumMod val="75000"/>
                  </a:schemeClr>
                </a:solidFill>
              </a:rPr>
              <a:t>Worth the price</a:t>
            </a:r>
          </a:p>
          <a:p>
            <a:pPr marL="342900" indent="-342900">
              <a:buFont typeface="+mj-lt"/>
              <a:buAutoNum type="arabicPeriod"/>
            </a:pPr>
            <a:r>
              <a:rPr lang="en-GB" dirty="0" smtClean="0">
                <a:solidFill>
                  <a:schemeClr val="bg1">
                    <a:lumMod val="75000"/>
                  </a:schemeClr>
                </a:solidFill>
              </a:rPr>
              <a:t>I would recommend this product</a:t>
            </a:r>
          </a:p>
        </p:txBody>
      </p:sp>
    </p:spTree>
    <p:extLst>
      <p:ext uri="{BB962C8B-B14F-4D97-AF65-F5344CB8AC3E}">
        <p14:creationId xmlns:p14="http://schemas.microsoft.com/office/powerpoint/2010/main" val="679498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a:pPr>
            <a:r>
              <a:rPr lang="en-GB" dirty="0" smtClean="0"/>
              <a:t>Cleaning overall</a:t>
            </a:r>
          </a:p>
          <a:p>
            <a:pPr marL="342900" indent="-342900">
              <a:buFont typeface="+mj-lt"/>
              <a:buAutoNum type="arabicPeriod"/>
            </a:pPr>
            <a:r>
              <a:rPr lang="en-GB" dirty="0" smtClean="0"/>
              <a:t>Removing tough stains</a:t>
            </a:r>
          </a:p>
          <a:p>
            <a:pPr marL="342900" indent="-342900">
              <a:buFont typeface="+mj-lt"/>
              <a:buAutoNum type="arabicPeriod"/>
            </a:pPr>
            <a:r>
              <a:rPr lang="en-GB" dirty="0"/>
              <a:t>Providing bright whites</a:t>
            </a:r>
          </a:p>
          <a:p>
            <a:pPr marL="342900" indent="-342900">
              <a:buFont typeface="+mj-lt"/>
              <a:buAutoNum type="arabicPeriod"/>
            </a:pPr>
            <a:r>
              <a:rPr lang="en-GB" dirty="0"/>
              <a:t>Keeping dark clothes dark</a:t>
            </a:r>
          </a:p>
          <a:p>
            <a:pPr marL="342900" indent="-342900">
              <a:buFont typeface="+mj-lt"/>
              <a:buAutoNum type="arabicPeriod"/>
            </a:pPr>
            <a:r>
              <a:rPr lang="en-GB" dirty="0"/>
              <a:t>Providing vivid colours</a:t>
            </a:r>
          </a:p>
          <a:p>
            <a:pPr marL="342900" indent="-342900">
              <a:buFont typeface="+mj-lt"/>
              <a:buAutoNum type="arabicPeriod"/>
            </a:pPr>
            <a:r>
              <a:rPr lang="en-GB" dirty="0" smtClean="0"/>
              <a:t>Overall scent</a:t>
            </a:r>
          </a:p>
          <a:p>
            <a:pPr marL="342900" indent="-342900">
              <a:buFont typeface="+mj-lt"/>
              <a:buAutoNum type="arabicPeriod"/>
            </a:pPr>
            <a:r>
              <a:rPr lang="en-GB" dirty="0" smtClean="0"/>
              <a:t>Good level of suds</a:t>
            </a:r>
          </a:p>
          <a:p>
            <a:pPr marL="342900" indent="-342900">
              <a:buFont typeface="+mj-lt"/>
              <a:buAutoNum type="arabicPeriod"/>
            </a:pPr>
            <a:r>
              <a:rPr lang="en-GB" dirty="0" smtClean="0"/>
              <a:t>Removing bad odours</a:t>
            </a:r>
          </a:p>
          <a:p>
            <a:pPr marL="342900" indent="-342900">
              <a:buFont typeface="+mj-lt"/>
              <a:buAutoNum type="arabicPeriod"/>
            </a:pPr>
            <a:r>
              <a:rPr lang="en-GB" dirty="0"/>
              <a:t>Product appearance</a:t>
            </a:r>
          </a:p>
          <a:p>
            <a:pPr marL="342900" indent="-342900">
              <a:buFont typeface="+mj-lt"/>
              <a:buAutoNum type="arabicPeriod"/>
            </a:pPr>
            <a:r>
              <a:rPr lang="en-GB" dirty="0"/>
              <a:t>Not leaving residues</a:t>
            </a:r>
          </a:p>
          <a:p>
            <a:pPr marL="342900" indent="-342900">
              <a:buFont typeface="+mj-lt"/>
              <a:buAutoNum type="arabicPeriod"/>
            </a:pPr>
            <a:r>
              <a:rPr lang="en-GB" dirty="0" smtClean="0"/>
              <a:t>Trusted brand</a:t>
            </a:r>
          </a:p>
          <a:p>
            <a:pPr marL="342900" indent="-342900">
              <a:buFont typeface="+mj-lt"/>
              <a:buAutoNum type="arabicPeriod"/>
            </a:pPr>
            <a:r>
              <a:rPr lang="en-GB" dirty="0" smtClean="0"/>
              <a:t>Makes me feel proud</a:t>
            </a:r>
          </a:p>
          <a:p>
            <a:pPr marL="342900" indent="-342900">
              <a:buFont typeface="+mj-lt"/>
              <a:buAutoNum type="arabicPeriod"/>
            </a:pPr>
            <a:r>
              <a:rPr lang="en-GB" dirty="0" smtClean="0"/>
              <a:t>Package quality</a:t>
            </a:r>
          </a:p>
          <a:p>
            <a:pPr marL="342900" indent="-342900">
              <a:buFont typeface="+mj-lt"/>
              <a:buAutoNum type="arabicPeriod"/>
            </a:pPr>
            <a:r>
              <a:rPr lang="en-GB" dirty="0" smtClean="0"/>
              <a:t>Worth the price</a:t>
            </a:r>
          </a:p>
          <a:p>
            <a:pPr marL="342900" indent="-342900">
              <a:buFont typeface="+mj-lt"/>
              <a:buAutoNum type="arabicPeriod"/>
            </a:pPr>
            <a:r>
              <a:rPr lang="en-GB" dirty="0" smtClean="0"/>
              <a:t>I would recommend this product</a:t>
            </a:r>
          </a:p>
        </p:txBody>
      </p:sp>
    </p:spTree>
    <p:extLst>
      <p:ext uri="{BB962C8B-B14F-4D97-AF65-F5344CB8AC3E}">
        <p14:creationId xmlns:p14="http://schemas.microsoft.com/office/powerpoint/2010/main" val="9170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12" end="12"/>
                                            </p:txEl>
                                          </p:spTgt>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13" end="13"/>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4" end="14"/>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15" end="1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a:pPr>
            <a:r>
              <a:rPr lang="en-GB" dirty="0" smtClean="0">
                <a:solidFill>
                  <a:srgbClr val="FF0000"/>
                </a:solidFill>
              </a:rPr>
              <a:t>Cleaning overall</a:t>
            </a:r>
          </a:p>
          <a:p>
            <a:pPr marL="342900" indent="-342900">
              <a:buFont typeface="+mj-lt"/>
              <a:buAutoNum type="arabicPeriod"/>
            </a:pPr>
            <a:r>
              <a:rPr lang="en-GB" dirty="0" smtClean="0"/>
              <a:t>Removing tough stains</a:t>
            </a:r>
          </a:p>
          <a:p>
            <a:pPr marL="342900" indent="-342900">
              <a:buFont typeface="+mj-lt"/>
              <a:buAutoNum type="arabicPeriod"/>
            </a:pPr>
            <a:r>
              <a:rPr lang="en-GB" dirty="0"/>
              <a:t>Providing bright whites</a:t>
            </a:r>
          </a:p>
          <a:p>
            <a:pPr marL="342900" indent="-342900">
              <a:buFont typeface="+mj-lt"/>
              <a:buAutoNum type="arabicPeriod"/>
            </a:pPr>
            <a:r>
              <a:rPr lang="en-GB" dirty="0">
                <a:solidFill>
                  <a:srgbClr val="FF0000"/>
                </a:solidFill>
              </a:rPr>
              <a:t>Keeping dark clothes dark</a:t>
            </a:r>
          </a:p>
          <a:p>
            <a:pPr marL="342900" indent="-342900">
              <a:buFont typeface="+mj-lt"/>
              <a:buAutoNum type="arabicPeriod"/>
            </a:pPr>
            <a:r>
              <a:rPr lang="en-GB" dirty="0"/>
              <a:t>Providing vivid colours</a:t>
            </a:r>
          </a:p>
          <a:p>
            <a:pPr marL="342900" indent="-342900">
              <a:buFont typeface="+mj-lt"/>
              <a:buAutoNum type="arabicPeriod"/>
            </a:pPr>
            <a:r>
              <a:rPr lang="en-GB" dirty="0" smtClean="0"/>
              <a:t>Overall scent</a:t>
            </a:r>
          </a:p>
          <a:p>
            <a:pPr marL="342900" indent="-342900">
              <a:buFont typeface="+mj-lt"/>
              <a:buAutoNum type="arabicPeriod"/>
            </a:pPr>
            <a:r>
              <a:rPr lang="en-GB" dirty="0" smtClean="0"/>
              <a:t>Good level of suds</a:t>
            </a:r>
          </a:p>
          <a:p>
            <a:pPr marL="342900" indent="-342900">
              <a:buFont typeface="+mj-lt"/>
              <a:buAutoNum type="arabicPeriod"/>
            </a:pPr>
            <a:r>
              <a:rPr lang="en-GB" dirty="0" smtClean="0"/>
              <a:t>Removing bad odours</a:t>
            </a:r>
          </a:p>
          <a:p>
            <a:pPr marL="342900" indent="-342900">
              <a:buFont typeface="+mj-lt"/>
              <a:buAutoNum type="arabicPeriod"/>
            </a:pPr>
            <a:r>
              <a:rPr lang="en-GB" dirty="0"/>
              <a:t>Product appearance</a:t>
            </a:r>
          </a:p>
          <a:p>
            <a:pPr marL="342900" indent="-342900">
              <a:buFont typeface="+mj-lt"/>
              <a:buAutoNum type="arabicPeriod"/>
            </a:pPr>
            <a:r>
              <a:rPr lang="en-GB" dirty="0"/>
              <a:t>Not leaving residues</a:t>
            </a:r>
          </a:p>
          <a:p>
            <a:pPr marL="342900" indent="-342900">
              <a:buFont typeface="+mj-lt"/>
              <a:buAutoNum type="arabicPeriod"/>
            </a:pPr>
            <a:r>
              <a:rPr lang="en-GB" dirty="0" smtClean="0"/>
              <a:t>Trusted brand</a:t>
            </a:r>
          </a:p>
          <a:p>
            <a:pPr marL="342900" indent="-342900">
              <a:buFont typeface="+mj-lt"/>
              <a:buAutoNum type="arabicPeriod"/>
            </a:pPr>
            <a:r>
              <a:rPr lang="en-GB" dirty="0" smtClean="0">
                <a:solidFill>
                  <a:srgbClr val="FF0000"/>
                </a:solidFill>
              </a:rPr>
              <a:t>Makes me feel proud</a:t>
            </a:r>
          </a:p>
          <a:p>
            <a:pPr marL="342900" indent="-342900">
              <a:buFont typeface="+mj-lt"/>
              <a:buAutoNum type="arabicPeriod"/>
            </a:pPr>
            <a:r>
              <a:rPr lang="en-GB" dirty="0" smtClean="0">
                <a:solidFill>
                  <a:srgbClr val="FF0000"/>
                </a:solidFill>
              </a:rPr>
              <a:t>Package quality</a:t>
            </a:r>
          </a:p>
          <a:p>
            <a:pPr marL="342900" indent="-342900">
              <a:buFont typeface="+mj-lt"/>
              <a:buAutoNum type="arabicPeriod"/>
            </a:pPr>
            <a:r>
              <a:rPr lang="en-GB" dirty="0" smtClean="0">
                <a:solidFill>
                  <a:srgbClr val="FF0000"/>
                </a:solidFill>
              </a:rPr>
              <a:t>Worth the price</a:t>
            </a:r>
          </a:p>
          <a:p>
            <a:pPr marL="342900" indent="-342900">
              <a:buFont typeface="+mj-lt"/>
              <a:buAutoNum type="arabicPeriod"/>
            </a:pPr>
            <a:r>
              <a:rPr lang="en-GB" dirty="0" smtClean="0">
                <a:solidFill>
                  <a:srgbClr val="FF0000"/>
                </a:solidFill>
              </a:rPr>
              <a:t>I would recommend this product</a:t>
            </a:r>
          </a:p>
        </p:txBody>
      </p:sp>
    </p:spTree>
    <p:extLst>
      <p:ext uri="{BB962C8B-B14F-4D97-AF65-F5344CB8AC3E}">
        <p14:creationId xmlns:p14="http://schemas.microsoft.com/office/powerpoint/2010/main" val="2169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1" end="1"/>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4" end="4"/>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4" end="4"/>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2" end="1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3" end="1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3" end="1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4" end="1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4" end="1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5" end="1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Tree>
    <p:extLst>
      <p:ext uri="{BB962C8B-B14F-4D97-AF65-F5344CB8AC3E}">
        <p14:creationId xmlns:p14="http://schemas.microsoft.com/office/powerpoint/2010/main" val="1464480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dirty="0" smtClean="0"/>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dirty="0" smtClean="0"/>
              <a:t>Removing tough stains </a:t>
            </a:r>
          </a:p>
        </p:txBody>
      </p:sp>
    </p:spTree>
    <p:extLst>
      <p:ext uri="{BB962C8B-B14F-4D97-AF65-F5344CB8AC3E}">
        <p14:creationId xmlns:p14="http://schemas.microsoft.com/office/powerpoint/2010/main" val="1681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350"/>
                                        <p:tgtEl>
                                          <p:spTgt spid="3">
                                            <p:txEl>
                                              <p:pRg st="6" end="6"/>
                                            </p:txEl>
                                          </p:spTgt>
                                        </p:tgtEl>
                                      </p:cBhvr>
                                    </p:animEffect>
                                    <p:set>
                                      <p:cBhvr>
                                        <p:cTn id="7" dur="1" fill="hold">
                                          <p:stCondLst>
                                            <p:cond delay="349"/>
                                          </p:stCondLst>
                                        </p:cTn>
                                        <p:tgtEl>
                                          <p:spTgt spid="3">
                                            <p:txEl>
                                              <p:pRg st="6" end="6"/>
                                            </p:txEl>
                                          </p:spTgt>
                                        </p:tgtEl>
                                        <p:attrNameLst>
                                          <p:attrName>style.visibility</p:attrName>
                                        </p:attrNameLst>
                                      </p:cBhvr>
                                      <p:to>
                                        <p:strVal val="hidden"/>
                                      </p:to>
                                    </p:set>
                                  </p:childTnLst>
                                </p:cTn>
                              </p:par>
                            </p:childTnLst>
                          </p:cTn>
                        </p:par>
                        <p:par>
                          <p:cTn id="8" fill="hold">
                            <p:stCondLst>
                              <p:cond delay="350"/>
                            </p:stCondLst>
                            <p:childTnLst>
                              <p:par>
                                <p:cTn id="9" presetID="2" presetClass="entr" presetSubtype="4"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850"/>
                            </p:stCondLst>
                            <p:childTnLst>
                              <p:par>
                                <p:cTn id="14" presetID="16" presetClass="exit" presetSubtype="21" fill="hold" grpId="0" nodeType="afterEffect">
                                  <p:stCondLst>
                                    <p:cond delay="0"/>
                                  </p:stCondLst>
                                  <p:childTnLst>
                                    <p:animEffect transition="out" filter="barn(inVertical)">
                                      <p:cBhvr>
                                        <p:cTn id="15" dur="350"/>
                                        <p:tgtEl>
                                          <p:spTgt spid="3">
                                            <p:txEl>
                                              <p:pRg st="0" end="0"/>
                                            </p:txEl>
                                          </p:spTgt>
                                        </p:tgtEl>
                                      </p:cBhvr>
                                    </p:animEffect>
                                    <p:set>
                                      <p:cBhvr>
                                        <p:cTn id="16" dur="1" fill="hold">
                                          <p:stCondLst>
                                            <p:cond delay="349"/>
                                          </p:stCondLst>
                                        </p:cTn>
                                        <p:tgtEl>
                                          <p:spTgt spid="3">
                                            <p:txEl>
                                              <p:pRg st="0" end="0"/>
                                            </p:txEl>
                                          </p:spTgt>
                                        </p:tgtEl>
                                        <p:attrNameLst>
                                          <p:attrName>style.visibility</p:attrName>
                                        </p:attrNameLst>
                                      </p:cBhvr>
                                      <p:to>
                                        <p:strVal val="hidden"/>
                                      </p:to>
                                    </p:set>
                                  </p:childTnLst>
                                </p:cTn>
                              </p:par>
                            </p:childTnLst>
                          </p:cTn>
                        </p:par>
                        <p:par>
                          <p:cTn id="17" fill="hold">
                            <p:stCondLst>
                              <p:cond delay="1200"/>
                            </p:stCondLst>
                            <p:childTnLst>
                              <p:par>
                                <p:cTn id="18" presetID="2" presetClass="entr" presetSubtype="4" fill="hold" grpId="0"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700"/>
                            </p:stCondLst>
                            <p:childTnLst>
                              <p:par>
                                <p:cTn id="23" presetID="16" presetClass="exit" presetSubtype="21" fill="hold" grpId="0" nodeType="afterEffect">
                                  <p:stCondLst>
                                    <p:cond delay="0"/>
                                  </p:stCondLst>
                                  <p:childTnLst>
                                    <p:animEffect transition="out" filter="barn(inVertical)">
                                      <p:cBhvr>
                                        <p:cTn id="24" dur="350"/>
                                        <p:tgtEl>
                                          <p:spTgt spid="3">
                                            <p:txEl>
                                              <p:pRg st="5" end="5"/>
                                            </p:txEl>
                                          </p:spTgt>
                                        </p:tgtEl>
                                      </p:cBhvr>
                                    </p:animEffect>
                                    <p:set>
                                      <p:cBhvr>
                                        <p:cTn id="25" dur="1" fill="hold">
                                          <p:stCondLst>
                                            <p:cond delay="349"/>
                                          </p:stCondLst>
                                        </p:cTn>
                                        <p:tgtEl>
                                          <p:spTgt spid="3">
                                            <p:txEl>
                                              <p:pRg st="5" end="5"/>
                                            </p:txEl>
                                          </p:spTgt>
                                        </p:tgtEl>
                                        <p:attrNameLst>
                                          <p:attrName>style.visibility</p:attrName>
                                        </p:attrNameLst>
                                      </p:cBhvr>
                                      <p:to>
                                        <p:strVal val="hidden"/>
                                      </p:to>
                                    </p:set>
                                  </p:childTnLst>
                                </p:cTn>
                              </p:par>
                            </p:childTnLst>
                          </p:cTn>
                        </p:par>
                        <p:par>
                          <p:cTn id="26" fill="hold">
                            <p:stCondLst>
                              <p:cond delay="2050"/>
                            </p:stCondLst>
                            <p:childTnLst>
                              <p:par>
                                <p:cTn id="27" presetID="2" presetClass="entr" presetSubtype="4" fill="hold" grpId="0"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 calcmode="lin" valueType="num">
                                      <p:cBhvr additive="base">
                                        <p:cTn id="2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2550"/>
                            </p:stCondLst>
                            <p:childTnLst>
                              <p:par>
                                <p:cTn id="32" presetID="16" presetClass="exit" presetSubtype="21" fill="hold" grpId="0" nodeType="afterEffect">
                                  <p:stCondLst>
                                    <p:cond delay="0"/>
                                  </p:stCondLst>
                                  <p:childTnLst>
                                    <p:animEffect transition="out" filter="barn(inVertical)">
                                      <p:cBhvr>
                                        <p:cTn id="33" dur="350"/>
                                        <p:tgtEl>
                                          <p:spTgt spid="3">
                                            <p:txEl>
                                              <p:pRg st="4" end="4"/>
                                            </p:txEl>
                                          </p:spTgt>
                                        </p:tgtEl>
                                      </p:cBhvr>
                                    </p:animEffect>
                                    <p:set>
                                      <p:cBhvr>
                                        <p:cTn id="34" dur="1" fill="hold">
                                          <p:stCondLst>
                                            <p:cond delay="349"/>
                                          </p:stCondLst>
                                        </p:cTn>
                                        <p:tgtEl>
                                          <p:spTgt spid="3">
                                            <p:txEl>
                                              <p:pRg st="4" end="4"/>
                                            </p:txEl>
                                          </p:spTgt>
                                        </p:tgtEl>
                                        <p:attrNameLst>
                                          <p:attrName>style.visibility</p:attrName>
                                        </p:attrNameLst>
                                      </p:cBhvr>
                                      <p:to>
                                        <p:strVal val="hidden"/>
                                      </p:to>
                                    </p:set>
                                  </p:childTnLst>
                                </p:cTn>
                              </p:par>
                            </p:childTnLst>
                          </p:cTn>
                        </p:par>
                        <p:par>
                          <p:cTn id="35" fill="hold">
                            <p:stCondLst>
                              <p:cond delay="2900"/>
                            </p:stCondLst>
                            <p:childTnLst>
                              <p:par>
                                <p:cTn id="36" presetID="2" presetClass="entr" presetSubtype="4" fill="hold" grpId="0" nodeType="after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additive="base">
                                        <p:cTn id="3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400"/>
                            </p:stCondLst>
                            <p:childTnLst>
                              <p:par>
                                <p:cTn id="41" presetID="16" presetClass="exit" presetSubtype="21" fill="hold" grpId="0" nodeType="afterEffect">
                                  <p:stCondLst>
                                    <p:cond delay="0"/>
                                  </p:stCondLst>
                                  <p:childTnLst>
                                    <p:animEffect transition="out" filter="barn(inVertical)">
                                      <p:cBhvr>
                                        <p:cTn id="42" dur="350"/>
                                        <p:tgtEl>
                                          <p:spTgt spid="3">
                                            <p:txEl>
                                              <p:pRg st="9" end="9"/>
                                            </p:txEl>
                                          </p:spTgt>
                                        </p:tgtEl>
                                      </p:cBhvr>
                                    </p:animEffect>
                                    <p:set>
                                      <p:cBhvr>
                                        <p:cTn id="43" dur="1" fill="hold">
                                          <p:stCondLst>
                                            <p:cond delay="349"/>
                                          </p:stCondLst>
                                        </p:cTn>
                                        <p:tgtEl>
                                          <p:spTgt spid="3">
                                            <p:txEl>
                                              <p:pRg st="9" end="9"/>
                                            </p:txEl>
                                          </p:spTgt>
                                        </p:tgtEl>
                                        <p:attrNameLst>
                                          <p:attrName>style.visibility</p:attrName>
                                        </p:attrNameLst>
                                      </p:cBhvr>
                                      <p:to>
                                        <p:strVal val="hidden"/>
                                      </p:to>
                                    </p:set>
                                  </p:childTnLst>
                                </p:cTn>
                              </p:par>
                            </p:childTnLst>
                          </p:cTn>
                        </p:par>
                        <p:par>
                          <p:cTn id="44" fill="hold">
                            <p:stCondLst>
                              <p:cond delay="3750"/>
                            </p:stCondLst>
                            <p:childTnLst>
                              <p:par>
                                <p:cTn id="45" presetID="2" presetClass="entr" presetSubtype="4" fill="hold" grpId="0" nodeType="after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250"/>
                            </p:stCondLst>
                            <p:childTnLst>
                              <p:par>
                                <p:cTn id="50" presetID="16" presetClass="exit" presetSubtype="21" fill="hold" grpId="0" nodeType="afterEffect">
                                  <p:stCondLst>
                                    <p:cond delay="0"/>
                                  </p:stCondLst>
                                  <p:childTnLst>
                                    <p:animEffect transition="out" filter="barn(inVertical)">
                                      <p:cBhvr>
                                        <p:cTn id="51" dur="350"/>
                                        <p:tgtEl>
                                          <p:spTgt spid="3">
                                            <p:txEl>
                                              <p:pRg st="3" end="3"/>
                                            </p:txEl>
                                          </p:spTgt>
                                        </p:tgtEl>
                                      </p:cBhvr>
                                    </p:animEffect>
                                    <p:set>
                                      <p:cBhvr>
                                        <p:cTn id="52" dur="1" fill="hold">
                                          <p:stCondLst>
                                            <p:cond delay="349"/>
                                          </p:stCondLst>
                                        </p:cTn>
                                        <p:tgtEl>
                                          <p:spTgt spid="3">
                                            <p:txEl>
                                              <p:pRg st="3" end="3"/>
                                            </p:txEl>
                                          </p:spTgt>
                                        </p:tgtEl>
                                        <p:attrNameLst>
                                          <p:attrName>style.visibility</p:attrName>
                                        </p:attrNameLst>
                                      </p:cBhvr>
                                      <p:to>
                                        <p:strVal val="hidden"/>
                                      </p:to>
                                    </p:set>
                                  </p:childTnLst>
                                </p:cTn>
                              </p:par>
                            </p:childTnLst>
                          </p:cTn>
                        </p:par>
                        <p:par>
                          <p:cTn id="53" fill="hold">
                            <p:stCondLst>
                              <p:cond delay="4600"/>
                            </p:stCondLst>
                            <p:childTnLst>
                              <p:par>
                                <p:cTn id="54" presetID="2" presetClass="entr" presetSubtype="4" fill="hold" grpId="0" nodeType="afterEffect">
                                  <p:stCondLst>
                                    <p:cond delay="0"/>
                                  </p:stCondLst>
                                  <p:childTnLst>
                                    <p:set>
                                      <p:cBhvr>
                                        <p:cTn id="55" dur="1" fill="hold">
                                          <p:stCondLst>
                                            <p:cond delay="0"/>
                                          </p:stCondLst>
                                        </p:cTn>
                                        <p:tgtEl>
                                          <p:spTgt spid="16">
                                            <p:txEl>
                                              <p:pRg st="5" end="5"/>
                                            </p:txEl>
                                          </p:spTgt>
                                        </p:tgtEl>
                                        <p:attrNameLst>
                                          <p:attrName>style.visibility</p:attrName>
                                        </p:attrNameLst>
                                      </p:cBhvr>
                                      <p:to>
                                        <p:strVal val="visible"/>
                                      </p:to>
                                    </p:set>
                                    <p:anim calcmode="lin" valueType="num">
                                      <p:cBhvr additive="base">
                                        <p:cTn id="56"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100"/>
                            </p:stCondLst>
                            <p:childTnLst>
                              <p:par>
                                <p:cTn id="59" presetID="16" presetClass="exit" presetSubtype="21" fill="hold" grpId="0" nodeType="afterEffect">
                                  <p:stCondLst>
                                    <p:cond delay="0"/>
                                  </p:stCondLst>
                                  <p:childTnLst>
                                    <p:animEffect transition="out" filter="barn(inVertical)">
                                      <p:cBhvr>
                                        <p:cTn id="60" dur="350"/>
                                        <p:tgtEl>
                                          <p:spTgt spid="3">
                                            <p:txEl>
                                              <p:pRg st="7" end="7"/>
                                            </p:txEl>
                                          </p:spTgt>
                                        </p:tgtEl>
                                      </p:cBhvr>
                                    </p:animEffect>
                                    <p:set>
                                      <p:cBhvr>
                                        <p:cTn id="61" dur="1" fill="hold">
                                          <p:stCondLst>
                                            <p:cond delay="349"/>
                                          </p:stCondLst>
                                        </p:cTn>
                                        <p:tgtEl>
                                          <p:spTgt spid="3">
                                            <p:txEl>
                                              <p:pRg st="7" end="7"/>
                                            </p:txEl>
                                          </p:spTgt>
                                        </p:tgtEl>
                                        <p:attrNameLst>
                                          <p:attrName>style.visibility</p:attrName>
                                        </p:attrNameLst>
                                      </p:cBhvr>
                                      <p:to>
                                        <p:strVal val="hidden"/>
                                      </p:to>
                                    </p:set>
                                  </p:childTnLst>
                                </p:cTn>
                              </p:par>
                            </p:childTnLst>
                          </p:cTn>
                        </p:par>
                        <p:par>
                          <p:cTn id="62" fill="hold">
                            <p:stCondLst>
                              <p:cond delay="5450"/>
                            </p:stCondLst>
                            <p:childTnLst>
                              <p:par>
                                <p:cTn id="63" presetID="2" presetClass="entr" presetSubtype="4" fill="hold" grpId="0" nodeType="after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5950"/>
                            </p:stCondLst>
                            <p:childTnLst>
                              <p:par>
                                <p:cTn id="68" presetID="16" presetClass="exit" presetSubtype="21" fill="hold" grpId="0" nodeType="afterEffect">
                                  <p:stCondLst>
                                    <p:cond delay="0"/>
                                  </p:stCondLst>
                                  <p:childTnLst>
                                    <p:animEffect transition="out" filter="barn(inVertical)">
                                      <p:cBhvr>
                                        <p:cTn id="69" dur="350"/>
                                        <p:tgtEl>
                                          <p:spTgt spid="3">
                                            <p:txEl>
                                              <p:pRg st="8" end="8"/>
                                            </p:txEl>
                                          </p:spTgt>
                                        </p:tgtEl>
                                      </p:cBhvr>
                                    </p:animEffect>
                                    <p:set>
                                      <p:cBhvr>
                                        <p:cTn id="70" dur="1" fill="hold">
                                          <p:stCondLst>
                                            <p:cond delay="349"/>
                                          </p:stCondLst>
                                        </p:cTn>
                                        <p:tgtEl>
                                          <p:spTgt spid="3">
                                            <p:txEl>
                                              <p:pRg st="8" end="8"/>
                                            </p:txEl>
                                          </p:spTgt>
                                        </p:tgtEl>
                                        <p:attrNameLst>
                                          <p:attrName>style.visibility</p:attrName>
                                        </p:attrNameLst>
                                      </p:cBhvr>
                                      <p:to>
                                        <p:strVal val="hidden"/>
                                      </p:to>
                                    </p:set>
                                  </p:childTnLst>
                                </p:cTn>
                              </p:par>
                            </p:childTnLst>
                          </p:cTn>
                        </p:par>
                        <p:par>
                          <p:cTn id="71" fill="hold">
                            <p:stCondLst>
                              <p:cond delay="6300"/>
                            </p:stCondLst>
                            <p:childTnLst>
                              <p:par>
                                <p:cTn id="72" presetID="2" presetClass="entr" presetSubtype="4" fill="hold" grpId="0" nodeType="afterEffect">
                                  <p:stCondLst>
                                    <p:cond delay="0"/>
                                  </p:stCondLst>
                                  <p:childTnLst>
                                    <p:set>
                                      <p:cBhvr>
                                        <p:cTn id="73" dur="1" fill="hold">
                                          <p:stCondLst>
                                            <p:cond delay="0"/>
                                          </p:stCondLst>
                                        </p:cTn>
                                        <p:tgtEl>
                                          <p:spTgt spid="16">
                                            <p:txEl>
                                              <p:pRg st="7" end="7"/>
                                            </p:txEl>
                                          </p:spTgt>
                                        </p:tgtEl>
                                        <p:attrNameLst>
                                          <p:attrName>style.visibility</p:attrName>
                                        </p:attrNameLst>
                                      </p:cBhvr>
                                      <p:to>
                                        <p:strVal val="visible"/>
                                      </p:to>
                                    </p:set>
                                    <p:anim calcmode="lin" valueType="num">
                                      <p:cBhvr additive="base">
                                        <p:cTn id="74"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800"/>
                            </p:stCondLst>
                            <p:childTnLst>
                              <p:par>
                                <p:cTn id="77" presetID="16" presetClass="exit" presetSubtype="21" fill="hold" grpId="0" nodeType="afterEffect">
                                  <p:stCondLst>
                                    <p:cond delay="0"/>
                                  </p:stCondLst>
                                  <p:childTnLst>
                                    <p:animEffect transition="out" filter="barn(inVertical)">
                                      <p:cBhvr>
                                        <p:cTn id="78" dur="350"/>
                                        <p:tgtEl>
                                          <p:spTgt spid="3">
                                            <p:txEl>
                                              <p:pRg st="2" end="2"/>
                                            </p:txEl>
                                          </p:spTgt>
                                        </p:tgtEl>
                                      </p:cBhvr>
                                    </p:animEffect>
                                    <p:set>
                                      <p:cBhvr>
                                        <p:cTn id="79" dur="1" fill="hold">
                                          <p:stCondLst>
                                            <p:cond delay="349"/>
                                          </p:stCondLst>
                                        </p:cTn>
                                        <p:tgtEl>
                                          <p:spTgt spid="3">
                                            <p:txEl>
                                              <p:pRg st="2" end="2"/>
                                            </p:txEl>
                                          </p:spTgt>
                                        </p:tgtEl>
                                        <p:attrNameLst>
                                          <p:attrName>style.visibility</p:attrName>
                                        </p:attrNameLst>
                                      </p:cBhvr>
                                      <p:to>
                                        <p:strVal val="hidden"/>
                                      </p:to>
                                    </p:set>
                                  </p:childTnLst>
                                </p:cTn>
                              </p:par>
                            </p:childTnLst>
                          </p:cTn>
                        </p:par>
                        <p:par>
                          <p:cTn id="80" fill="hold">
                            <p:stCondLst>
                              <p:cond delay="7150"/>
                            </p:stCondLst>
                            <p:childTnLst>
                              <p:par>
                                <p:cTn id="81" presetID="2" presetClass="entr" presetSubtype="4" fill="hold" grpId="0" nodeType="afterEffect">
                                  <p:stCondLst>
                                    <p:cond delay="0"/>
                                  </p:stCondLst>
                                  <p:childTnLst>
                                    <p:set>
                                      <p:cBhvr>
                                        <p:cTn id="82" dur="1" fill="hold">
                                          <p:stCondLst>
                                            <p:cond delay="0"/>
                                          </p:stCondLst>
                                        </p:cTn>
                                        <p:tgtEl>
                                          <p:spTgt spid="16">
                                            <p:txEl>
                                              <p:pRg st="8" end="8"/>
                                            </p:txEl>
                                          </p:spTgt>
                                        </p:tgtEl>
                                        <p:attrNameLst>
                                          <p:attrName>style.visibility</p:attrName>
                                        </p:attrNameLst>
                                      </p:cBhvr>
                                      <p:to>
                                        <p:strVal val="visible"/>
                                      </p:to>
                                    </p:set>
                                    <p:anim calcmode="lin" valueType="num">
                                      <p:cBhvr additive="base">
                                        <p:cTn id="83"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85" fill="hold">
                            <p:stCondLst>
                              <p:cond delay="7650"/>
                            </p:stCondLst>
                            <p:childTnLst>
                              <p:par>
                                <p:cTn id="86" presetID="16" presetClass="exit" presetSubtype="21" fill="hold" grpId="0" nodeType="afterEffect">
                                  <p:stCondLst>
                                    <p:cond delay="0"/>
                                  </p:stCondLst>
                                  <p:childTnLst>
                                    <p:animEffect transition="out" filter="barn(inVertical)">
                                      <p:cBhvr>
                                        <p:cTn id="87" dur="350"/>
                                        <p:tgtEl>
                                          <p:spTgt spid="3">
                                            <p:txEl>
                                              <p:pRg st="1" end="1"/>
                                            </p:txEl>
                                          </p:spTgt>
                                        </p:tgtEl>
                                      </p:cBhvr>
                                    </p:animEffect>
                                    <p:set>
                                      <p:cBhvr>
                                        <p:cTn id="88" dur="1" fill="hold">
                                          <p:stCondLst>
                                            <p:cond delay="349"/>
                                          </p:stCondLst>
                                        </p:cTn>
                                        <p:tgtEl>
                                          <p:spTgt spid="3">
                                            <p:txEl>
                                              <p:pRg st="1" end="1"/>
                                            </p:txEl>
                                          </p:spTgt>
                                        </p:tgtEl>
                                        <p:attrNameLst>
                                          <p:attrName>style.visibility</p:attrName>
                                        </p:attrNameLst>
                                      </p:cBhvr>
                                      <p:to>
                                        <p:strVal val="hidden"/>
                                      </p:to>
                                    </p:set>
                                  </p:childTnLst>
                                </p:cTn>
                              </p:par>
                            </p:childTnLst>
                          </p:cTn>
                        </p:par>
                        <p:par>
                          <p:cTn id="89" fill="hold">
                            <p:stCondLst>
                              <p:cond delay="8000"/>
                            </p:stCondLst>
                            <p:childTnLst>
                              <p:par>
                                <p:cTn id="90" presetID="2" presetClass="entr" presetSubtype="4" fill="hold" grpId="0" nodeType="afterEffect">
                                  <p:stCondLst>
                                    <p:cond delay="0"/>
                                  </p:stCondLst>
                                  <p:childTnLst>
                                    <p:set>
                                      <p:cBhvr>
                                        <p:cTn id="91" dur="1" fill="hold">
                                          <p:stCondLst>
                                            <p:cond delay="0"/>
                                          </p:stCondLst>
                                        </p:cTn>
                                        <p:tgtEl>
                                          <p:spTgt spid="16">
                                            <p:txEl>
                                              <p:pRg st="9" end="9"/>
                                            </p:txEl>
                                          </p:spTgt>
                                        </p:tgtEl>
                                        <p:attrNameLst>
                                          <p:attrName>style.visibility</p:attrName>
                                        </p:attrNameLst>
                                      </p:cBhvr>
                                      <p:to>
                                        <p:strVal val="visible"/>
                                      </p:to>
                                    </p:set>
                                    <p:anim calcmode="lin" valueType="num">
                                      <p:cBhvr additive="base">
                                        <p:cTn id="92"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b="1" dirty="0" smtClean="0">
                <a:solidFill>
                  <a:schemeClr val="accent6">
                    <a:lumMod val="75000"/>
                  </a:schemeClr>
                </a:solidFill>
              </a:rPr>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b="1" dirty="0" smtClean="0">
                <a:solidFill>
                  <a:srgbClr val="FF0000"/>
                </a:solidFill>
              </a:rPr>
              <a:t>Removing tough stains </a:t>
            </a:r>
          </a:p>
        </p:txBody>
      </p:sp>
      <p:cxnSp>
        <p:nvCxnSpPr>
          <p:cNvPr id="5" name="Straight Arrow Connector 4"/>
          <p:cNvCxnSpPr/>
          <p:nvPr/>
        </p:nvCxnSpPr>
        <p:spPr>
          <a:xfrm>
            <a:off x="6519337" y="1665122"/>
            <a:ext cx="0" cy="277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05766" y="1574800"/>
            <a:ext cx="2946399" cy="369332"/>
          </a:xfrm>
          <a:prstGeom prst="rect">
            <a:avLst/>
          </a:prstGeom>
          <a:noFill/>
        </p:spPr>
        <p:txBody>
          <a:bodyPr wrap="square" rtlCol="0">
            <a:spAutoFit/>
          </a:bodyPr>
          <a:lstStyle/>
          <a:p>
            <a:r>
              <a:rPr lang="en-GB" dirty="0" smtClean="0"/>
              <a:t>Most likely to be endorsed</a:t>
            </a:r>
            <a:endParaRPr lang="en-GB" dirty="0"/>
          </a:p>
        </p:txBody>
      </p:sp>
      <p:sp>
        <p:nvSpPr>
          <p:cNvPr id="9" name="TextBox 8"/>
          <p:cNvSpPr txBox="1"/>
          <p:nvPr/>
        </p:nvSpPr>
        <p:spPr>
          <a:xfrm>
            <a:off x="3805765" y="4045203"/>
            <a:ext cx="2946399" cy="369332"/>
          </a:xfrm>
          <a:prstGeom prst="rect">
            <a:avLst/>
          </a:prstGeom>
          <a:noFill/>
        </p:spPr>
        <p:txBody>
          <a:bodyPr wrap="square" rtlCol="0">
            <a:spAutoFit/>
          </a:bodyPr>
          <a:lstStyle/>
          <a:p>
            <a:r>
              <a:rPr lang="en-GB" dirty="0" smtClean="0"/>
              <a:t>Least likely to be endorsed</a:t>
            </a:r>
            <a:endParaRPr lang="en-GB" dirty="0"/>
          </a:p>
        </p:txBody>
      </p:sp>
    </p:spTree>
    <p:extLst>
      <p:ext uri="{BB962C8B-B14F-4D97-AF65-F5344CB8AC3E}">
        <p14:creationId xmlns:p14="http://schemas.microsoft.com/office/powerpoint/2010/main" val="343756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04" b="2599"/>
          <a:stretch/>
        </p:blipFill>
        <p:spPr>
          <a:xfrm>
            <a:off x="139700" y="1964193"/>
            <a:ext cx="5797241" cy="27348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12" y="1911197"/>
            <a:ext cx="5965103" cy="2808000"/>
          </a:xfrm>
          <a:prstGeom prst="rect">
            <a:avLst/>
          </a:prstGeom>
        </p:spPr>
      </p:pic>
      <p:sp>
        <p:nvSpPr>
          <p:cNvPr id="6" name="TextBox 5"/>
          <p:cNvSpPr txBox="1"/>
          <p:nvPr/>
        </p:nvSpPr>
        <p:spPr>
          <a:xfrm>
            <a:off x="2297240" y="789050"/>
            <a:ext cx="2054633" cy="461665"/>
          </a:xfrm>
          <a:prstGeom prst="rect">
            <a:avLst/>
          </a:prstGeom>
          <a:noFill/>
        </p:spPr>
        <p:txBody>
          <a:bodyPr wrap="square" rtlCol="0">
            <a:spAutoFit/>
          </a:bodyPr>
          <a:lstStyle/>
          <a:p>
            <a:r>
              <a:rPr lang="en-GB" sz="2400" dirty="0" smtClean="0"/>
              <a:t>Ratings</a:t>
            </a:r>
            <a:endParaRPr lang="en-GB" sz="2400" dirty="0"/>
          </a:p>
        </p:txBody>
      </p:sp>
      <p:sp>
        <p:nvSpPr>
          <p:cNvPr id="7" name="TextBox 6"/>
          <p:cNvSpPr txBox="1"/>
          <p:nvPr/>
        </p:nvSpPr>
        <p:spPr>
          <a:xfrm>
            <a:off x="8240835" y="789050"/>
            <a:ext cx="2054633" cy="461665"/>
          </a:xfrm>
          <a:prstGeom prst="rect">
            <a:avLst/>
          </a:prstGeom>
          <a:noFill/>
        </p:spPr>
        <p:txBody>
          <a:bodyPr wrap="square" rtlCol="0">
            <a:spAutoFit/>
          </a:bodyPr>
          <a:lstStyle/>
          <a:p>
            <a:r>
              <a:rPr lang="en-GB" sz="2400" dirty="0" smtClean="0"/>
              <a:t>Agreements</a:t>
            </a:r>
            <a:endParaRPr lang="en-GB" sz="2400" dirty="0"/>
          </a:p>
        </p:txBody>
      </p:sp>
    </p:spTree>
    <p:extLst>
      <p:ext uri="{BB962C8B-B14F-4D97-AF65-F5344CB8AC3E}">
        <p14:creationId xmlns:p14="http://schemas.microsoft.com/office/powerpoint/2010/main" val="3102850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247317"/>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stains overall</a:t>
            </a:r>
          </a:p>
          <a:p>
            <a:pPr marL="342900" indent="-342900">
              <a:buFont typeface="+mj-lt"/>
              <a:buAutoNum type="arabicPeriod"/>
            </a:pPr>
            <a:r>
              <a:rPr lang="en-GB" dirty="0" smtClean="0">
                <a:solidFill>
                  <a:schemeClr val="bg1">
                    <a:lumMod val="75000"/>
                  </a:schemeClr>
                </a:solidFill>
              </a:rPr>
              <a:t>Removing shirt cuff stains</a:t>
            </a:r>
          </a:p>
          <a:p>
            <a:pPr marL="342900" indent="-342900">
              <a:buFont typeface="+mj-lt"/>
              <a:buAutoNum type="arabicPeriod"/>
            </a:pPr>
            <a:r>
              <a:rPr lang="en-GB" dirty="0" smtClean="0">
                <a:solidFill>
                  <a:schemeClr val="bg1">
                    <a:lumMod val="75000"/>
                  </a:schemeClr>
                </a:solidFill>
              </a:rPr>
              <a:t>Providing garment durability</a:t>
            </a:r>
          </a:p>
          <a:p>
            <a:pPr marL="342900" indent="-342900">
              <a:buFont typeface="+mj-lt"/>
              <a:buAutoNum type="arabicPeriod"/>
            </a:pPr>
            <a:r>
              <a:rPr lang="en-GB" dirty="0" smtClean="0">
                <a:solidFill>
                  <a:schemeClr val="bg1">
                    <a:lumMod val="75000"/>
                  </a:schemeClr>
                </a:solidFill>
              </a:rPr>
              <a:t>Providing bright whites</a:t>
            </a:r>
          </a:p>
          <a:p>
            <a:pPr marL="342900" indent="-342900">
              <a:buFont typeface="+mj-lt"/>
              <a:buAutoNum type="arabicPeriod"/>
            </a:pPr>
            <a:r>
              <a:rPr lang="en-GB" dirty="0" smtClean="0">
                <a:solidFill>
                  <a:schemeClr val="bg1">
                    <a:lumMod val="75000"/>
                  </a:schemeClr>
                </a:solidFill>
              </a:rPr>
              <a:t>Keeping dark clothes dark</a:t>
            </a:r>
          </a:p>
          <a:p>
            <a:pPr marL="342900" indent="-342900">
              <a:buFont typeface="+mj-lt"/>
              <a:buAutoNum type="arabicPeriod" startAt="8"/>
            </a:pPr>
            <a:r>
              <a:rPr lang="en-GB" dirty="0" smtClean="0">
                <a:solidFill>
                  <a:schemeClr val="bg1">
                    <a:lumMod val="75000"/>
                  </a:schemeClr>
                </a:solidFill>
              </a:rPr>
              <a:t>Enduring freshness</a:t>
            </a:r>
          </a:p>
          <a:p>
            <a:pPr marL="342900" indent="-342900">
              <a:buFont typeface="+mj-lt"/>
              <a:buAutoNum type="arabicPeriod" startAt="8"/>
            </a:pPr>
            <a:r>
              <a:rPr lang="en-GB" dirty="0" smtClean="0">
                <a:solidFill>
                  <a:schemeClr val="bg1">
                    <a:lumMod val="75000"/>
                  </a:schemeClr>
                </a:solidFill>
              </a:rPr>
              <a:t>Removing bad odours</a:t>
            </a:r>
          </a:p>
          <a:p>
            <a:pPr marL="342900" indent="-342900">
              <a:buFont typeface="+mj-lt"/>
              <a:buAutoNum type="arabicPeriod" startAt="8"/>
            </a:pPr>
            <a:r>
              <a:rPr lang="en-GB" dirty="0" smtClean="0">
                <a:solidFill>
                  <a:schemeClr val="bg1">
                    <a:lumMod val="75000"/>
                  </a:schemeClr>
                </a:solidFill>
              </a:rPr>
              <a:t>Providing vivid colours</a:t>
            </a:r>
          </a:p>
          <a:p>
            <a:pPr marL="342900" indent="-342900">
              <a:buFont typeface="+mj-lt"/>
              <a:buAutoNum type="arabicPeriod" startAt="12"/>
            </a:pPr>
            <a:r>
              <a:rPr lang="en-GB" dirty="0" smtClean="0">
                <a:solidFill>
                  <a:schemeClr val="bg1">
                    <a:lumMod val="75000"/>
                  </a:schemeClr>
                </a:solidFill>
              </a:rPr>
              <a:t>Product appearance</a:t>
            </a:r>
          </a:p>
          <a:p>
            <a:pPr marL="342900" indent="-342900">
              <a:buFont typeface="+mj-lt"/>
              <a:buAutoNum type="arabicPeriod" startAt="12"/>
            </a:pPr>
            <a:r>
              <a:rPr lang="en-GB" dirty="0" smtClean="0">
                <a:solidFill>
                  <a:schemeClr val="bg1">
                    <a:lumMod val="75000"/>
                  </a:schemeClr>
                </a:solidFill>
              </a:rPr>
              <a:t>Not leaving residues</a:t>
            </a:r>
          </a:p>
          <a:p>
            <a:pPr marL="342900" indent="-342900">
              <a:buFont typeface="+mj-lt"/>
              <a:buAutoNum type="arabicPeriod" startAt="12"/>
            </a:pPr>
            <a:r>
              <a:rPr lang="en-GB" dirty="0" smtClean="0">
                <a:solidFill>
                  <a:schemeClr val="bg1">
                    <a:lumMod val="75000"/>
                  </a:schemeClr>
                </a:solidFill>
              </a:rPr>
              <a:t>Providing fabric softness</a:t>
            </a:r>
          </a:p>
          <a:p>
            <a:pPr marL="342900" indent="-342900">
              <a:buFont typeface="+mj-lt"/>
              <a:buAutoNum type="arabicPeriod" startAt="12"/>
            </a:pPr>
            <a:r>
              <a:rPr lang="en-GB" dirty="0" smtClean="0">
                <a:solidFill>
                  <a:schemeClr val="bg1">
                    <a:lumMod val="75000"/>
                  </a:schemeClr>
                </a:solidFill>
              </a:rPr>
              <a:t>Gentle to sensitive skin</a:t>
            </a:r>
          </a:p>
          <a:p>
            <a:pPr marL="342900" indent="-342900">
              <a:buFont typeface="+mj-lt"/>
              <a:buAutoNum type="arabicPeriod" startAt="12"/>
            </a:pPr>
            <a:r>
              <a:rPr lang="en-GB" b="1" dirty="0" smtClean="0"/>
              <a:t>Overall suds experience</a:t>
            </a:r>
          </a:p>
          <a:p>
            <a:pPr marL="342900" indent="-342900">
              <a:buFont typeface="+mj-lt"/>
              <a:buAutoNum type="arabicPeriod" startAt="12"/>
            </a:pPr>
            <a:r>
              <a:rPr lang="en-GB" dirty="0" smtClean="0">
                <a:solidFill>
                  <a:schemeClr val="bg1">
                    <a:lumMod val="75000"/>
                  </a:schemeClr>
                </a:solidFill>
              </a:rPr>
              <a:t>Easy to rinse</a:t>
            </a:r>
          </a:p>
        </p:txBody>
      </p:sp>
      <p:sp>
        <p:nvSpPr>
          <p:cNvPr id="4" name="TextBox 3"/>
          <p:cNvSpPr txBox="1"/>
          <p:nvPr/>
        </p:nvSpPr>
        <p:spPr>
          <a:xfrm>
            <a:off x="1213500" y="800925"/>
            <a:ext cx="4699000" cy="461665"/>
          </a:xfrm>
          <a:prstGeom prst="rect">
            <a:avLst/>
          </a:prstGeom>
          <a:noFill/>
        </p:spPr>
        <p:txBody>
          <a:bodyPr wrap="square" rtlCol="0">
            <a:spAutoFit/>
          </a:bodyPr>
          <a:lstStyle/>
          <a:p>
            <a:r>
              <a:rPr lang="en-GB" sz="2400" dirty="0" smtClean="0"/>
              <a:t>Ratings</a:t>
            </a:r>
            <a:endParaRPr lang="en-GB" sz="2400" dirty="0"/>
          </a:p>
        </p:txBody>
      </p:sp>
    </p:spTree>
    <p:extLst>
      <p:ext uri="{BB962C8B-B14F-4D97-AF65-F5344CB8AC3E}">
        <p14:creationId xmlns:p14="http://schemas.microsoft.com/office/powerpoint/2010/main" val="761790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247317"/>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stains overall</a:t>
            </a:r>
          </a:p>
          <a:p>
            <a:pPr marL="342900" indent="-342900">
              <a:buFont typeface="+mj-lt"/>
              <a:buAutoNum type="arabicPeriod"/>
            </a:pPr>
            <a:r>
              <a:rPr lang="en-GB" dirty="0" smtClean="0">
                <a:solidFill>
                  <a:schemeClr val="bg1">
                    <a:lumMod val="75000"/>
                  </a:schemeClr>
                </a:solidFill>
              </a:rPr>
              <a:t>Removing shirt cuff stains</a:t>
            </a:r>
          </a:p>
          <a:p>
            <a:pPr marL="342900" indent="-342900">
              <a:buFont typeface="+mj-lt"/>
              <a:buAutoNum type="arabicPeriod"/>
            </a:pPr>
            <a:r>
              <a:rPr lang="en-GB" dirty="0" smtClean="0">
                <a:solidFill>
                  <a:schemeClr val="bg1">
                    <a:lumMod val="75000"/>
                  </a:schemeClr>
                </a:solidFill>
              </a:rPr>
              <a:t>Providing garment durability</a:t>
            </a:r>
          </a:p>
          <a:p>
            <a:pPr marL="342900" indent="-342900">
              <a:buFont typeface="+mj-lt"/>
              <a:buAutoNum type="arabicPeriod"/>
            </a:pPr>
            <a:r>
              <a:rPr lang="en-GB" dirty="0" smtClean="0">
                <a:solidFill>
                  <a:schemeClr val="bg1">
                    <a:lumMod val="75000"/>
                  </a:schemeClr>
                </a:solidFill>
              </a:rPr>
              <a:t>Providing bright whites</a:t>
            </a:r>
          </a:p>
          <a:p>
            <a:pPr marL="342900" indent="-342900">
              <a:buFont typeface="+mj-lt"/>
              <a:buAutoNum type="arabicPeriod"/>
            </a:pPr>
            <a:r>
              <a:rPr lang="en-GB" dirty="0" smtClean="0">
                <a:solidFill>
                  <a:schemeClr val="bg1">
                    <a:lumMod val="75000"/>
                  </a:schemeClr>
                </a:solidFill>
              </a:rPr>
              <a:t>Keeping dark clothes dark</a:t>
            </a:r>
          </a:p>
          <a:p>
            <a:pPr marL="342900" indent="-342900">
              <a:buFont typeface="+mj-lt"/>
              <a:buAutoNum type="arabicPeriod" startAt="8"/>
            </a:pPr>
            <a:r>
              <a:rPr lang="en-GB" dirty="0" smtClean="0">
                <a:solidFill>
                  <a:schemeClr val="bg1">
                    <a:lumMod val="75000"/>
                  </a:schemeClr>
                </a:solidFill>
              </a:rPr>
              <a:t>Enduring freshness</a:t>
            </a:r>
          </a:p>
          <a:p>
            <a:pPr marL="342900" indent="-342900">
              <a:buFont typeface="+mj-lt"/>
              <a:buAutoNum type="arabicPeriod" startAt="8"/>
            </a:pPr>
            <a:r>
              <a:rPr lang="en-GB" dirty="0" smtClean="0">
                <a:solidFill>
                  <a:schemeClr val="bg1">
                    <a:lumMod val="75000"/>
                  </a:schemeClr>
                </a:solidFill>
              </a:rPr>
              <a:t>Removing bad odours</a:t>
            </a:r>
          </a:p>
          <a:p>
            <a:pPr marL="342900" indent="-342900">
              <a:buFont typeface="+mj-lt"/>
              <a:buAutoNum type="arabicPeriod" startAt="8"/>
            </a:pPr>
            <a:r>
              <a:rPr lang="en-GB" dirty="0" smtClean="0">
                <a:solidFill>
                  <a:schemeClr val="bg1">
                    <a:lumMod val="75000"/>
                  </a:schemeClr>
                </a:solidFill>
              </a:rPr>
              <a:t>Providing vivid colours</a:t>
            </a:r>
          </a:p>
          <a:p>
            <a:pPr marL="342900" indent="-342900">
              <a:buFont typeface="+mj-lt"/>
              <a:buAutoNum type="arabicPeriod" startAt="12"/>
            </a:pPr>
            <a:r>
              <a:rPr lang="en-GB" dirty="0" smtClean="0">
                <a:solidFill>
                  <a:schemeClr val="bg1">
                    <a:lumMod val="75000"/>
                  </a:schemeClr>
                </a:solidFill>
              </a:rPr>
              <a:t>Product appearance</a:t>
            </a:r>
          </a:p>
          <a:p>
            <a:pPr marL="342900" indent="-342900">
              <a:buFont typeface="+mj-lt"/>
              <a:buAutoNum type="arabicPeriod" startAt="12"/>
            </a:pPr>
            <a:r>
              <a:rPr lang="en-GB" dirty="0" smtClean="0">
                <a:solidFill>
                  <a:schemeClr val="bg1">
                    <a:lumMod val="75000"/>
                  </a:schemeClr>
                </a:solidFill>
              </a:rPr>
              <a:t>Not leaving residues</a:t>
            </a:r>
          </a:p>
          <a:p>
            <a:pPr marL="342900" indent="-342900">
              <a:buFont typeface="+mj-lt"/>
              <a:buAutoNum type="arabicPeriod" startAt="12"/>
            </a:pPr>
            <a:r>
              <a:rPr lang="en-GB" dirty="0" smtClean="0">
                <a:solidFill>
                  <a:schemeClr val="bg1">
                    <a:lumMod val="75000"/>
                  </a:schemeClr>
                </a:solidFill>
              </a:rPr>
              <a:t>Providing fabric softness</a:t>
            </a:r>
          </a:p>
          <a:p>
            <a:pPr marL="342900" indent="-342900">
              <a:buFont typeface="+mj-lt"/>
              <a:buAutoNum type="arabicPeriod" startAt="12"/>
            </a:pPr>
            <a:r>
              <a:rPr lang="en-GB" dirty="0" smtClean="0">
                <a:solidFill>
                  <a:schemeClr val="bg1">
                    <a:lumMod val="75000"/>
                  </a:schemeClr>
                </a:solidFill>
              </a:rPr>
              <a:t>Gentle to sensitive skin</a:t>
            </a:r>
          </a:p>
          <a:p>
            <a:pPr marL="342900" indent="-342900">
              <a:buFont typeface="+mj-lt"/>
              <a:buAutoNum type="arabicPeriod" startAt="12"/>
            </a:pPr>
            <a:r>
              <a:rPr lang="en-GB" b="1" dirty="0" smtClean="0"/>
              <a:t>Overall suds experience</a:t>
            </a:r>
          </a:p>
          <a:p>
            <a:pPr marL="342900" indent="-342900">
              <a:buFont typeface="+mj-lt"/>
              <a:buAutoNum type="arabicPeriod" startAt="12"/>
            </a:pPr>
            <a:r>
              <a:rPr lang="en-GB" dirty="0" smtClean="0">
                <a:solidFill>
                  <a:schemeClr val="bg1">
                    <a:lumMod val="75000"/>
                  </a:schemeClr>
                </a:solidFill>
              </a:rPr>
              <a:t>Easy to rinse</a:t>
            </a:r>
          </a:p>
        </p:txBody>
      </p:sp>
      <p:sp>
        <p:nvSpPr>
          <p:cNvPr id="4" name="TextBox 3"/>
          <p:cNvSpPr txBox="1"/>
          <p:nvPr/>
        </p:nvSpPr>
        <p:spPr>
          <a:xfrm>
            <a:off x="1213500" y="800925"/>
            <a:ext cx="4699000" cy="461665"/>
          </a:xfrm>
          <a:prstGeom prst="rect">
            <a:avLst/>
          </a:prstGeom>
          <a:noFill/>
        </p:spPr>
        <p:txBody>
          <a:bodyPr wrap="square" rtlCol="0">
            <a:spAutoFit/>
          </a:bodyPr>
          <a:lstStyle/>
          <a:p>
            <a:r>
              <a:rPr lang="en-GB" sz="2400" dirty="0" smtClean="0"/>
              <a:t>Ratings</a:t>
            </a:r>
            <a:endParaRPr lang="en-GB" sz="2400" dirty="0"/>
          </a:p>
        </p:txBody>
      </p:sp>
      <p:grpSp>
        <p:nvGrpSpPr>
          <p:cNvPr id="16" name="Group 15"/>
          <p:cNvGrpSpPr/>
          <p:nvPr/>
        </p:nvGrpSpPr>
        <p:grpSpPr>
          <a:xfrm>
            <a:off x="4236368" y="1513868"/>
            <a:ext cx="8273132" cy="4013579"/>
            <a:chOff x="4426868" y="1691668"/>
            <a:chExt cx="8273132" cy="4013579"/>
          </a:xfrm>
        </p:grpSpPr>
        <p:grpSp>
          <p:nvGrpSpPr>
            <p:cNvPr id="15" name="Group 14"/>
            <p:cNvGrpSpPr/>
            <p:nvPr/>
          </p:nvGrpSpPr>
          <p:grpSpPr>
            <a:xfrm>
              <a:off x="5041900" y="1691668"/>
              <a:ext cx="7658100" cy="4013579"/>
              <a:chOff x="5041900" y="1691668"/>
              <a:chExt cx="7658100" cy="4013579"/>
            </a:xfrm>
          </p:grpSpPr>
          <p:grpSp>
            <p:nvGrpSpPr>
              <p:cNvPr id="12" name="Group 11"/>
              <p:cNvGrpSpPr/>
              <p:nvPr/>
            </p:nvGrpSpPr>
            <p:grpSpPr>
              <a:xfrm>
                <a:off x="5041900" y="1691668"/>
                <a:ext cx="7658100" cy="4013579"/>
                <a:chOff x="4305300" y="1716880"/>
                <a:chExt cx="7658100" cy="40135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300" y="1858962"/>
                  <a:ext cx="7566618" cy="3487738"/>
                </a:xfrm>
                <a:prstGeom prst="rect">
                  <a:avLst/>
                </a:prstGeom>
              </p:spPr>
            </p:pic>
            <p:sp>
              <p:nvSpPr>
                <p:cNvPr id="6" name="Rectangle 5"/>
                <p:cNvSpPr/>
                <p:nvPr/>
              </p:nvSpPr>
              <p:spPr>
                <a:xfrm>
                  <a:off x="5270500" y="1858962"/>
                  <a:ext cx="5549900" cy="24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1125199" y="1716880"/>
                  <a:ext cx="838201" cy="38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362450" y="5131971"/>
                  <a:ext cx="6972299" cy="598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573218" y="3236793"/>
                  <a:ext cx="2298700" cy="923330"/>
                </a:xfrm>
                <a:prstGeom prst="rect">
                  <a:avLst/>
                </a:prstGeom>
                <a:noFill/>
              </p:spPr>
              <p:txBody>
                <a:bodyPr wrap="square" rtlCol="0">
                  <a:spAutoFit/>
                </a:bodyPr>
                <a:lstStyle/>
                <a:p>
                  <a:r>
                    <a:rPr lang="en-GB" dirty="0" smtClean="0">
                      <a:solidFill>
                        <a:srgbClr val="000099"/>
                      </a:solidFill>
                    </a:rPr>
                    <a:t>o product 1</a:t>
                  </a:r>
                </a:p>
                <a:p>
                  <a:r>
                    <a:rPr lang="en-GB" dirty="0" smtClean="0">
                      <a:solidFill>
                        <a:srgbClr val="660066"/>
                      </a:solidFill>
                    </a:rPr>
                    <a:t>+ product 8</a:t>
                  </a:r>
                </a:p>
                <a:p>
                  <a:r>
                    <a:rPr lang="en-GB" dirty="0" smtClean="0">
                      <a:solidFill>
                        <a:srgbClr val="FF00FF"/>
                      </a:solidFill>
                    </a:rPr>
                    <a:t>* product 9</a:t>
                  </a:r>
                  <a:endParaRPr lang="en-GB" dirty="0">
                    <a:solidFill>
                      <a:srgbClr val="FF00FF"/>
                    </a:solidFill>
                  </a:endParaRPr>
                </a:p>
              </p:txBody>
            </p:sp>
            <p:sp>
              <p:nvSpPr>
                <p:cNvPr id="10" name="TextBox 9"/>
                <p:cNvSpPr txBox="1"/>
                <p:nvPr/>
              </p:nvSpPr>
              <p:spPr>
                <a:xfrm>
                  <a:off x="7372674" y="5162034"/>
                  <a:ext cx="3701400" cy="369332"/>
                </a:xfrm>
                <a:prstGeom prst="rect">
                  <a:avLst/>
                </a:prstGeom>
                <a:noFill/>
              </p:spPr>
              <p:txBody>
                <a:bodyPr wrap="square" rtlCol="0">
                  <a:spAutoFit/>
                </a:bodyPr>
                <a:lstStyle/>
                <a:p>
                  <a:r>
                    <a:rPr lang="en-GB" dirty="0" smtClean="0"/>
                    <a:t>Person ability</a:t>
                  </a:r>
                  <a:endParaRPr lang="en-GB" dirty="0"/>
                </a:p>
              </p:txBody>
            </p:sp>
          </p:grpSp>
          <p:sp>
            <p:nvSpPr>
              <p:cNvPr id="14" name="Rectangle 13"/>
              <p:cNvSpPr/>
              <p:nvPr/>
            </p:nvSpPr>
            <p:spPr>
              <a:xfrm>
                <a:off x="5041900" y="2603500"/>
                <a:ext cx="317500" cy="226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4426868" y="2994580"/>
              <a:ext cx="1047100" cy="923330"/>
            </a:xfrm>
            <a:prstGeom prst="rect">
              <a:avLst/>
            </a:prstGeom>
            <a:noFill/>
          </p:spPr>
          <p:txBody>
            <a:bodyPr wrap="square" rtlCol="0">
              <a:spAutoFit/>
            </a:bodyPr>
            <a:lstStyle/>
            <a:p>
              <a:r>
                <a:rPr lang="en-GB" dirty="0" smtClean="0"/>
                <a:t>Expected score for item 16</a:t>
              </a:r>
              <a:endParaRPr lang="en-GB" dirty="0"/>
            </a:p>
          </p:txBody>
        </p:sp>
      </p:grpSp>
    </p:spTree>
    <p:extLst>
      <p:ext uri="{BB962C8B-B14F-4D97-AF65-F5344CB8AC3E}">
        <p14:creationId xmlns:p14="http://schemas.microsoft.com/office/powerpoint/2010/main" val="4170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92753" y="1224317"/>
            <a:ext cx="8006493" cy="4812646"/>
          </a:xfrm>
          <a:prstGeom prst="rect">
            <a:avLst/>
          </a:prstGeom>
        </p:spPr>
      </p:pic>
      <p:sp>
        <p:nvSpPr>
          <p:cNvPr id="3" name="Rectangle 2"/>
          <p:cNvSpPr/>
          <p:nvPr/>
        </p:nvSpPr>
        <p:spPr>
          <a:xfrm>
            <a:off x="2768600" y="6471672"/>
            <a:ext cx="7442200" cy="369332"/>
          </a:xfrm>
          <a:prstGeom prst="rect">
            <a:avLst/>
          </a:prstGeom>
        </p:spPr>
        <p:txBody>
          <a:bodyPr wrap="square">
            <a:spAutoFit/>
          </a:bodyPr>
          <a:lstStyle/>
          <a:p>
            <a:r>
              <a:rPr lang="en-GB" dirty="0">
                <a:hlinkClick r:id="rId4"/>
              </a:rPr>
              <a:t>https://cen.acs.org/articles/95/i4/PG-Henkel-head-head-laundry.html</a:t>
            </a:r>
            <a:endParaRPr lang="en-GB" dirty="0"/>
          </a:p>
        </p:txBody>
      </p:sp>
    </p:spTree>
    <p:extLst>
      <p:ext uri="{BB962C8B-B14F-4D97-AF65-F5344CB8AC3E}">
        <p14:creationId xmlns:p14="http://schemas.microsoft.com/office/powerpoint/2010/main" val="288062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TextBox 2"/>
          <p:cNvSpPr txBox="1"/>
          <p:nvPr/>
        </p:nvSpPr>
        <p:spPr>
          <a:xfrm>
            <a:off x="1016000" y="1690688"/>
            <a:ext cx="10248900" cy="646331"/>
          </a:xfrm>
          <a:prstGeom prst="rect">
            <a:avLst/>
          </a:prstGeom>
          <a:noFill/>
        </p:spPr>
        <p:txBody>
          <a:bodyPr wrap="square" rtlCol="0">
            <a:spAutoFit/>
          </a:bodyPr>
          <a:lstStyle/>
          <a:p>
            <a:r>
              <a:rPr lang="en-GB" dirty="0" smtClean="0"/>
              <a:t>Thanks for listening!	</a:t>
            </a:r>
          </a:p>
          <a:p>
            <a:r>
              <a:rPr lang="en-GB" dirty="0" smtClean="0">
                <a:solidFill>
                  <a:schemeClr val="accent1">
                    <a:lumMod val="75000"/>
                  </a:schemeClr>
                </a:solidFill>
              </a:rPr>
              <a:t>c.m.chalk@leeds.ac.uk</a:t>
            </a:r>
            <a:endParaRPr lang="en-GB" dirty="0">
              <a:solidFill>
                <a:schemeClr val="accent1">
                  <a:lumMod val="75000"/>
                </a:schemeClr>
              </a:solidFill>
            </a:endParaRPr>
          </a:p>
        </p:txBody>
      </p:sp>
    </p:spTree>
    <p:extLst>
      <p:ext uri="{BB962C8B-B14F-4D97-AF65-F5344CB8AC3E}">
        <p14:creationId xmlns:p14="http://schemas.microsoft.com/office/powerpoint/2010/main" val="128637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 xmlns:a16="http://schemas.microsoft.com/office/drawing/2014/main" id="{E4A62A27-F9F7-6740-95F2-A32D07E72FA3}"/>
              </a:ext>
            </a:extLst>
          </p:cNvPr>
          <p:cNvSpPr>
            <a:spLocks noGrp="1"/>
          </p:cNvSpPr>
          <p:nvPr>
            <p:ph type="ctrTitle"/>
          </p:nvPr>
        </p:nvSpPr>
        <p:spPr>
          <a:xfrm>
            <a:off x="1524000" y="-1002651"/>
            <a:ext cx="9144000" cy="2387600"/>
          </a:xfrm>
        </p:spPr>
        <p:txBody>
          <a:bodyPr/>
          <a:lstStyle/>
          <a:p>
            <a:r>
              <a:rPr lang="en-US" dirty="0"/>
              <a:t>Presentation title slide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7" y="1251627"/>
            <a:ext cx="2742670" cy="483126"/>
          </a:xfrm>
          <a:prstGeom prst="rect">
            <a:avLst/>
          </a:prstGeom>
        </p:spPr>
      </p:pic>
      <p:sp>
        <p:nvSpPr>
          <p:cNvPr id="5" name="Text Placeholder 1"/>
          <p:cNvSpPr txBox="1">
            <a:spLocks/>
          </p:cNvSpPr>
          <p:nvPr/>
        </p:nvSpPr>
        <p:spPr>
          <a:xfrm>
            <a:off x="339724" y="1904546"/>
            <a:ext cx="11431361" cy="4003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dirty="0" smtClean="0">
                <a:solidFill>
                  <a:schemeClr val="tx1"/>
                </a:solidFill>
                <a:latin typeface="Arial" charset="0"/>
                <a:ea typeface="Arial" charset="0"/>
                <a:cs typeface="Arial" charset="0"/>
              </a:rPr>
              <a:t>The measurement of consumer emotions</a:t>
            </a:r>
          </a:p>
          <a:p>
            <a:r>
              <a:rPr lang="en-GB" sz="2800" b="1" dirty="0" smtClean="0">
                <a:solidFill>
                  <a:schemeClr val="tx1"/>
                </a:solidFill>
                <a:latin typeface="Arial" charset="0"/>
                <a:ea typeface="Arial" charset="0"/>
                <a:cs typeface="Arial" charset="0"/>
              </a:rPr>
              <a:t>Applying Rasch theory to guide product design</a:t>
            </a:r>
          </a:p>
          <a:p>
            <a:endParaRPr lang="en-GB" sz="2800" b="1" dirty="0" smtClean="0">
              <a:solidFill>
                <a:schemeClr val="tx1"/>
              </a:solidFill>
              <a:latin typeface="Arial" charset="0"/>
              <a:ea typeface="Arial" charset="0"/>
              <a:cs typeface="Arial" charset="0"/>
            </a:endParaRPr>
          </a:p>
          <a:p>
            <a:r>
              <a:rPr lang="en-GB" sz="2800" b="1" dirty="0" smtClean="0">
                <a:solidFill>
                  <a:schemeClr val="tx1"/>
                </a:solidFill>
                <a:latin typeface="Arial" charset="0"/>
                <a:ea typeface="Arial" charset="0"/>
                <a:cs typeface="Arial" charset="0"/>
              </a:rPr>
              <a:t>Caitlin Chalk</a:t>
            </a:r>
          </a:p>
          <a:p>
            <a:endParaRPr lang="en-GB" sz="2800" b="1" dirty="0">
              <a:solidFill>
                <a:schemeClr val="tx1"/>
              </a:solidFill>
              <a:latin typeface="Arial" charset="0"/>
              <a:ea typeface="Arial" charset="0"/>
              <a:cs typeface="Arial" charset="0"/>
            </a:endParaRPr>
          </a:p>
          <a:p>
            <a:r>
              <a:rPr lang="en-GB" sz="2800" dirty="0" smtClean="0">
                <a:solidFill>
                  <a:schemeClr val="tx1"/>
                </a:solidFill>
                <a:latin typeface="Arial" charset="0"/>
                <a:ea typeface="Arial" charset="0"/>
                <a:cs typeface="Arial" charset="0"/>
              </a:rPr>
              <a:t>Supervisory team: Brian Henson, Sam Whitehead, Philip </a:t>
            </a:r>
            <a:r>
              <a:rPr lang="en-GB" sz="2800" dirty="0" err="1" smtClean="0">
                <a:solidFill>
                  <a:schemeClr val="tx1"/>
                </a:solidFill>
                <a:latin typeface="Arial" charset="0"/>
                <a:ea typeface="Arial" charset="0"/>
                <a:cs typeface="Arial" charset="0"/>
              </a:rPr>
              <a:t>Bowtell</a:t>
            </a:r>
            <a:endParaRPr lang="en-GB" sz="2800" dirty="0">
              <a:solidFill>
                <a:schemeClr val="tx1"/>
              </a:solidFill>
              <a:latin typeface="Arial" charset="0"/>
              <a:ea typeface="Arial" charset="0"/>
              <a:cs typeface="Arial"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505" y="835728"/>
            <a:ext cx="831797" cy="831797"/>
          </a:xfrm>
          <a:prstGeom prst="rect">
            <a:avLst/>
          </a:prstGeom>
        </p:spPr>
      </p:pic>
    </p:spTree>
    <p:extLst>
      <p:ext uri="{BB962C8B-B14F-4D97-AF65-F5344CB8AC3E}">
        <p14:creationId xmlns:p14="http://schemas.microsoft.com/office/powerpoint/2010/main" val="2325042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7" name="Rectangle 16"/>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cs typeface="Adobe Devanagari" panose="02040503050201020203" pitchFamily="18" charset="0"/>
                              <a:sym typeface="Titillium Web"/>
                            </a:rPr>
                          </m:ctrlPr>
                        </m:sSubPr>
                        <m:e>
                          <m:r>
                            <a:rPr lang="en-GB" sz="2400" i="1">
                              <a:latin typeface="Cambria Math" panose="02040503050406030204" pitchFamily="18" charset="0"/>
                              <a:cs typeface="Adobe Devanagari" panose="02040503050201020203" pitchFamily="18" charset="0"/>
                              <a:sym typeface="Titillium Web"/>
                            </a:rPr>
                            <m:t>𝑝</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sSub>
                                <m:sSubPr>
                                  <m:ctrlPr>
                                    <a:rPr lang="en-GB" sz="2400" i="1">
                                      <a:latin typeface="Cambria Math" panose="02040503050406030204" pitchFamily="18" charset="0"/>
                                      <a:cs typeface="Adobe Devanagari" panose="02040503050201020203" pitchFamily="18" charset="0"/>
                                      <a:sym typeface="Titillium Web"/>
                                    </a:rPr>
                                  </m:ctrlPr>
                                </m:sSubPr>
                                <m:e>
                                  <m:r>
                                    <m:rPr>
                                      <m:sty m:val="p"/>
                                    </m:rPr>
                                    <a:rPr lang="el-GR" sz="2400" i="1">
                                      <a:latin typeface="Cambria Math" panose="02040503050406030204" pitchFamily="18" charset="0"/>
                                      <a:cs typeface="Adobe Devanagari" panose="02040503050201020203" pitchFamily="18" charset="0"/>
                                      <a:sym typeface="Titillium Web"/>
                                    </a:rPr>
                                    <m:t>δ</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sSub>
                                <m:sSubPr>
                                  <m:ctrlPr>
                                    <a:rPr lang="en-GB" sz="2400" i="1">
                                      <a:latin typeface="Cambria Math" panose="02040503050406030204" pitchFamily="18" charset="0"/>
                                      <a:cs typeface="Adobe Devanagari" panose="02040503050201020203" pitchFamily="18" charset="0"/>
                                      <a:sym typeface="Titillium Web"/>
                                    </a:rPr>
                                  </m:ctrlPr>
                                </m:sSubPr>
                                <m:e>
                                  <m:r>
                                    <m:rPr>
                                      <m:sty m:val="p"/>
                                    </m:rPr>
                                    <a:rPr lang="el-GR" sz="2400" i="1">
                                      <a:latin typeface="Cambria Math" panose="02040503050406030204" pitchFamily="18" charset="0"/>
                                      <a:cs typeface="Adobe Devanagari" panose="02040503050201020203" pitchFamily="18" charset="0"/>
                                      <a:sym typeface="Titillium Web"/>
                                    </a:rPr>
                                    <m:t>δ</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7" name="Rectangle 16"/>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3"/>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5"/>
                <a:stretch>
                  <a:fillRect l="-287" t="-10667" b="-30667"/>
                </a:stretch>
              </a:blipFill>
            </p:spPr>
            <p:txBody>
              <a:bodyPr/>
              <a:lstStyle/>
              <a:p>
                <a:r>
                  <a:rPr lang="en-GB">
                    <a:noFill/>
                  </a:rPr>
                  <a:t> </a:t>
                </a:r>
              </a:p>
            </p:txBody>
          </p:sp>
        </mc:Fallback>
      </mc:AlternateContent>
    </p:spTree>
    <p:extLst>
      <p:ext uri="{BB962C8B-B14F-4D97-AF65-F5344CB8AC3E}">
        <p14:creationId xmlns:p14="http://schemas.microsoft.com/office/powerpoint/2010/main" val="50194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7" name="Rectangle 16"/>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cs typeface="Adobe Devanagari" panose="02040503050201020203" pitchFamily="18" charset="0"/>
                              <a:sym typeface="Titillium Web"/>
                            </a:rPr>
                          </m:ctrlPr>
                        </m:sSubPr>
                        <m:e>
                          <m:r>
                            <a:rPr lang="en-GB" sz="2400" i="1">
                              <a:latin typeface="Cambria Math" panose="02040503050406030204" pitchFamily="18" charset="0"/>
                              <a:cs typeface="Adobe Devanagari" panose="02040503050201020203" pitchFamily="18" charset="0"/>
                              <a:sym typeface="Titillium Web"/>
                            </a:rPr>
                            <m:t>𝑝</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sSub>
                                <m:sSubPr>
                                  <m:ctrlPr>
                                    <a:rPr lang="en-GB" sz="2400" i="1">
                                      <a:latin typeface="Cambria Math" panose="02040503050406030204" pitchFamily="18" charset="0"/>
                                      <a:cs typeface="Adobe Devanagari" panose="02040503050201020203" pitchFamily="18" charset="0"/>
                                      <a:sym typeface="Titillium Web"/>
                                    </a:rPr>
                                  </m:ctrlPr>
                                </m:sSubPr>
                                <m:e>
                                  <m:r>
                                    <m:rPr>
                                      <m:sty m:val="p"/>
                                    </m:rPr>
                                    <a:rPr lang="el-GR" sz="2400" i="1">
                                      <a:latin typeface="Cambria Math" panose="02040503050406030204" pitchFamily="18" charset="0"/>
                                      <a:cs typeface="Adobe Devanagari" panose="02040503050201020203" pitchFamily="18" charset="0"/>
                                      <a:sym typeface="Titillium Web"/>
                                    </a:rPr>
                                    <m:t>δ</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sSub>
                                <m:sSubPr>
                                  <m:ctrlPr>
                                    <a:rPr lang="en-GB" sz="2400" i="1">
                                      <a:latin typeface="Cambria Math" panose="02040503050406030204" pitchFamily="18" charset="0"/>
                                      <a:cs typeface="Adobe Devanagari" panose="02040503050201020203" pitchFamily="18" charset="0"/>
                                      <a:sym typeface="Titillium Web"/>
                                    </a:rPr>
                                  </m:ctrlPr>
                                </m:sSubPr>
                                <m:e>
                                  <m:r>
                                    <m:rPr>
                                      <m:sty m:val="p"/>
                                    </m:rPr>
                                    <a:rPr lang="el-GR" sz="2400" i="1">
                                      <a:latin typeface="Cambria Math" panose="02040503050406030204" pitchFamily="18" charset="0"/>
                                      <a:cs typeface="Adobe Devanagari" panose="02040503050201020203" pitchFamily="18" charset="0"/>
                                      <a:sym typeface="Titillium Web"/>
                                    </a:rPr>
                                    <m:t>δ</m:t>
                                  </m:r>
                                </m:e>
                                <m:sub>
                                  <m:r>
                                    <a:rPr lang="en-GB" sz="2400" i="1">
                                      <a:latin typeface="Cambria Math" panose="02040503050406030204" pitchFamily="18" charset="0"/>
                                      <a:cs typeface="Adobe Devanagari" panose="02040503050201020203" pitchFamily="18" charset="0"/>
                                      <a:sym typeface="Titillium Web"/>
                                    </a:rPr>
                                    <m:t>𝑖</m:t>
                                  </m:r>
                                </m:sub>
                              </m:sSub>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7" name="Rectangle 16"/>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cxnSp>
        <p:nvCxnSpPr>
          <p:cNvPr id="7" name="Straight Arrow Connector 6"/>
          <p:cNvCxnSpPr/>
          <p:nvPr/>
        </p:nvCxnSpPr>
        <p:spPr>
          <a:xfrm>
            <a:off x="2144856" y="4150937"/>
            <a:ext cx="0" cy="24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49546" y="3578607"/>
            <a:ext cx="64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1178" y="3934187"/>
            <a:ext cx="1797944" cy="369332"/>
          </a:xfrm>
          <a:prstGeom prst="rect">
            <a:avLst/>
          </a:prstGeom>
          <a:noFill/>
        </p:spPr>
        <p:txBody>
          <a:bodyPr wrap="square" rtlCol="0">
            <a:spAutoFit/>
          </a:bodyPr>
          <a:lstStyle/>
          <a:p>
            <a:r>
              <a:rPr lang="en-GB" dirty="0" smtClean="0">
                <a:cs typeface="Adobe Devanagari" panose="02040503050201020203" pitchFamily="18" charset="0"/>
              </a:rPr>
              <a:t>Lowest ability</a:t>
            </a:r>
            <a:endParaRPr lang="en-GB" dirty="0">
              <a:cs typeface="Adobe Devanagari" panose="02040503050201020203" pitchFamily="18" charset="0"/>
            </a:endParaRPr>
          </a:p>
        </p:txBody>
      </p:sp>
      <p:sp>
        <p:nvSpPr>
          <p:cNvPr id="10" name="TextBox 9"/>
          <p:cNvSpPr txBox="1"/>
          <p:nvPr/>
        </p:nvSpPr>
        <p:spPr>
          <a:xfrm>
            <a:off x="617535" y="6325689"/>
            <a:ext cx="1675391" cy="369332"/>
          </a:xfrm>
          <a:prstGeom prst="rect">
            <a:avLst/>
          </a:prstGeom>
          <a:noFill/>
        </p:spPr>
        <p:txBody>
          <a:bodyPr wrap="square" rtlCol="0">
            <a:spAutoFit/>
          </a:bodyPr>
          <a:lstStyle/>
          <a:p>
            <a:r>
              <a:rPr lang="en-GB" dirty="0" smtClean="0">
                <a:cs typeface="Adobe Devanagari" panose="02040503050201020203" pitchFamily="18" charset="0"/>
              </a:rPr>
              <a:t>Highest ability</a:t>
            </a:r>
            <a:endParaRPr lang="en-GB" dirty="0">
              <a:cs typeface="Adobe Devanagari" panose="02040503050201020203" pitchFamily="18" charset="0"/>
            </a:endParaRPr>
          </a:p>
        </p:txBody>
      </p:sp>
      <p:sp>
        <p:nvSpPr>
          <p:cNvPr id="11" name="TextBox 10"/>
          <p:cNvSpPr txBox="1"/>
          <p:nvPr/>
        </p:nvSpPr>
        <p:spPr>
          <a:xfrm>
            <a:off x="3017174" y="3178324"/>
            <a:ext cx="1522768" cy="369332"/>
          </a:xfrm>
          <a:prstGeom prst="rect">
            <a:avLst/>
          </a:prstGeom>
          <a:noFill/>
        </p:spPr>
        <p:txBody>
          <a:bodyPr wrap="square" rtlCol="0">
            <a:spAutoFit/>
          </a:bodyPr>
          <a:lstStyle/>
          <a:p>
            <a:r>
              <a:rPr lang="en-GB" dirty="0" smtClean="0">
                <a:cs typeface="Adobe Devanagari" panose="02040503050201020203" pitchFamily="18" charset="0"/>
              </a:rPr>
              <a:t>Easiest item</a:t>
            </a:r>
            <a:endParaRPr lang="en-GB" dirty="0">
              <a:cs typeface="Adobe Devanagari" panose="02040503050201020203" pitchFamily="18" charset="0"/>
            </a:endParaRPr>
          </a:p>
        </p:txBody>
      </p:sp>
      <p:sp>
        <p:nvSpPr>
          <p:cNvPr id="12" name="TextBox 11"/>
          <p:cNvSpPr txBox="1"/>
          <p:nvPr/>
        </p:nvSpPr>
        <p:spPr>
          <a:xfrm>
            <a:off x="9163427" y="3163493"/>
            <a:ext cx="1532237" cy="369332"/>
          </a:xfrm>
          <a:prstGeom prst="rect">
            <a:avLst/>
          </a:prstGeom>
          <a:noFill/>
        </p:spPr>
        <p:txBody>
          <a:bodyPr wrap="square" rtlCol="0">
            <a:spAutoFit/>
          </a:bodyPr>
          <a:lstStyle/>
          <a:p>
            <a:r>
              <a:rPr lang="en-GB" dirty="0" smtClean="0">
                <a:cs typeface="Adobe Devanagari" panose="02040503050201020203" pitchFamily="18" charset="0"/>
              </a:rPr>
              <a:t>Hardest item</a:t>
            </a:r>
            <a:endParaRPr lang="en-GB" dirty="0">
              <a:cs typeface="Adobe Devanagari" panose="02040503050201020203"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565916630"/>
              </p:ext>
            </p:extLst>
          </p:nvPr>
        </p:nvGraphicFramePr>
        <p:xfrm>
          <a:off x="2344743" y="3776963"/>
          <a:ext cx="7623420" cy="2773680"/>
        </p:xfrm>
        <a:graphic>
          <a:graphicData uri="http://schemas.openxmlformats.org/drawingml/2006/table">
            <a:tbl>
              <a:tblPr firstRow="1" bandRow="1"/>
              <a:tblGrid>
                <a:gridCol w="1089060"/>
                <a:gridCol w="1089060"/>
                <a:gridCol w="1089060"/>
                <a:gridCol w="1089060"/>
                <a:gridCol w="1089060"/>
                <a:gridCol w="1089060"/>
                <a:gridCol w="1089060"/>
              </a:tblGrid>
              <a:tr h="370840">
                <a:tc>
                  <a:txBody>
                    <a:bodyPr/>
                    <a:lstStyle/>
                    <a:p>
                      <a:endParaRPr lang="en-GB" dirty="0"/>
                    </a:p>
                  </a:txBody>
                  <a:tcPr/>
                </a:tc>
                <a:tc>
                  <a:txBody>
                    <a:bodyPr/>
                    <a:lstStyle/>
                    <a:p>
                      <a:r>
                        <a:rPr lang="en-GB" sz="2000" dirty="0" smtClean="0">
                          <a:latin typeface="+mn-lt"/>
                          <a:cs typeface="Adobe Devanagari" panose="02040503050201020203" pitchFamily="18" charset="0"/>
                        </a:rPr>
                        <a:t>Item 1</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2</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3</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4</a:t>
                      </a:r>
                      <a:endParaRPr lang="en-GB" sz="2000" dirty="0">
                        <a:latin typeface="+mn-lt"/>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6</a:t>
                      </a:r>
                    </a:p>
                  </a:txBody>
                  <a:tcPr/>
                </a:tc>
              </a:tr>
              <a:tr h="370840">
                <a:tc>
                  <a:txBody>
                    <a:bodyPr/>
                    <a:lstStyle/>
                    <a:p>
                      <a:r>
                        <a:rPr lang="en-GB" sz="2000" dirty="0" smtClean="0">
                          <a:latin typeface="+mn-lt"/>
                          <a:cs typeface="Adobe Devanagari" panose="02040503050201020203" pitchFamily="18" charset="0"/>
                        </a:rPr>
                        <a:t>Person 1</a:t>
                      </a:r>
                      <a:endParaRPr lang="en-GB" sz="2000" dirty="0">
                        <a:latin typeface="+mn-lt"/>
                        <a:cs typeface="Adobe Devanagari" panose="02040503050201020203" pitchFamily="18" charset="0"/>
                      </a:endParaRPr>
                    </a:p>
                  </a:txBody>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2</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3</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4</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r>
            </a:tbl>
          </a:graphicData>
        </a:graphic>
      </p:graphicFrame>
    </p:spTree>
    <p:extLst>
      <p:ext uri="{BB962C8B-B14F-4D97-AF65-F5344CB8AC3E}">
        <p14:creationId xmlns:p14="http://schemas.microsoft.com/office/powerpoint/2010/main" val="3607716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1" y="1849438"/>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43500" y="5073650"/>
            <a:ext cx="2616200" cy="369332"/>
          </a:xfrm>
          <a:prstGeom prst="rect">
            <a:avLst/>
          </a:prstGeom>
          <a:noFill/>
        </p:spPr>
        <p:txBody>
          <a:bodyPr wrap="square" rtlCol="0">
            <a:spAutoFit/>
          </a:bodyPr>
          <a:lstStyle/>
          <a:p>
            <a:r>
              <a:rPr lang="en-GB" dirty="0" smtClean="0"/>
              <a:t>999 participants</a:t>
            </a:r>
            <a:endParaRPr lang="en-GB" dirty="0"/>
          </a:p>
        </p:txBody>
      </p:sp>
    </p:spTree>
    <p:extLst>
      <p:ext uri="{BB962C8B-B14F-4D97-AF65-F5344CB8AC3E}">
        <p14:creationId xmlns:p14="http://schemas.microsoft.com/office/powerpoint/2010/main" val="1770837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1" y="1849438"/>
            <a:ext cx="3224212" cy="32242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ubble background with detergent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989013"/>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bstract detergent background with new formula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382" y="229951"/>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dvertising poster of cleaning services. vector realistic design template Premium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7390" y="989013"/>
            <a:ext cx="2210353"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undry detergent sale realistic advertisement Free Vec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589" y="3930888"/>
            <a:ext cx="2485986"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aundry detergent sale realistic advertisement Free Vect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4566" y="39308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43500" y="5073650"/>
            <a:ext cx="2616200" cy="369332"/>
          </a:xfrm>
          <a:prstGeom prst="rect">
            <a:avLst/>
          </a:prstGeom>
          <a:noFill/>
        </p:spPr>
        <p:txBody>
          <a:bodyPr wrap="square" rtlCol="0">
            <a:spAutoFit/>
          </a:bodyPr>
          <a:lstStyle/>
          <a:p>
            <a:r>
              <a:rPr lang="en-GB" dirty="0" smtClean="0"/>
              <a:t>999 participants</a:t>
            </a:r>
            <a:endParaRPr lang="en-GB" dirty="0"/>
          </a:p>
        </p:txBody>
      </p:sp>
      <p:sp>
        <p:nvSpPr>
          <p:cNvPr id="9" name="TextBox 8"/>
          <p:cNvSpPr txBox="1"/>
          <p:nvPr/>
        </p:nvSpPr>
        <p:spPr>
          <a:xfrm>
            <a:off x="4950282" y="5442982"/>
            <a:ext cx="2616200" cy="369332"/>
          </a:xfrm>
          <a:prstGeom prst="rect">
            <a:avLst/>
          </a:prstGeom>
          <a:noFill/>
        </p:spPr>
        <p:txBody>
          <a:bodyPr wrap="square" rtlCol="0">
            <a:spAutoFit/>
          </a:bodyPr>
          <a:lstStyle/>
          <a:p>
            <a:r>
              <a:rPr lang="en-GB" dirty="0" smtClean="0"/>
              <a:t>10 laundry products</a:t>
            </a:r>
            <a:endParaRPr lang="en-GB" dirty="0"/>
          </a:p>
        </p:txBody>
      </p:sp>
    </p:spTree>
    <p:extLst>
      <p:ext uri="{BB962C8B-B14F-4D97-AF65-F5344CB8AC3E}">
        <p14:creationId xmlns:p14="http://schemas.microsoft.com/office/powerpoint/2010/main" val="3621042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k poor: evaluation form and pencil Premium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686558"/>
            <a:ext cx="4768850" cy="3572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79600" y="960732"/>
            <a:ext cx="4216400" cy="461665"/>
          </a:xfrm>
          <a:prstGeom prst="rect">
            <a:avLst/>
          </a:prstGeom>
          <a:noFill/>
        </p:spPr>
        <p:txBody>
          <a:bodyPr wrap="square" rtlCol="0">
            <a:spAutoFit/>
          </a:bodyPr>
          <a:lstStyle/>
          <a:p>
            <a:r>
              <a:rPr lang="en-GB" sz="2400" dirty="0" smtClean="0"/>
              <a:t>Rating Statements</a:t>
            </a:r>
            <a:endParaRPr lang="en-GB" sz="2400" dirty="0"/>
          </a:p>
        </p:txBody>
      </p:sp>
    </p:spTree>
    <p:extLst>
      <p:ext uri="{BB962C8B-B14F-4D97-AF65-F5344CB8AC3E}">
        <p14:creationId xmlns:p14="http://schemas.microsoft.com/office/powerpoint/2010/main" val="3923112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gree  and disagree illustration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2028957"/>
            <a:ext cx="4071856" cy="28880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rk poor: evaluation form and pencil Premium 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1686558"/>
            <a:ext cx="4768850" cy="3572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79600" y="960732"/>
            <a:ext cx="4216400" cy="461665"/>
          </a:xfrm>
          <a:prstGeom prst="rect">
            <a:avLst/>
          </a:prstGeom>
          <a:noFill/>
        </p:spPr>
        <p:txBody>
          <a:bodyPr wrap="square" rtlCol="0">
            <a:spAutoFit/>
          </a:bodyPr>
          <a:lstStyle/>
          <a:p>
            <a:r>
              <a:rPr lang="en-GB" sz="2400" dirty="0" smtClean="0"/>
              <a:t>Rating Statements</a:t>
            </a:r>
            <a:endParaRPr lang="en-GB" sz="2400" dirty="0"/>
          </a:p>
        </p:txBody>
      </p:sp>
      <p:sp>
        <p:nvSpPr>
          <p:cNvPr id="6" name="TextBox 5"/>
          <p:cNvSpPr txBox="1"/>
          <p:nvPr/>
        </p:nvSpPr>
        <p:spPr>
          <a:xfrm>
            <a:off x="7505700" y="960731"/>
            <a:ext cx="4216400" cy="461665"/>
          </a:xfrm>
          <a:prstGeom prst="rect">
            <a:avLst/>
          </a:prstGeom>
          <a:noFill/>
        </p:spPr>
        <p:txBody>
          <a:bodyPr wrap="square" rtlCol="0">
            <a:spAutoFit/>
          </a:bodyPr>
          <a:lstStyle/>
          <a:p>
            <a:r>
              <a:rPr lang="en-GB" sz="2400" dirty="0" smtClean="0"/>
              <a:t>Agreement Statements</a:t>
            </a:r>
            <a:endParaRPr lang="en-GB" sz="2400" dirty="0"/>
          </a:p>
        </p:txBody>
      </p:sp>
    </p:spTree>
    <p:extLst>
      <p:ext uri="{BB962C8B-B14F-4D97-AF65-F5344CB8AC3E}">
        <p14:creationId xmlns:p14="http://schemas.microsoft.com/office/powerpoint/2010/main" val="1391510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1443</TotalTime>
  <Words>1948</Words>
  <Application>Microsoft Office PowerPoint</Application>
  <PresentationFormat>Widescreen</PresentationFormat>
  <Paragraphs>341</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Devanagari</vt:lpstr>
      <vt:lpstr>Arial</vt:lpstr>
      <vt:lpstr>Calibri</vt:lpstr>
      <vt:lpstr>Calibri Light</vt:lpstr>
      <vt:lpstr>Cambria Math</vt:lpstr>
      <vt:lpstr>Titillium Web</vt:lpstr>
      <vt:lpstr>Office Theme</vt:lpstr>
      <vt:lpstr>PowerPoint Presentation</vt:lpstr>
      <vt:lpstr>PowerPoint Presentation</vt:lpstr>
      <vt:lpstr>Presentation title slide</vt:lpstr>
      <vt:lpstr>Rasch Measurement Theory</vt:lpstr>
      <vt:lpstr>Rasch Measurement Theory</vt:lpstr>
      <vt:lpstr>PowerPoint Presentation</vt:lpstr>
      <vt:lpstr>PowerPoint Presentation</vt:lpstr>
      <vt:lpstr>PowerPoint Presentation</vt:lpstr>
      <vt:lpstr>PowerPoint Presentation</vt:lpstr>
      <vt:lpstr>Individual item fit (Agreements)</vt:lpstr>
      <vt:lpstr>Individual item fit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Dickinson</dc:creator>
  <cp:lastModifiedBy>Caitlin Chalk</cp:lastModifiedBy>
  <cp:revision>86</cp:revision>
  <dcterms:created xsi:type="dcterms:W3CDTF">2017-03-28T10:31:45Z</dcterms:created>
  <dcterms:modified xsi:type="dcterms:W3CDTF">2020-01-17T16:15:30Z</dcterms:modified>
</cp:coreProperties>
</file>