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0"/>
  </p:notesMasterIdLst>
  <p:sldIdLst>
    <p:sldId id="301" r:id="rId2"/>
    <p:sldId id="258" r:id="rId3"/>
    <p:sldId id="314" r:id="rId4"/>
    <p:sldId id="269" r:id="rId5"/>
    <p:sldId id="275" r:id="rId6"/>
    <p:sldId id="277" r:id="rId7"/>
    <p:sldId id="309" r:id="rId8"/>
    <p:sldId id="308" r:id="rId9"/>
    <p:sldId id="311" r:id="rId10"/>
    <p:sldId id="312" r:id="rId11"/>
    <p:sldId id="293" r:id="rId12"/>
    <p:sldId id="298" r:id="rId13"/>
    <p:sldId id="294" r:id="rId14"/>
    <p:sldId id="296" r:id="rId15"/>
    <p:sldId id="299" r:id="rId16"/>
    <p:sldId id="315" r:id="rId17"/>
    <p:sldId id="304" r:id="rId18"/>
    <p:sldId id="3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FAA4"/>
    <a:srgbClr val="0DE70D"/>
    <a:srgbClr val="FFA4E3"/>
    <a:srgbClr val="46F446"/>
    <a:srgbClr val="FF85D9"/>
    <a:srgbClr val="FF00FF"/>
    <a:srgbClr val="BD61A9"/>
    <a:srgbClr val="66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74338" autoAdjust="0"/>
  </p:normalViewPr>
  <p:slideViewPr>
    <p:cSldViewPr snapToGrid="0" snapToObjects="1">
      <p:cViewPr>
        <p:scale>
          <a:sx n="80" d="100"/>
          <a:sy n="80" d="100"/>
        </p:scale>
        <p:origin x="936" y="150"/>
      </p:cViewPr>
      <p:guideLst>
        <p:guide pos="3840"/>
        <p:guide orient="horz" pos="361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8D59F-84DF-0C4A-A564-05F3AC6AA4FC}"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C607B-BC83-1C44-A501-8F981FF41469}" type="slidenum">
              <a:rPr lang="en-US" smtClean="0"/>
              <a:t>‹#›</a:t>
            </a:fld>
            <a:endParaRPr lang="en-US"/>
          </a:p>
        </p:txBody>
      </p:sp>
    </p:spTree>
    <p:extLst>
      <p:ext uri="{BB962C8B-B14F-4D97-AF65-F5344CB8AC3E}">
        <p14:creationId xmlns:p14="http://schemas.microsoft.com/office/powerpoint/2010/main" val="238948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Procter and Gamble is one of the oldest and largest consumer goods companies worldwide. The company owns over 100 brands, and specialises in a wide range of health care, home care and hygiene products. In particular, Procter and Gamble is consistently the largest provider of laundry products in the world, of which they have 13 different brands. This figure shows laundry detergent sales in the US in 2018, and you can see clearly that the majority of the best-selling brands are owned by Procter and Gamble. However, people’s buying habits can quickly change and competing companies are constantly working on new formulas, packaging and marketing techniques to make their products stand out. Procter and Gamble must keep up with the competition in order to continue to provide superior laundry products.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 order to achieve this, it’s essential to analyse the thoughts and opinions of consumers towards the range of products that are available, through the use of targeted consumer surveys. But how can we accurately capture consumer sentiments with survey data? Classic approaches involve statistically modelling the data to spot the overall trends and patterns regarding consumer opinions. Today I’m going to discuss an alternative approach which is capable of capturing a richer set of information than classic methods. </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a:t>
            </a:fld>
            <a:endParaRPr lang="en-US"/>
          </a:p>
        </p:txBody>
      </p:sp>
    </p:spTree>
    <p:extLst>
      <p:ext uri="{BB962C8B-B14F-4D97-AF65-F5344CB8AC3E}">
        <p14:creationId xmlns:p14="http://schemas.microsoft.com/office/powerpoint/2010/main" val="450992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Similarly, we are also able to analyse each statement to determine whether or not it fits the model</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10</a:t>
            </a:fld>
            <a:endParaRPr lang="en-US"/>
          </a:p>
        </p:txBody>
      </p:sp>
    </p:spTree>
    <p:extLst>
      <p:ext uri="{BB962C8B-B14F-4D97-AF65-F5344CB8AC3E}">
        <p14:creationId xmlns:p14="http://schemas.microsoft.com/office/powerpoint/2010/main" val="1095497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a:t>
            </a:r>
            <a:r>
              <a:rPr lang="en-GB" baseline="0" dirty="0" smtClean="0"/>
              <a:t> significant item fit residual can tell us if a statement is redundant – so it doesn’t tell us any new information, or whether a statement is measuring something else other than the latent variable of interest.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11</a:t>
            </a:fld>
            <a:endParaRPr lang="en-US"/>
          </a:p>
        </p:txBody>
      </p:sp>
    </p:spTree>
    <p:extLst>
      <p:ext uri="{BB962C8B-B14F-4D97-AF65-F5344CB8AC3E}">
        <p14:creationId xmlns:p14="http://schemas.microsoft.com/office/powerpoint/2010/main" val="924401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Once we have identified which items don’t fit the model, these can then be removed and we are able to analyse the remaining items and people that do fit the model. </a:t>
            </a:r>
            <a:endParaRPr lang="en-GB"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12</a:t>
            </a:fld>
            <a:endParaRPr lang="en-US"/>
          </a:p>
        </p:txBody>
      </p:sp>
    </p:spTree>
    <p:extLst>
      <p:ext uri="{BB962C8B-B14F-4D97-AF65-F5344CB8AC3E}">
        <p14:creationId xmlns:p14="http://schemas.microsoft.com/office/powerpoint/2010/main" val="2655526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aseline="0" dirty="0" smtClean="0"/>
              <a:t>Once our data does fit the </a:t>
            </a:r>
            <a:r>
              <a:rPr lang="en-GB" baseline="0" dirty="0" err="1" smtClean="0"/>
              <a:t>Rasch</a:t>
            </a:r>
            <a:r>
              <a:rPr lang="en-GB" baseline="0" dirty="0" smtClean="0"/>
              <a:t> model we are then able to analyse the remaining people and items. </a:t>
            </a:r>
            <a:r>
              <a:rPr lang="en-GB" sz="1200" kern="1200" dirty="0" smtClean="0">
                <a:solidFill>
                  <a:schemeClr val="tx1"/>
                </a:solidFill>
                <a:effectLst/>
                <a:latin typeface="+mn-lt"/>
                <a:ea typeface="+mn-ea"/>
                <a:cs typeface="+mn-cs"/>
              </a:rPr>
              <a:t>Looking at the ordering of item difficulties, we can determine which items the consumers find easiest to endorse. </a:t>
            </a:r>
            <a:endParaRPr lang="en-GB" baseline="0"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13</a:t>
            </a:fld>
            <a:endParaRPr lang="en-US"/>
          </a:p>
        </p:txBody>
      </p:sp>
    </p:spTree>
    <p:extLst>
      <p:ext uri="{BB962C8B-B14F-4D97-AF65-F5344CB8AC3E}">
        <p14:creationId xmlns:p14="http://schemas.microsoft.com/office/powerpoint/2010/main" val="953874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Here the items have been re-ordered in terms of their difficulty, and we can see that item 9 – this product is excellent at removing bad odours – is the easiest item, which translates as the statement that is most likely to be endorsed overall. Item 3 – this product is excellent at removing tough stains – is the most difficult item and therefore the least likely to be endorsed. This information suggests that overall the consumers are most satisfied with the performance of their laundry product in terms of removing bad odours, and least satisfied with its ability to remove tough stains. </a:t>
            </a:r>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14</a:t>
            </a:fld>
            <a:endParaRPr lang="en-US"/>
          </a:p>
        </p:txBody>
      </p:sp>
    </p:spTree>
    <p:extLst>
      <p:ext uri="{BB962C8B-B14F-4D97-AF65-F5344CB8AC3E}">
        <p14:creationId xmlns:p14="http://schemas.microsoft.com/office/powerpoint/2010/main" val="3365810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Here the items have been re-ordered in terms of their difficulty, and we can see that item 9 – this product is excellent at removing bad odours – is the easiest item, which translates as the statement that is most likely to be endorsed overall. Item 3 – this product is excellent at removing tough stains – is the most difficult item and therefore the least likely to be endorsed. This information suggests that overall the consumers are most satisfied with the performance of their laundry product in terms of removing bad odours, and least satisfied with its ability to remove tough stains. </a:t>
            </a:r>
            <a:endParaRPr lang="en-GB" baseline="0" dirty="0" smtClean="0"/>
          </a:p>
          <a:p>
            <a:pPr marL="0" indent="0">
              <a:buNone/>
            </a:pPr>
            <a:endParaRPr lang="en-GB" baseline="0" dirty="0" smtClean="0"/>
          </a:p>
          <a:p>
            <a:pPr marL="0" indent="0">
              <a:buNone/>
            </a:pPr>
            <a:r>
              <a:rPr lang="en-GB" baseline="0" dirty="0" smtClean="0"/>
              <a:t>In addition to information about the people and the statements, we can extract further information regarding the attitudes towards specific products and brands.</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15</a:t>
            </a:fld>
            <a:endParaRPr lang="en-US"/>
          </a:p>
        </p:txBody>
      </p:sp>
    </p:spTree>
    <p:extLst>
      <p:ext uri="{BB962C8B-B14F-4D97-AF65-F5344CB8AC3E}">
        <p14:creationId xmlns:p14="http://schemas.microsoft.com/office/powerpoint/2010/main" val="1128063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As we know which product each participant is rating, we can include that product as additional information in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We are then able to conduct a two-way analysis of variance for every item and compare the different scores across each product, to see if there is any significant variation in how people who use the different products react to each item. One item in which we have found significant response variation is statement number 8 – this product gives a good level of suds throughout the wash. </a:t>
            </a:r>
          </a:p>
          <a:p>
            <a:endParaRPr lang="en-GB" dirty="0" smtClean="0"/>
          </a:p>
        </p:txBody>
      </p:sp>
      <p:sp>
        <p:nvSpPr>
          <p:cNvPr id="4" name="Slide Number Placeholder 3"/>
          <p:cNvSpPr>
            <a:spLocks noGrp="1"/>
          </p:cNvSpPr>
          <p:nvPr>
            <p:ph type="sldNum" sz="quarter" idx="10"/>
          </p:nvPr>
        </p:nvSpPr>
        <p:spPr/>
        <p:txBody>
          <a:bodyPr/>
          <a:lstStyle/>
          <a:p>
            <a:fld id="{59BC607B-BC83-1C44-A501-8F981FF41469}" type="slidenum">
              <a:rPr lang="en-US" smtClean="0"/>
              <a:t>16</a:t>
            </a:fld>
            <a:endParaRPr lang="en-US"/>
          </a:p>
        </p:txBody>
      </p:sp>
    </p:spTree>
    <p:extLst>
      <p:ext uri="{BB962C8B-B14F-4D97-AF65-F5344CB8AC3E}">
        <p14:creationId xmlns:p14="http://schemas.microsoft.com/office/powerpoint/2010/main" val="1818381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Shown here on the horizontal axis is the person ability, where a higher location corresponds to a higher likelihood of product endorsement. On the vertical axis is the expected score for item 8, where a higher score corresponds to a more positive response to this item. Plotted are the results for 2 out of the 10 different laundry products.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We can see that product 2, corresponding to the orange line, is located significantly higher than the blue line representing product 1. This means that people who use product 2 generally have a higher score for item 8 than people who use product 1, who have the same location on the logit scale. This tells us that regardless of how likely a person is to endorse their usual laundry product overall, product 1 is considerably less popular than product 2 in terms of the suds experience of the consumer. Such information is really valuable in terms of finding specific areas for improvement in the product development process.  </a:t>
            </a:r>
          </a:p>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17</a:t>
            </a:fld>
            <a:endParaRPr lang="en-US"/>
          </a:p>
        </p:txBody>
      </p:sp>
    </p:spTree>
    <p:extLst>
      <p:ext uri="{BB962C8B-B14F-4D97-AF65-F5344CB8AC3E}">
        <p14:creationId xmlns:p14="http://schemas.microsoft.com/office/powerpoint/2010/main" val="1881673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What I’ve discussed today are just a few examples of the sort of really specific information that can be obtained with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Thank you for listening to this presentation, and I’d just like to finish by summarising </a:t>
            </a:r>
            <a:r>
              <a:rPr lang="en-GB" sz="1200" kern="1200" dirty="0" smtClean="0">
                <a:solidFill>
                  <a:schemeClr val="tx1"/>
                </a:solidFill>
                <a:effectLst/>
                <a:latin typeface="+mn-lt"/>
                <a:ea typeface="+mn-ea"/>
                <a:cs typeface="+mn-cs"/>
              </a:rPr>
              <a:t>that </a:t>
            </a:r>
            <a:r>
              <a:rPr lang="en-GB" sz="1200" b="0" i="0" kern="1200" dirty="0" smtClean="0">
                <a:solidFill>
                  <a:schemeClr val="tx1"/>
                </a:solidFill>
                <a:effectLst/>
                <a:latin typeface="+mn-lt"/>
                <a:ea typeface="+mn-ea"/>
                <a:cs typeface="+mn-cs"/>
              </a:rPr>
              <a:t>we have demonstrated for the first time that </a:t>
            </a:r>
            <a:r>
              <a:rPr lang="en-GB" sz="1200" b="0" i="0" kern="1200" dirty="0" err="1" smtClean="0">
                <a:solidFill>
                  <a:schemeClr val="tx1"/>
                </a:solidFill>
                <a:effectLst/>
                <a:latin typeface="+mn-lt"/>
                <a:ea typeface="+mn-ea"/>
                <a:cs typeface="+mn-cs"/>
              </a:rPr>
              <a:t>Rasch</a:t>
            </a:r>
            <a:r>
              <a:rPr lang="en-GB" sz="1200" b="0" i="0" kern="1200" dirty="0" smtClean="0">
                <a:solidFill>
                  <a:schemeClr val="tx1"/>
                </a:solidFill>
                <a:effectLst/>
                <a:latin typeface="+mn-lt"/>
                <a:ea typeface="+mn-ea"/>
                <a:cs typeface="+mn-cs"/>
              </a:rPr>
              <a:t> measurement theory can be used to assess the quality of real consumer research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By </a:t>
            </a:r>
            <a:r>
              <a:rPr lang="en-GB" sz="1200" kern="1200" dirty="0" smtClean="0">
                <a:solidFill>
                  <a:schemeClr val="tx1"/>
                </a:solidFill>
                <a:effectLst/>
                <a:latin typeface="+mn-lt"/>
                <a:ea typeface="+mn-ea"/>
                <a:cs typeface="+mn-cs"/>
              </a:rPr>
              <a:t>fitting the data to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as opposed to modelling the data, we are able to obtain rich and detailed information about the people, the statements and the products</a:t>
            </a:r>
            <a:r>
              <a:rPr lang="en-GB" sz="1200" kern="1200" dirty="0" smtClean="0">
                <a:solidFill>
                  <a:schemeClr val="tx1"/>
                </a:solidFill>
                <a:effectLst/>
                <a:latin typeface="+mn-lt"/>
                <a:ea typeface="+mn-ea"/>
                <a:cs typeface="+mn-cs"/>
              </a:rPr>
              <a:t>. This information can be used by Procter and Gamble to</a:t>
            </a:r>
            <a:r>
              <a:rPr lang="en-GB" sz="1200" kern="1200" baseline="0" dirty="0" smtClean="0">
                <a:solidFill>
                  <a:schemeClr val="tx1"/>
                </a:solidFill>
                <a:effectLst/>
                <a:latin typeface="+mn-lt"/>
                <a:ea typeface="+mn-ea"/>
                <a:cs typeface="+mn-cs"/>
              </a:rPr>
              <a:t> conduct more efficient surveys, improve marketing techniques and ultimately guide product design and development.</a:t>
            </a: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Finally, the fact</a:t>
            </a:r>
            <a:r>
              <a:rPr lang="en-GB" sz="1200" kern="1200" baseline="0" dirty="0" smtClean="0">
                <a:solidFill>
                  <a:schemeClr val="tx1"/>
                </a:solidFill>
                <a:effectLst/>
                <a:latin typeface="+mn-lt"/>
                <a:ea typeface="+mn-ea"/>
                <a:cs typeface="+mn-cs"/>
              </a:rPr>
              <a:t> that we are able to identify persons and statements that are not contributing useful information to the analysis </a:t>
            </a:r>
            <a:r>
              <a:rPr lang="en-GB" sz="1200" b="0" i="0" kern="1200" dirty="0" smtClean="0">
                <a:solidFill>
                  <a:schemeClr val="tx1"/>
                </a:solidFill>
                <a:effectLst/>
                <a:latin typeface="+mn-lt"/>
                <a:ea typeface="+mn-ea"/>
                <a:cs typeface="+mn-cs"/>
              </a:rPr>
              <a:t>has the potential to </a:t>
            </a:r>
            <a:r>
              <a:rPr lang="en-GB" sz="1200" b="0" i="0" kern="1200" baseline="0" dirty="0" smtClean="0">
                <a:solidFill>
                  <a:schemeClr val="tx1"/>
                </a:solidFill>
                <a:effectLst/>
                <a:latin typeface="+mn-lt"/>
                <a:ea typeface="+mn-ea"/>
                <a:cs typeface="+mn-cs"/>
              </a:rPr>
              <a:t>reduce costs for businesses in general, as the</a:t>
            </a:r>
            <a:r>
              <a:rPr lang="en-GB" sz="1200" b="0" i="0" kern="1200" dirty="0" smtClean="0">
                <a:solidFill>
                  <a:schemeClr val="tx1"/>
                </a:solidFill>
                <a:effectLst/>
                <a:latin typeface="+mn-lt"/>
                <a:ea typeface="+mn-ea"/>
                <a:cs typeface="+mn-cs"/>
              </a:rPr>
              <a:t> size of surveys and samples used in consumer research can be reduced, whilst</a:t>
            </a:r>
            <a:r>
              <a:rPr lang="en-GB" sz="1200" b="0" i="0" kern="1200" baseline="0" dirty="0" smtClean="0">
                <a:solidFill>
                  <a:schemeClr val="tx1"/>
                </a:solidFill>
                <a:effectLst/>
                <a:latin typeface="+mn-lt"/>
                <a:ea typeface="+mn-ea"/>
                <a:cs typeface="+mn-cs"/>
              </a:rPr>
              <a:t> improving the quality of information.</a:t>
            </a:r>
            <a:endParaRPr lang="en-GB"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18</a:t>
            </a:fld>
            <a:endParaRPr lang="en-US"/>
          </a:p>
        </p:txBody>
      </p:sp>
    </p:spTree>
    <p:extLst>
      <p:ext uri="{BB962C8B-B14F-4D97-AF65-F5344CB8AC3E}">
        <p14:creationId xmlns:p14="http://schemas.microsoft.com/office/powerpoint/2010/main" val="5392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In this presentation I will talk about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measurement theory, and how it can be used to obtain insightful attitudes and information from consumer data.</a:t>
            </a:r>
            <a:r>
              <a:rPr lang="en-US"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First I will provide some theory behind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before discussing its application to laundry product survey data provided by Procter and Gamble. I will then show you examples of the sort of information that we can obtain with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which can be used to conduct more efficient surveys and ultimately inform product design and development.</a:t>
            </a:r>
          </a:p>
          <a:p>
            <a:r>
              <a:rPr lang="en-GB" sz="1200" kern="1200" dirty="0" smtClean="0">
                <a:solidFill>
                  <a:schemeClr val="tx1"/>
                </a:solidFill>
                <a:effectLst/>
                <a:latin typeface="+mn-lt"/>
                <a:ea typeface="+mn-ea"/>
                <a:cs typeface="+mn-cs"/>
              </a:rPr>
              <a:t>I’m undertaking this research as part of my LIDA internship, alongside Dr Brian Henson from the School of Mechanical Engineering, and Sam and Phil from Procter and Gamble (who are the industrial partner in this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BC607B-BC83-1C44-A501-8F981FF41469}" type="slidenum">
              <a:rPr lang="en-US" smtClean="0"/>
              <a:t>2</a:t>
            </a:fld>
            <a:endParaRPr lang="en-US"/>
          </a:p>
        </p:txBody>
      </p:sp>
    </p:spTree>
    <p:extLst>
      <p:ext uri="{BB962C8B-B14F-4D97-AF65-F5344CB8AC3E}">
        <p14:creationId xmlns:p14="http://schemas.microsoft.com/office/powerpoint/2010/main" val="267172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is applied to categorical data, such as responses to an exam or a questionnaire, in order to measure a single latent variable. A latent variable is a variable that cannot be directly measured, which includes emotions and attitudes. The most common application of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theory is the assessment of people, either in the context of education or health, and it has only recently been applied to consumer data. I’m going to briefly explain the theory behind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measurement in the context of one of the traditional applications.</a:t>
            </a:r>
          </a:p>
        </p:txBody>
      </p:sp>
      <p:sp>
        <p:nvSpPr>
          <p:cNvPr id="4" name="Slide Number Placeholder 3"/>
          <p:cNvSpPr>
            <a:spLocks noGrp="1"/>
          </p:cNvSpPr>
          <p:nvPr>
            <p:ph type="sldNum" sz="quarter" idx="10"/>
          </p:nvPr>
        </p:nvSpPr>
        <p:spPr/>
        <p:txBody>
          <a:bodyPr/>
          <a:lstStyle/>
          <a:p>
            <a:fld id="{59BC607B-BC83-1C44-A501-8F981FF41469}" type="slidenum">
              <a:rPr lang="en-US" smtClean="0"/>
              <a:t>3</a:t>
            </a:fld>
            <a:endParaRPr lang="en-US"/>
          </a:p>
        </p:txBody>
      </p:sp>
    </p:spTree>
    <p:extLst>
      <p:ext uri="{BB962C8B-B14F-4D97-AF65-F5344CB8AC3E}">
        <p14:creationId xmlns:p14="http://schemas.microsoft.com/office/powerpoint/2010/main" val="868714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For example, let’s consider the analysis of maths exam results, where the latent trait or the thing you want to measure is “the attitude of students towards maths”. According to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the probability of a student answering a given question correctly is calculated according to this simple equation shown here, which depends on the technical ability of that person and the difficulty of that question only.  In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the questions are referred to as items.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abilities and difficulties of each person and item respectively are calculated using a maximum likelihood method, under the assumption that the data conform to a Guttmann pattern. </a:t>
            </a:r>
            <a:endParaRPr lang="en-GB" dirty="0" smtClean="0"/>
          </a:p>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4</a:t>
            </a:fld>
            <a:endParaRPr lang="en-US"/>
          </a:p>
        </p:txBody>
      </p:sp>
    </p:spTree>
    <p:extLst>
      <p:ext uri="{BB962C8B-B14F-4D97-AF65-F5344CB8AC3E}">
        <p14:creationId xmlns:p14="http://schemas.microsoft.com/office/powerpoint/2010/main" val="340752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Guttmann pattern looks something like this, where people with higher abilities are able to answer all of the questions correctly, while people with lower abilities are only able to answer the easier questions correctly. So in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as</a:t>
            </a:r>
            <a:r>
              <a:rPr lang="en-GB" sz="1200" kern="1200" baseline="0" dirty="0" smtClean="0">
                <a:solidFill>
                  <a:schemeClr val="tx1"/>
                </a:solidFill>
                <a:effectLst/>
                <a:latin typeface="+mn-lt"/>
                <a:ea typeface="+mn-ea"/>
                <a:cs typeface="+mn-cs"/>
              </a:rPr>
              <a:t> analyse the data</a:t>
            </a:r>
            <a:r>
              <a:rPr lang="en-GB" sz="1200" kern="1200" dirty="0" smtClean="0">
                <a:solidFill>
                  <a:schemeClr val="tx1"/>
                </a:solidFill>
                <a:effectLst/>
                <a:latin typeface="+mn-lt"/>
                <a:ea typeface="+mn-ea"/>
                <a:cs typeface="+mn-cs"/>
              </a:rPr>
              <a:t> to see whether or not it conforms to this sort of pattern. In other words, the data is fit to the model, as opposed to classic techniques where models are fit to the data.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BC607B-BC83-1C44-A501-8F981FF41469}" type="slidenum">
              <a:rPr lang="en-US" smtClean="0"/>
              <a:t>5</a:t>
            </a:fld>
            <a:endParaRPr lang="en-US"/>
          </a:p>
        </p:txBody>
      </p:sp>
    </p:spTree>
    <p:extLst>
      <p:ext uri="{BB962C8B-B14F-4D97-AF65-F5344CB8AC3E}">
        <p14:creationId xmlns:p14="http://schemas.microsoft.com/office/powerpoint/2010/main" val="342580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aim of the current research is apply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to consumer data. The data that I have consist of 999 individuals that responded to a number of different statements about their usual laundry product, such as ‘This product gives excellent cleaning overall’, and the response options ranged from ‘strongly disagree’ to ‘strongly agree’.</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6</a:t>
            </a:fld>
            <a:endParaRPr lang="en-US"/>
          </a:p>
        </p:txBody>
      </p:sp>
    </p:spTree>
    <p:extLst>
      <p:ext uri="{BB962C8B-B14F-4D97-AF65-F5344CB8AC3E}">
        <p14:creationId xmlns:p14="http://schemas.microsoft.com/office/powerpoint/2010/main" val="3139509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aim of the current research is apply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to consumer data. The data that I have consist of 999 individuals that responded to a number of different statements about their usual laundry product, such as ‘This product gives excellent cleaning overall’, and the response options ranged from ‘strongly disagree’ to ‘strongly agree’.</a:t>
            </a:r>
            <a:endParaRPr lang="en-GB" dirty="0" smtClean="0"/>
          </a:p>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7</a:t>
            </a:fld>
            <a:endParaRPr lang="en-US"/>
          </a:p>
        </p:txBody>
      </p:sp>
    </p:spTree>
    <p:extLst>
      <p:ext uri="{BB962C8B-B14F-4D97-AF65-F5344CB8AC3E}">
        <p14:creationId xmlns:p14="http://schemas.microsoft.com/office/powerpoint/2010/main" val="1840742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In this context, the latent trait that we are measuring with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is the ‘endorsement of usual laundry product’. The survey statements are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items, and the item difficulty corresponds to the likelihood of that specific statement to be endorsed. Similarly, the person ability can be considered as the likelihood of an individual to endorse their usual laundry product.  A person with a higher ability is more likely to endorse their product than a person of a lower ability.</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I’ve used specific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measurement software to assess the fit of the data to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The fit of the data can be determined according to several fit statistics that reveal how closely the data follows the expected pattern. </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8</a:t>
            </a:fld>
            <a:endParaRPr lang="en-US"/>
          </a:p>
        </p:txBody>
      </p:sp>
    </p:spTree>
    <p:extLst>
      <p:ext uri="{BB962C8B-B14F-4D97-AF65-F5344CB8AC3E}">
        <p14:creationId xmlns:p14="http://schemas.microsoft.com/office/powerpoint/2010/main" val="3340170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Firstly, we are able to examine the people themselves, where each person has a fit residual. The closer the residual is to zero, the more closely the person fits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Significant fit residuals can reveal if a person’s responses are too predictable, where they might just be selecting the same response for all items. Similarly, we are also able to see if a person’s responses are too random and meaningless. We can then remove these </a:t>
            </a:r>
            <a:r>
              <a:rPr lang="en-GB" sz="1200" kern="1200" dirty="0" err="1" smtClean="0">
                <a:solidFill>
                  <a:schemeClr val="tx1"/>
                </a:solidFill>
                <a:effectLst/>
                <a:latin typeface="+mn-lt"/>
                <a:ea typeface="+mn-ea"/>
                <a:cs typeface="+mn-cs"/>
              </a:rPr>
              <a:t>misfitting</a:t>
            </a:r>
            <a:r>
              <a:rPr lang="en-GB" sz="1200" kern="1200" dirty="0" smtClean="0">
                <a:solidFill>
                  <a:schemeClr val="tx1"/>
                </a:solidFill>
                <a:effectLst/>
                <a:latin typeface="+mn-lt"/>
                <a:ea typeface="+mn-ea"/>
                <a:cs typeface="+mn-cs"/>
              </a:rPr>
              <a:t> people – who don’t give us meaningful information – from the analysis. </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9</a:t>
            </a:fld>
            <a:endParaRPr lang="en-US"/>
          </a:p>
        </p:txBody>
      </p:sp>
    </p:spTree>
    <p:extLst>
      <p:ext uri="{BB962C8B-B14F-4D97-AF65-F5344CB8AC3E}">
        <p14:creationId xmlns:p14="http://schemas.microsoft.com/office/powerpoint/2010/main" val="12583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92074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95900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70248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9935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32136-154D-8E49-9F0F-8D035B85AE6F}"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408936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2232136-154D-8E49-9F0F-8D035B85AE6F}"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16460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2232136-154D-8E49-9F0F-8D035B85AE6F}"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78345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2232136-154D-8E49-9F0F-8D035B85AE6F}"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0421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32136-154D-8E49-9F0F-8D035B85AE6F}"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16848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32136-154D-8E49-9F0F-8D035B85AE6F}"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40302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32136-154D-8E49-9F0F-8D035B85AE6F}"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117999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32136-154D-8E49-9F0F-8D035B85AE6F}" type="datetimeFigureOut">
              <a:rPr lang="en-US" smtClean="0"/>
              <a:t>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8056C-9350-3E4B-911C-FCF80EDBFE79}" type="slidenum">
              <a:rPr lang="en-US" smtClean="0"/>
              <a:t>‹#›</a:t>
            </a:fld>
            <a:endParaRPr lang="en-US"/>
          </a:p>
        </p:txBody>
      </p:sp>
    </p:spTree>
    <p:extLst>
      <p:ext uri="{BB962C8B-B14F-4D97-AF65-F5344CB8AC3E}">
        <p14:creationId xmlns:p14="http://schemas.microsoft.com/office/powerpoint/2010/main" val="1227897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www.statista.com/statistics/188716/top-liquid-laundry-detergent-brands-in-the-united-states/"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jpe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02254" y="641447"/>
            <a:ext cx="7424382" cy="400110"/>
          </a:xfrm>
          <a:prstGeom prst="rect">
            <a:avLst/>
          </a:prstGeom>
          <a:noFill/>
        </p:spPr>
        <p:txBody>
          <a:bodyPr wrap="square" rtlCol="0">
            <a:spAutoFit/>
          </a:bodyPr>
          <a:lstStyle/>
          <a:p>
            <a:r>
              <a:rPr lang="en-GB" sz="2000" dirty="0" smtClean="0"/>
              <a:t>Liquid laundry detergent sales in the US in 2018 (in million US dollars)</a:t>
            </a:r>
            <a:endParaRPr lang="en-GB" sz="2000" dirty="0"/>
          </a:p>
        </p:txBody>
      </p:sp>
      <p:grpSp>
        <p:nvGrpSpPr>
          <p:cNvPr id="34" name="Group 33"/>
          <p:cNvGrpSpPr/>
          <p:nvPr/>
        </p:nvGrpSpPr>
        <p:grpSpPr>
          <a:xfrm>
            <a:off x="2342484" y="1331632"/>
            <a:ext cx="9615230" cy="4933382"/>
            <a:chOff x="1564562" y="989746"/>
            <a:chExt cx="9615230" cy="4933382"/>
          </a:xfrm>
        </p:grpSpPr>
        <p:pic>
          <p:nvPicPr>
            <p:cNvPr id="4" name="Picture 3"/>
            <p:cNvPicPr>
              <a:picLocks noChangeAspect="1"/>
            </p:cNvPicPr>
            <p:nvPr/>
          </p:nvPicPr>
          <p:blipFill>
            <a:blip r:embed="rId3"/>
            <a:stretch>
              <a:fillRect/>
            </a:stretch>
          </p:blipFill>
          <p:spPr>
            <a:xfrm>
              <a:off x="2063956" y="989746"/>
              <a:ext cx="7460564" cy="4796835"/>
            </a:xfrm>
            <a:prstGeom prst="rect">
              <a:avLst/>
            </a:prstGeom>
          </p:spPr>
        </p:pic>
        <p:sp>
          <p:nvSpPr>
            <p:cNvPr id="18" name="Rectangle 17"/>
            <p:cNvSpPr/>
            <p:nvPr/>
          </p:nvSpPr>
          <p:spPr>
            <a:xfrm>
              <a:off x="6976280" y="1640337"/>
              <a:ext cx="4203512" cy="53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8611737" y="1234700"/>
              <a:ext cx="1419367" cy="369332"/>
            </a:xfrm>
            <a:prstGeom prst="rect">
              <a:avLst/>
            </a:prstGeom>
            <a:solidFill>
              <a:schemeClr val="bg1"/>
            </a:solidFill>
          </p:spPr>
          <p:txBody>
            <a:bodyPr wrap="square" rtlCol="0">
              <a:spAutoFit/>
            </a:bodyPr>
            <a:lstStyle/>
            <a:p>
              <a:r>
                <a:rPr lang="en-GB" dirty="0" smtClean="0"/>
                <a:t>1017.75</a:t>
              </a:r>
              <a:endParaRPr lang="en-GB" dirty="0"/>
            </a:p>
          </p:txBody>
        </p:sp>
        <p:sp>
          <p:nvSpPr>
            <p:cNvPr id="7" name="TextBox 6"/>
            <p:cNvSpPr txBox="1"/>
            <p:nvPr/>
          </p:nvSpPr>
          <p:spPr>
            <a:xfrm>
              <a:off x="6757916" y="1644975"/>
              <a:ext cx="1419367" cy="369332"/>
            </a:xfrm>
            <a:prstGeom prst="rect">
              <a:avLst/>
            </a:prstGeom>
            <a:solidFill>
              <a:schemeClr val="bg1"/>
            </a:solidFill>
          </p:spPr>
          <p:txBody>
            <a:bodyPr wrap="square" rtlCol="0">
              <a:spAutoFit/>
            </a:bodyPr>
            <a:lstStyle/>
            <a:p>
              <a:r>
                <a:rPr lang="en-GB" dirty="0" smtClean="0"/>
                <a:t>581.11</a:t>
              </a:r>
              <a:endParaRPr lang="en-GB" dirty="0"/>
            </a:p>
          </p:txBody>
        </p:sp>
        <p:sp>
          <p:nvSpPr>
            <p:cNvPr id="8" name="TextBox 7"/>
            <p:cNvSpPr txBox="1"/>
            <p:nvPr/>
          </p:nvSpPr>
          <p:spPr>
            <a:xfrm>
              <a:off x="5556913" y="2050612"/>
              <a:ext cx="1419367" cy="369332"/>
            </a:xfrm>
            <a:prstGeom prst="rect">
              <a:avLst/>
            </a:prstGeom>
            <a:solidFill>
              <a:schemeClr val="bg1"/>
            </a:solidFill>
          </p:spPr>
          <p:txBody>
            <a:bodyPr wrap="square" rtlCol="0">
              <a:spAutoFit/>
            </a:bodyPr>
            <a:lstStyle/>
            <a:p>
              <a:r>
                <a:rPr lang="en-GB" dirty="0" smtClean="0"/>
                <a:t>292.9</a:t>
              </a:r>
              <a:endParaRPr lang="en-GB" dirty="0"/>
            </a:p>
          </p:txBody>
        </p:sp>
        <p:sp>
          <p:nvSpPr>
            <p:cNvPr id="9" name="TextBox 8"/>
            <p:cNvSpPr txBox="1"/>
            <p:nvPr/>
          </p:nvSpPr>
          <p:spPr>
            <a:xfrm>
              <a:off x="5365845" y="2456628"/>
              <a:ext cx="1419367" cy="369332"/>
            </a:xfrm>
            <a:prstGeom prst="rect">
              <a:avLst/>
            </a:prstGeom>
            <a:solidFill>
              <a:schemeClr val="bg1"/>
            </a:solidFill>
          </p:spPr>
          <p:txBody>
            <a:bodyPr wrap="square" rtlCol="0">
              <a:spAutoFit/>
            </a:bodyPr>
            <a:lstStyle/>
            <a:p>
              <a:r>
                <a:rPr lang="en-GB" dirty="0" smtClean="0"/>
                <a:t>244.77</a:t>
              </a:r>
            </a:p>
          </p:txBody>
        </p:sp>
        <p:sp>
          <p:nvSpPr>
            <p:cNvPr id="10" name="TextBox 9"/>
            <p:cNvSpPr txBox="1"/>
            <p:nvPr/>
          </p:nvSpPr>
          <p:spPr>
            <a:xfrm>
              <a:off x="5311253" y="2863211"/>
              <a:ext cx="1419367" cy="369332"/>
            </a:xfrm>
            <a:prstGeom prst="rect">
              <a:avLst/>
            </a:prstGeom>
            <a:solidFill>
              <a:schemeClr val="bg1"/>
            </a:solidFill>
          </p:spPr>
          <p:txBody>
            <a:bodyPr wrap="square" rtlCol="0">
              <a:spAutoFit/>
            </a:bodyPr>
            <a:lstStyle/>
            <a:p>
              <a:r>
                <a:rPr lang="en-GB" dirty="0" smtClean="0"/>
                <a:t>229.48</a:t>
              </a:r>
            </a:p>
          </p:txBody>
        </p:sp>
        <p:sp>
          <p:nvSpPr>
            <p:cNvPr id="11" name="TextBox 10"/>
            <p:cNvSpPr txBox="1"/>
            <p:nvPr/>
          </p:nvSpPr>
          <p:spPr>
            <a:xfrm>
              <a:off x="5256661" y="3278207"/>
              <a:ext cx="1419367" cy="369332"/>
            </a:xfrm>
            <a:prstGeom prst="rect">
              <a:avLst/>
            </a:prstGeom>
            <a:solidFill>
              <a:schemeClr val="bg1"/>
            </a:solidFill>
          </p:spPr>
          <p:txBody>
            <a:bodyPr wrap="square" rtlCol="0">
              <a:spAutoFit/>
            </a:bodyPr>
            <a:lstStyle/>
            <a:p>
              <a:r>
                <a:rPr lang="en-GB" dirty="0" smtClean="0"/>
                <a:t>223.48</a:t>
              </a:r>
            </a:p>
          </p:txBody>
        </p:sp>
        <p:sp>
          <p:nvSpPr>
            <p:cNvPr id="12" name="TextBox 11"/>
            <p:cNvSpPr txBox="1"/>
            <p:nvPr/>
          </p:nvSpPr>
          <p:spPr>
            <a:xfrm>
              <a:off x="5106537" y="3676737"/>
              <a:ext cx="1419367" cy="369332"/>
            </a:xfrm>
            <a:prstGeom prst="rect">
              <a:avLst/>
            </a:prstGeom>
            <a:solidFill>
              <a:schemeClr val="bg1"/>
            </a:solidFill>
          </p:spPr>
          <p:txBody>
            <a:bodyPr wrap="square" rtlCol="0">
              <a:spAutoFit/>
            </a:bodyPr>
            <a:lstStyle/>
            <a:p>
              <a:r>
                <a:rPr lang="en-GB" dirty="0" smtClean="0"/>
                <a:t>187.79</a:t>
              </a:r>
            </a:p>
          </p:txBody>
        </p:sp>
        <p:sp>
          <p:nvSpPr>
            <p:cNvPr id="13" name="TextBox 12"/>
            <p:cNvSpPr txBox="1"/>
            <p:nvPr/>
          </p:nvSpPr>
          <p:spPr>
            <a:xfrm>
              <a:off x="5092884" y="4073365"/>
              <a:ext cx="1419367" cy="369332"/>
            </a:xfrm>
            <a:prstGeom prst="rect">
              <a:avLst/>
            </a:prstGeom>
            <a:solidFill>
              <a:schemeClr val="bg1"/>
            </a:solidFill>
          </p:spPr>
          <p:txBody>
            <a:bodyPr wrap="square" rtlCol="0">
              <a:spAutoFit/>
            </a:bodyPr>
            <a:lstStyle/>
            <a:p>
              <a:r>
                <a:rPr lang="en-GB" dirty="0" smtClean="0"/>
                <a:t>185.98</a:t>
              </a:r>
            </a:p>
          </p:txBody>
        </p:sp>
        <p:sp>
          <p:nvSpPr>
            <p:cNvPr id="14" name="TextBox 13"/>
            <p:cNvSpPr txBox="1"/>
            <p:nvPr/>
          </p:nvSpPr>
          <p:spPr>
            <a:xfrm>
              <a:off x="5045226" y="4493353"/>
              <a:ext cx="1419367" cy="369332"/>
            </a:xfrm>
            <a:prstGeom prst="rect">
              <a:avLst/>
            </a:prstGeom>
            <a:solidFill>
              <a:schemeClr val="bg1"/>
            </a:solidFill>
          </p:spPr>
          <p:txBody>
            <a:bodyPr wrap="square" rtlCol="0">
              <a:spAutoFit/>
            </a:bodyPr>
            <a:lstStyle/>
            <a:p>
              <a:r>
                <a:rPr lang="en-GB" dirty="0" smtClean="0"/>
                <a:t>179.85</a:t>
              </a:r>
            </a:p>
          </p:txBody>
        </p:sp>
        <p:sp>
          <p:nvSpPr>
            <p:cNvPr id="15" name="TextBox 14"/>
            <p:cNvSpPr txBox="1"/>
            <p:nvPr/>
          </p:nvSpPr>
          <p:spPr>
            <a:xfrm>
              <a:off x="4926840" y="4900709"/>
              <a:ext cx="1419367" cy="369332"/>
            </a:xfrm>
            <a:prstGeom prst="rect">
              <a:avLst/>
            </a:prstGeom>
            <a:solidFill>
              <a:schemeClr val="bg1"/>
            </a:solidFill>
          </p:spPr>
          <p:txBody>
            <a:bodyPr wrap="square" rtlCol="0">
              <a:spAutoFit/>
            </a:bodyPr>
            <a:lstStyle/>
            <a:p>
              <a:r>
                <a:rPr lang="en-GB" dirty="0" smtClean="0"/>
                <a:t>138.8</a:t>
              </a:r>
            </a:p>
          </p:txBody>
        </p:sp>
        <p:sp>
          <p:nvSpPr>
            <p:cNvPr id="16" name="Rectangle 15"/>
            <p:cNvSpPr/>
            <p:nvPr/>
          </p:nvSpPr>
          <p:spPr>
            <a:xfrm>
              <a:off x="4162567" y="5390866"/>
              <a:ext cx="5868537" cy="53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405240" y="2143402"/>
              <a:ext cx="4376491" cy="312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648507" y="1262915"/>
              <a:ext cx="611872" cy="338554"/>
            </a:xfrm>
            <a:prstGeom prst="rect">
              <a:avLst/>
            </a:prstGeom>
            <a:solidFill>
              <a:schemeClr val="bg1"/>
            </a:solidFill>
          </p:spPr>
          <p:txBody>
            <a:bodyPr wrap="square" rtlCol="0">
              <a:spAutoFit/>
            </a:bodyPr>
            <a:lstStyle/>
            <a:p>
              <a:r>
                <a:rPr lang="en-GB" sz="1600" dirty="0" smtClean="0"/>
                <a:t>Tide</a:t>
              </a:r>
              <a:endParaRPr lang="en-GB" sz="1600" dirty="0"/>
            </a:p>
          </p:txBody>
        </p:sp>
        <p:sp>
          <p:nvSpPr>
            <p:cNvPr id="20" name="TextBox 19"/>
            <p:cNvSpPr txBox="1"/>
            <p:nvPr/>
          </p:nvSpPr>
          <p:spPr>
            <a:xfrm>
              <a:off x="3612220" y="1662105"/>
              <a:ext cx="611872" cy="338554"/>
            </a:xfrm>
            <a:prstGeom prst="rect">
              <a:avLst/>
            </a:prstGeom>
            <a:solidFill>
              <a:schemeClr val="bg1"/>
            </a:solidFill>
          </p:spPr>
          <p:txBody>
            <a:bodyPr wrap="square" rtlCol="0">
              <a:spAutoFit/>
            </a:bodyPr>
            <a:lstStyle/>
            <a:p>
              <a:r>
                <a:rPr lang="en-GB" sz="1600" dirty="0" smtClean="0"/>
                <a:t>Gain</a:t>
              </a:r>
              <a:endParaRPr lang="en-GB" sz="1600" dirty="0"/>
            </a:p>
          </p:txBody>
        </p:sp>
        <p:sp>
          <p:nvSpPr>
            <p:cNvPr id="21" name="TextBox 20"/>
            <p:cNvSpPr txBox="1"/>
            <p:nvPr/>
          </p:nvSpPr>
          <p:spPr>
            <a:xfrm>
              <a:off x="1700396" y="2074890"/>
              <a:ext cx="2575904" cy="338554"/>
            </a:xfrm>
            <a:prstGeom prst="rect">
              <a:avLst/>
            </a:prstGeom>
            <a:solidFill>
              <a:schemeClr val="bg1"/>
            </a:solidFill>
          </p:spPr>
          <p:txBody>
            <a:bodyPr wrap="square" rtlCol="0">
              <a:spAutoFit/>
            </a:bodyPr>
            <a:lstStyle/>
            <a:p>
              <a:r>
                <a:rPr lang="en-GB" sz="1600" dirty="0" smtClean="0"/>
                <a:t>Tide Simply Clean and Fresh</a:t>
              </a:r>
              <a:endParaRPr lang="en-GB" sz="1600" dirty="0"/>
            </a:p>
          </p:txBody>
        </p:sp>
        <p:sp>
          <p:nvSpPr>
            <p:cNvPr id="22" name="TextBox 21"/>
            <p:cNvSpPr txBox="1"/>
            <p:nvPr/>
          </p:nvSpPr>
          <p:spPr>
            <a:xfrm>
              <a:off x="2721812" y="2474080"/>
              <a:ext cx="1508995" cy="338554"/>
            </a:xfrm>
            <a:prstGeom prst="rect">
              <a:avLst/>
            </a:prstGeom>
            <a:solidFill>
              <a:schemeClr val="bg1"/>
            </a:solidFill>
          </p:spPr>
          <p:txBody>
            <a:bodyPr wrap="square" rtlCol="0">
              <a:spAutoFit/>
            </a:bodyPr>
            <a:lstStyle/>
            <a:p>
              <a:r>
                <a:rPr lang="en-GB" sz="1600" dirty="0" smtClean="0"/>
                <a:t>Arm &amp; Hammer</a:t>
              </a:r>
              <a:endParaRPr lang="en-GB" sz="1600" dirty="0"/>
            </a:p>
          </p:txBody>
        </p:sp>
        <p:sp>
          <p:nvSpPr>
            <p:cNvPr id="23" name="TextBox 22"/>
            <p:cNvSpPr txBox="1"/>
            <p:nvPr/>
          </p:nvSpPr>
          <p:spPr>
            <a:xfrm>
              <a:off x="3512701" y="2850989"/>
              <a:ext cx="742552" cy="338554"/>
            </a:xfrm>
            <a:prstGeom prst="rect">
              <a:avLst/>
            </a:prstGeom>
            <a:solidFill>
              <a:schemeClr val="bg1"/>
            </a:solidFill>
          </p:spPr>
          <p:txBody>
            <a:bodyPr wrap="square" rtlCol="0">
              <a:spAutoFit/>
            </a:bodyPr>
            <a:lstStyle/>
            <a:p>
              <a:r>
                <a:rPr lang="en-GB" sz="1600" dirty="0" smtClean="0"/>
                <a:t>Purex</a:t>
              </a:r>
              <a:endParaRPr lang="en-GB" sz="1600" dirty="0"/>
            </a:p>
          </p:txBody>
        </p:sp>
        <p:sp>
          <p:nvSpPr>
            <p:cNvPr id="24" name="TextBox 23"/>
            <p:cNvSpPr txBox="1"/>
            <p:nvPr/>
          </p:nvSpPr>
          <p:spPr>
            <a:xfrm>
              <a:off x="1778973" y="3288826"/>
              <a:ext cx="2497327" cy="338554"/>
            </a:xfrm>
            <a:prstGeom prst="rect">
              <a:avLst/>
            </a:prstGeom>
            <a:solidFill>
              <a:schemeClr val="bg1"/>
            </a:solidFill>
          </p:spPr>
          <p:txBody>
            <a:bodyPr wrap="square" rtlCol="0">
              <a:spAutoFit/>
            </a:bodyPr>
            <a:lstStyle/>
            <a:p>
              <a:r>
                <a:rPr lang="en-GB" sz="1600" dirty="0" smtClean="0"/>
                <a:t>Tide Plus a Touch of Downy</a:t>
              </a:r>
              <a:endParaRPr lang="en-GB" sz="1600" dirty="0"/>
            </a:p>
          </p:txBody>
        </p:sp>
        <p:sp>
          <p:nvSpPr>
            <p:cNvPr id="25" name="Rectangle 24"/>
            <p:cNvSpPr/>
            <p:nvPr/>
          </p:nvSpPr>
          <p:spPr>
            <a:xfrm>
              <a:off x="1893591" y="3006107"/>
              <a:ext cx="896399" cy="334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1564562" y="3679857"/>
              <a:ext cx="2695817" cy="338554"/>
            </a:xfrm>
            <a:prstGeom prst="rect">
              <a:avLst/>
            </a:prstGeom>
            <a:solidFill>
              <a:schemeClr val="bg1"/>
            </a:solidFill>
          </p:spPr>
          <p:txBody>
            <a:bodyPr wrap="square" rtlCol="0">
              <a:spAutoFit/>
            </a:bodyPr>
            <a:lstStyle/>
            <a:p>
              <a:r>
                <a:rPr lang="en-GB" sz="1600" dirty="0" smtClean="0"/>
                <a:t>Arm &amp; Hammer Plus Oxi Clean</a:t>
              </a:r>
              <a:endParaRPr lang="en-GB" sz="1600" dirty="0"/>
            </a:p>
          </p:txBody>
        </p:sp>
        <p:sp>
          <p:nvSpPr>
            <p:cNvPr id="28" name="TextBox 27"/>
            <p:cNvSpPr txBox="1"/>
            <p:nvPr/>
          </p:nvSpPr>
          <p:spPr>
            <a:xfrm>
              <a:off x="2646588" y="4075106"/>
              <a:ext cx="1636616" cy="338554"/>
            </a:xfrm>
            <a:prstGeom prst="rect">
              <a:avLst/>
            </a:prstGeom>
            <a:solidFill>
              <a:schemeClr val="bg1"/>
            </a:solidFill>
          </p:spPr>
          <p:txBody>
            <a:bodyPr wrap="square" rtlCol="0">
              <a:spAutoFit/>
            </a:bodyPr>
            <a:lstStyle/>
            <a:p>
              <a:r>
                <a:rPr lang="en-GB" sz="1600" dirty="0" smtClean="0"/>
                <a:t>Tide Plus Febreze</a:t>
              </a:r>
              <a:endParaRPr lang="en-GB" sz="1600" dirty="0"/>
            </a:p>
          </p:txBody>
        </p:sp>
        <p:sp>
          <p:nvSpPr>
            <p:cNvPr id="29" name="TextBox 28"/>
            <p:cNvSpPr txBox="1"/>
            <p:nvPr/>
          </p:nvSpPr>
          <p:spPr>
            <a:xfrm>
              <a:off x="2782662" y="4512651"/>
              <a:ext cx="1500542" cy="338554"/>
            </a:xfrm>
            <a:prstGeom prst="rect">
              <a:avLst/>
            </a:prstGeom>
            <a:solidFill>
              <a:schemeClr val="bg1"/>
            </a:solidFill>
          </p:spPr>
          <p:txBody>
            <a:bodyPr wrap="square" rtlCol="0">
              <a:spAutoFit/>
            </a:bodyPr>
            <a:lstStyle/>
            <a:p>
              <a:r>
                <a:rPr lang="en-GB" sz="1600" dirty="0" smtClean="0"/>
                <a:t>Persil Pro Clean</a:t>
              </a:r>
              <a:endParaRPr lang="en-GB" sz="1600" dirty="0"/>
            </a:p>
          </p:txBody>
        </p:sp>
        <p:sp>
          <p:nvSpPr>
            <p:cNvPr id="30" name="TextBox 29"/>
            <p:cNvSpPr txBox="1"/>
            <p:nvPr/>
          </p:nvSpPr>
          <p:spPr>
            <a:xfrm>
              <a:off x="3706037" y="4900709"/>
              <a:ext cx="549216" cy="338554"/>
            </a:xfrm>
            <a:prstGeom prst="rect">
              <a:avLst/>
            </a:prstGeom>
            <a:solidFill>
              <a:schemeClr val="bg1"/>
            </a:solidFill>
          </p:spPr>
          <p:txBody>
            <a:bodyPr wrap="square" rtlCol="0">
              <a:spAutoFit/>
            </a:bodyPr>
            <a:lstStyle/>
            <a:p>
              <a:r>
                <a:rPr lang="en-GB" sz="1600" dirty="0" smtClean="0"/>
                <a:t>Xtra</a:t>
              </a:r>
              <a:endParaRPr lang="en-GB" sz="1600" dirty="0"/>
            </a:p>
          </p:txBody>
        </p:sp>
      </p:gr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6055" y="1579801"/>
            <a:ext cx="345648" cy="345648"/>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2758" y="2018164"/>
            <a:ext cx="345648" cy="345648"/>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6012" y="2420661"/>
            <a:ext cx="345648" cy="345648"/>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7712" y="3617064"/>
            <a:ext cx="345648" cy="345648"/>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0706" y="4413255"/>
            <a:ext cx="345648" cy="345648"/>
          </a:xfrm>
          <a:prstGeom prst="rect">
            <a:avLst/>
          </a:prstGeom>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3262" y="5250591"/>
            <a:ext cx="345648" cy="345648"/>
          </a:xfrm>
          <a:prstGeom prst="rect">
            <a:avLst/>
          </a:prstGeom>
        </p:spPr>
      </p:pic>
      <p:sp>
        <p:nvSpPr>
          <p:cNvPr id="2" name="TextBox 1"/>
          <p:cNvSpPr txBox="1"/>
          <p:nvPr/>
        </p:nvSpPr>
        <p:spPr>
          <a:xfrm>
            <a:off x="1347009" y="6457271"/>
            <a:ext cx="9975652" cy="369332"/>
          </a:xfrm>
          <a:prstGeom prst="rect">
            <a:avLst/>
          </a:prstGeom>
          <a:noFill/>
        </p:spPr>
        <p:txBody>
          <a:bodyPr wrap="square" rtlCol="0">
            <a:spAutoFit/>
          </a:bodyPr>
          <a:lstStyle/>
          <a:p>
            <a:r>
              <a:rPr lang="en-GB" dirty="0" smtClean="0">
                <a:hlinkClick r:id="rId5"/>
              </a:rPr>
              <a:t>https</a:t>
            </a:r>
            <a:r>
              <a:rPr lang="en-GB" dirty="0">
                <a:hlinkClick r:id="rId5"/>
              </a:rPr>
              <a:t>://www.statista.com/statistics/188716/top-liquid-laundry-detergent-brands-in-the-united-states/</a:t>
            </a:r>
            <a:endParaRPr lang="en-GB" dirty="0"/>
          </a:p>
        </p:txBody>
      </p:sp>
    </p:spTree>
    <p:extLst>
      <p:ext uri="{BB962C8B-B14F-4D97-AF65-F5344CB8AC3E}">
        <p14:creationId xmlns:p14="http://schemas.microsoft.com/office/powerpoint/2010/main" val="2063104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siness people in organization office and freelance job character.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757" y="1930270"/>
            <a:ext cx="3224212" cy="32242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9763" y="759365"/>
            <a:ext cx="2616200" cy="461665"/>
          </a:xfrm>
          <a:prstGeom prst="rect">
            <a:avLst/>
          </a:prstGeom>
          <a:noFill/>
        </p:spPr>
        <p:txBody>
          <a:bodyPr wrap="square" rtlCol="0">
            <a:spAutoFit/>
          </a:bodyPr>
          <a:lstStyle/>
          <a:p>
            <a:pPr algn="ctr"/>
            <a:r>
              <a:rPr lang="en-GB" sz="2400" b="1" dirty="0" smtClean="0"/>
              <a:t>999 participants</a:t>
            </a:r>
            <a:endParaRPr lang="en-GB" sz="2400" b="1" dirty="0"/>
          </a:p>
        </p:txBody>
      </p:sp>
      <p:sp>
        <p:nvSpPr>
          <p:cNvPr id="2" name="Multiply 1"/>
          <p:cNvSpPr/>
          <p:nvPr/>
        </p:nvSpPr>
        <p:spPr>
          <a:xfrm>
            <a:off x="5380893" y="1930270"/>
            <a:ext cx="1080000" cy="104400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Multiply 4"/>
          <p:cNvSpPr/>
          <p:nvPr/>
        </p:nvSpPr>
        <p:spPr>
          <a:xfrm>
            <a:off x="6570786" y="1941990"/>
            <a:ext cx="1080000" cy="104400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771483" y="1210708"/>
            <a:ext cx="2616200" cy="461665"/>
          </a:xfrm>
          <a:prstGeom prst="rect">
            <a:avLst/>
          </a:prstGeom>
          <a:noFill/>
        </p:spPr>
        <p:txBody>
          <a:bodyPr wrap="square" rtlCol="0">
            <a:spAutoFit/>
          </a:bodyPr>
          <a:lstStyle/>
          <a:p>
            <a:pPr algn="ctr"/>
            <a:r>
              <a:rPr lang="en-GB" sz="2400" b="1" dirty="0" smtClean="0"/>
              <a:t>729 participants</a:t>
            </a:r>
            <a:endParaRPr lang="en-GB" sz="2400" b="1" dirty="0"/>
          </a:p>
        </p:txBody>
      </p:sp>
      <p:cxnSp>
        <p:nvCxnSpPr>
          <p:cNvPr id="4" name="Straight Connector 3"/>
          <p:cNvCxnSpPr/>
          <p:nvPr/>
        </p:nvCxnSpPr>
        <p:spPr>
          <a:xfrm>
            <a:off x="5029199" y="987970"/>
            <a:ext cx="468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902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Excellent value</a:t>
            </a:r>
          </a:p>
          <a:p>
            <a:pPr marL="342900" indent="-342900">
              <a:buFont typeface="+mj-lt"/>
              <a:buAutoNum type="arabicPeriod"/>
            </a:pPr>
            <a:r>
              <a:rPr lang="en-GB" dirty="0" smtClean="0">
                <a:solidFill>
                  <a:schemeClr val="bg1">
                    <a:lumMod val="75000"/>
                  </a:schemeClr>
                </a:solidFill>
              </a:rPr>
              <a:t>Cleaning overall</a:t>
            </a:r>
          </a:p>
          <a:p>
            <a:pPr marL="342900" indent="-342900">
              <a:buFont typeface="+mj-lt"/>
              <a:buAutoNum type="arabicPeriod"/>
            </a:pPr>
            <a:r>
              <a:rPr lang="en-GB" dirty="0" smtClean="0">
                <a:solidFill>
                  <a:schemeClr val="bg1">
                    <a:lumMod val="75000"/>
                  </a:schemeClr>
                </a:solidFill>
              </a:rPr>
              <a:t>Removing tough stains</a:t>
            </a:r>
          </a:p>
          <a:p>
            <a:pPr marL="342900" indent="-342900">
              <a:buFont typeface="+mj-lt"/>
              <a:buAutoNum type="arabicPeriod"/>
            </a:pPr>
            <a:r>
              <a:rPr lang="en-GB" dirty="0">
                <a:solidFill>
                  <a:schemeClr val="bg1">
                    <a:lumMod val="75000"/>
                  </a:schemeClr>
                </a:solidFill>
              </a:rPr>
              <a:t>Providing bright whites</a:t>
            </a:r>
          </a:p>
          <a:p>
            <a:pPr marL="342900" indent="-342900">
              <a:buFont typeface="+mj-lt"/>
              <a:buAutoNum type="arabicPeriod"/>
            </a:pPr>
            <a:r>
              <a:rPr lang="en-GB" dirty="0">
                <a:solidFill>
                  <a:schemeClr val="bg1">
                    <a:lumMod val="75000"/>
                  </a:schemeClr>
                </a:solidFill>
              </a:rPr>
              <a:t>Keeping dark clothes dark</a:t>
            </a:r>
          </a:p>
          <a:p>
            <a:pPr marL="342900" indent="-342900">
              <a:buFont typeface="+mj-lt"/>
              <a:buAutoNum type="arabicPeriod"/>
            </a:pPr>
            <a:r>
              <a:rPr lang="en-GB" dirty="0">
                <a:solidFill>
                  <a:schemeClr val="bg1">
                    <a:lumMod val="75000"/>
                  </a:schemeClr>
                </a:solidFill>
              </a:rPr>
              <a:t>Providing vivid colours</a:t>
            </a:r>
          </a:p>
          <a:p>
            <a:pPr marL="342900" indent="-342900">
              <a:buFont typeface="+mj-lt"/>
              <a:buAutoNum type="arabicPeriod"/>
            </a:pPr>
            <a:r>
              <a:rPr lang="en-GB" dirty="0" smtClean="0">
                <a:solidFill>
                  <a:schemeClr val="bg1">
                    <a:lumMod val="75000"/>
                  </a:schemeClr>
                </a:solidFill>
              </a:rPr>
              <a:t>Overall scent</a:t>
            </a:r>
          </a:p>
          <a:p>
            <a:pPr marL="342900" indent="-342900">
              <a:buFont typeface="+mj-lt"/>
              <a:buAutoNum type="arabicPeriod"/>
            </a:pPr>
            <a:r>
              <a:rPr lang="en-GB" dirty="0" smtClean="0">
                <a:solidFill>
                  <a:schemeClr val="bg1">
                    <a:lumMod val="75000"/>
                  </a:schemeClr>
                </a:solidFill>
              </a:rPr>
              <a:t>Good level of suds</a:t>
            </a:r>
          </a:p>
          <a:p>
            <a:pPr marL="342900" indent="-342900">
              <a:buFont typeface="+mj-lt"/>
              <a:buAutoNum type="arabicPeriod"/>
            </a:pPr>
            <a:r>
              <a:rPr lang="en-GB" dirty="0" smtClean="0">
                <a:solidFill>
                  <a:schemeClr val="bg1">
                    <a:lumMod val="75000"/>
                  </a:schemeClr>
                </a:solidFill>
              </a:rPr>
              <a:t>Removing bad odours</a:t>
            </a:r>
          </a:p>
          <a:p>
            <a:pPr marL="342900" indent="-342900">
              <a:buFont typeface="+mj-lt"/>
              <a:buAutoNum type="arabicPeriod"/>
            </a:pPr>
            <a:r>
              <a:rPr lang="en-GB" dirty="0">
                <a:solidFill>
                  <a:schemeClr val="bg1">
                    <a:lumMod val="75000"/>
                  </a:schemeClr>
                </a:solidFill>
              </a:rPr>
              <a:t>Product appearance</a:t>
            </a:r>
          </a:p>
          <a:p>
            <a:pPr marL="342900" indent="-342900">
              <a:buFont typeface="+mj-lt"/>
              <a:buAutoNum type="arabicPeriod"/>
            </a:pPr>
            <a:r>
              <a:rPr lang="en-GB" dirty="0">
                <a:solidFill>
                  <a:schemeClr val="bg1">
                    <a:lumMod val="75000"/>
                  </a:schemeClr>
                </a:solidFill>
              </a:rPr>
              <a:t>Not leaving residues</a:t>
            </a:r>
          </a:p>
          <a:p>
            <a:pPr marL="342900" indent="-342900">
              <a:buFont typeface="+mj-lt"/>
              <a:buAutoNum type="arabicPeriod"/>
            </a:pPr>
            <a:r>
              <a:rPr lang="en-GB" dirty="0" smtClean="0">
                <a:solidFill>
                  <a:schemeClr val="bg1">
                    <a:lumMod val="75000"/>
                  </a:schemeClr>
                </a:solidFill>
              </a:rPr>
              <a:t>Trusted brand</a:t>
            </a:r>
          </a:p>
          <a:p>
            <a:pPr marL="342900" indent="-342900">
              <a:buFont typeface="+mj-lt"/>
              <a:buAutoNum type="arabicPeriod"/>
            </a:pPr>
            <a:r>
              <a:rPr lang="en-GB" dirty="0" smtClean="0">
                <a:solidFill>
                  <a:schemeClr val="bg1">
                    <a:lumMod val="75000"/>
                  </a:schemeClr>
                </a:solidFill>
              </a:rPr>
              <a:t>Makes me feel proud</a:t>
            </a:r>
          </a:p>
          <a:p>
            <a:pPr marL="342900" indent="-342900">
              <a:buFont typeface="+mj-lt"/>
              <a:buAutoNum type="arabicPeriod"/>
            </a:pPr>
            <a:r>
              <a:rPr lang="en-GB" dirty="0" smtClean="0">
                <a:solidFill>
                  <a:schemeClr val="bg1">
                    <a:lumMod val="75000"/>
                  </a:schemeClr>
                </a:solidFill>
              </a:rPr>
              <a:t>Package quality</a:t>
            </a:r>
          </a:p>
          <a:p>
            <a:pPr marL="342900" indent="-342900">
              <a:buFont typeface="+mj-lt"/>
              <a:buAutoNum type="arabicPeriod"/>
            </a:pPr>
            <a:r>
              <a:rPr lang="en-GB" dirty="0" smtClean="0">
                <a:solidFill>
                  <a:schemeClr val="bg1">
                    <a:lumMod val="75000"/>
                  </a:schemeClr>
                </a:solidFill>
              </a:rPr>
              <a:t>Worth the price</a:t>
            </a:r>
          </a:p>
          <a:p>
            <a:pPr marL="342900" indent="-342900">
              <a:buFont typeface="+mj-lt"/>
              <a:buAutoNum type="arabicPeriod"/>
            </a:pPr>
            <a:r>
              <a:rPr lang="en-GB" dirty="0" smtClean="0">
                <a:solidFill>
                  <a:schemeClr val="bg1">
                    <a:lumMod val="75000"/>
                  </a:schemeClr>
                </a:solidFill>
              </a:rPr>
              <a:t>I would recommend this product</a:t>
            </a:r>
          </a:p>
        </p:txBody>
      </p:sp>
      <p:sp>
        <p:nvSpPr>
          <p:cNvPr id="4" name="Title 1"/>
          <p:cNvSpPr>
            <a:spLocks noGrp="1"/>
          </p:cNvSpPr>
          <p:nvPr>
            <p:ph type="title"/>
          </p:nvPr>
        </p:nvSpPr>
        <p:spPr>
          <a:xfrm>
            <a:off x="838200" y="365125"/>
            <a:ext cx="10515600" cy="1325563"/>
          </a:xfrm>
        </p:spPr>
        <p:txBody>
          <a:bodyPr/>
          <a:lstStyle/>
          <a:p>
            <a:r>
              <a:rPr lang="en-GB" dirty="0" smtClean="0"/>
              <a:t>Individual item fit</a:t>
            </a:r>
            <a:endParaRPr lang="en-GB" dirty="0"/>
          </a:p>
        </p:txBody>
      </p:sp>
    </p:spTree>
    <p:extLst>
      <p:ext uri="{BB962C8B-B14F-4D97-AF65-F5344CB8AC3E}">
        <p14:creationId xmlns:p14="http://schemas.microsoft.com/office/powerpoint/2010/main" val="91703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3">
                                            <p:txEl>
                                              <p:pRg st="1" end="1"/>
                                            </p:txEl>
                                          </p:spTgt>
                                        </p:tgtEl>
                                        <p:attrNameLst>
                                          <p:attrName>style.color</p:attrName>
                                        </p:attrNameLst>
                                      </p:cBhvr>
                                      <p:to>
                                        <a:srgbClr val="FF0000"/>
                                      </p:to>
                                    </p:animClr>
                                  </p:childTnLst>
                                </p:cTn>
                              </p:par>
                              <p:par>
                                <p:cTn id="7" presetID="3" presetClass="emph" presetSubtype="2" fill="hold" grpId="0" nodeType="withEffect">
                                  <p:stCondLst>
                                    <p:cond delay="0"/>
                                  </p:stCondLst>
                                  <p:childTnLst>
                                    <p:animClr clrSpc="rgb" dir="cw">
                                      <p:cBhvr override="childStyle">
                                        <p:cTn id="8" dur="2000" fill="hold"/>
                                        <p:tgtEl>
                                          <p:spTgt spid="3">
                                            <p:txEl>
                                              <p:pRg st="4" end="4"/>
                                            </p:txEl>
                                          </p:spTgt>
                                        </p:tgtEl>
                                        <p:attrNameLst>
                                          <p:attrName>style.color</p:attrName>
                                        </p:attrNameLst>
                                      </p:cBhvr>
                                      <p:to>
                                        <a:srgbClr val="FF0000"/>
                                      </p:to>
                                    </p:animClr>
                                  </p:childTnLst>
                                </p:cTn>
                              </p:par>
                              <p:par>
                                <p:cTn id="9" presetID="3" presetClass="emph" presetSubtype="2" fill="hold" grpId="0" nodeType="withEffect">
                                  <p:stCondLst>
                                    <p:cond delay="0"/>
                                  </p:stCondLst>
                                  <p:childTnLst>
                                    <p:animClr clrSpc="rgb" dir="cw">
                                      <p:cBhvr override="childStyle">
                                        <p:cTn id="10" dur="2000" fill="hold"/>
                                        <p:tgtEl>
                                          <p:spTgt spid="3">
                                            <p:txEl>
                                              <p:pRg st="12" end="12"/>
                                            </p:txEl>
                                          </p:spTgt>
                                        </p:tgtEl>
                                        <p:attrNameLst>
                                          <p:attrName>style.color</p:attrName>
                                        </p:attrNameLst>
                                      </p:cBhvr>
                                      <p:to>
                                        <a:srgbClr val="FF0000"/>
                                      </p:to>
                                    </p:animClr>
                                  </p:childTnLst>
                                </p:cTn>
                              </p:par>
                              <p:par>
                                <p:cTn id="11" presetID="3" presetClass="emph" presetSubtype="2" fill="hold" grpId="0" nodeType="withEffect">
                                  <p:stCondLst>
                                    <p:cond delay="0"/>
                                  </p:stCondLst>
                                  <p:childTnLst>
                                    <p:animClr clrSpc="rgb" dir="cw">
                                      <p:cBhvr override="childStyle">
                                        <p:cTn id="12" dur="2000" fill="hold"/>
                                        <p:tgtEl>
                                          <p:spTgt spid="3">
                                            <p:txEl>
                                              <p:pRg st="13" end="13"/>
                                            </p:txEl>
                                          </p:spTgt>
                                        </p:tgtEl>
                                        <p:attrNameLst>
                                          <p:attrName>style.color</p:attrName>
                                        </p:attrNameLst>
                                      </p:cBhvr>
                                      <p:to>
                                        <a:srgbClr val="FF0000"/>
                                      </p:to>
                                    </p:animClr>
                                  </p:childTnLst>
                                </p:cTn>
                              </p:par>
                              <p:par>
                                <p:cTn id="13" presetID="3" presetClass="emph" presetSubtype="2" fill="hold" grpId="0" nodeType="withEffect">
                                  <p:stCondLst>
                                    <p:cond delay="0"/>
                                  </p:stCondLst>
                                  <p:childTnLst>
                                    <p:animClr clrSpc="rgb" dir="cw">
                                      <p:cBhvr override="childStyle">
                                        <p:cTn id="14" dur="2000" fill="hold"/>
                                        <p:tgtEl>
                                          <p:spTgt spid="3">
                                            <p:txEl>
                                              <p:pRg st="14" end="14"/>
                                            </p:txEl>
                                          </p:spTgt>
                                        </p:tgtEl>
                                        <p:attrNameLst>
                                          <p:attrName>style.color</p:attrName>
                                        </p:attrNameLst>
                                      </p:cBhvr>
                                      <p:to>
                                        <a:srgbClr val="FF0000"/>
                                      </p:to>
                                    </p:animClr>
                                  </p:childTnLst>
                                </p:cTn>
                              </p:par>
                              <p:par>
                                <p:cTn id="15" presetID="3" presetClass="emph" presetSubtype="2" fill="hold" grpId="0" nodeType="withEffect">
                                  <p:stCondLst>
                                    <p:cond delay="0"/>
                                  </p:stCondLst>
                                  <p:childTnLst>
                                    <p:animClr clrSpc="rgb" dir="cw">
                                      <p:cBhvr override="childStyle">
                                        <p:cTn id="16" dur="2000" fill="hold"/>
                                        <p:tgtEl>
                                          <p:spTgt spid="3">
                                            <p:txEl>
                                              <p:pRg st="15" end="1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Excellent value</a:t>
            </a:r>
          </a:p>
          <a:p>
            <a:pPr marL="342900" indent="-342900">
              <a:buFont typeface="+mj-lt"/>
              <a:buAutoNum type="arabicPeriod"/>
            </a:pPr>
            <a:r>
              <a:rPr lang="en-GB" dirty="0" smtClean="0">
                <a:solidFill>
                  <a:srgbClr val="FF0000"/>
                </a:solidFill>
              </a:rPr>
              <a:t>Cleaning overall</a:t>
            </a:r>
          </a:p>
          <a:p>
            <a:pPr marL="342900" indent="-342900">
              <a:buFont typeface="+mj-lt"/>
              <a:buAutoNum type="arabicPeriod"/>
            </a:pPr>
            <a:r>
              <a:rPr lang="en-GB" dirty="0" smtClean="0">
                <a:solidFill>
                  <a:schemeClr val="bg1">
                    <a:lumMod val="75000"/>
                  </a:schemeClr>
                </a:solidFill>
              </a:rPr>
              <a:t>Removing tough stains</a:t>
            </a:r>
          </a:p>
          <a:p>
            <a:pPr marL="342900" indent="-342900">
              <a:buFont typeface="+mj-lt"/>
              <a:buAutoNum type="arabicPeriod"/>
            </a:pPr>
            <a:r>
              <a:rPr lang="en-GB" dirty="0">
                <a:solidFill>
                  <a:schemeClr val="bg1">
                    <a:lumMod val="75000"/>
                  </a:schemeClr>
                </a:solidFill>
              </a:rPr>
              <a:t>Providing bright whites</a:t>
            </a:r>
          </a:p>
          <a:p>
            <a:pPr marL="342900" indent="-342900">
              <a:buFont typeface="+mj-lt"/>
              <a:buAutoNum type="arabicPeriod"/>
            </a:pPr>
            <a:r>
              <a:rPr lang="en-GB" dirty="0">
                <a:solidFill>
                  <a:srgbClr val="FF0000"/>
                </a:solidFill>
              </a:rPr>
              <a:t>Keeping dark clothes dark</a:t>
            </a:r>
          </a:p>
          <a:p>
            <a:pPr marL="342900" indent="-342900">
              <a:buFont typeface="+mj-lt"/>
              <a:buAutoNum type="arabicPeriod"/>
            </a:pPr>
            <a:r>
              <a:rPr lang="en-GB" dirty="0">
                <a:solidFill>
                  <a:schemeClr val="bg1">
                    <a:lumMod val="75000"/>
                  </a:schemeClr>
                </a:solidFill>
              </a:rPr>
              <a:t>Providing vivid colours</a:t>
            </a:r>
          </a:p>
          <a:p>
            <a:pPr marL="342900" indent="-342900">
              <a:buFont typeface="+mj-lt"/>
              <a:buAutoNum type="arabicPeriod"/>
            </a:pPr>
            <a:r>
              <a:rPr lang="en-GB" dirty="0" smtClean="0">
                <a:solidFill>
                  <a:schemeClr val="bg1">
                    <a:lumMod val="75000"/>
                  </a:schemeClr>
                </a:solidFill>
              </a:rPr>
              <a:t>Overall scent</a:t>
            </a:r>
          </a:p>
          <a:p>
            <a:pPr marL="342900" indent="-342900">
              <a:buFont typeface="+mj-lt"/>
              <a:buAutoNum type="arabicPeriod"/>
            </a:pPr>
            <a:r>
              <a:rPr lang="en-GB" dirty="0" smtClean="0">
                <a:solidFill>
                  <a:schemeClr val="bg1">
                    <a:lumMod val="75000"/>
                  </a:schemeClr>
                </a:solidFill>
              </a:rPr>
              <a:t>Good level of suds</a:t>
            </a:r>
          </a:p>
          <a:p>
            <a:pPr marL="342900" indent="-342900">
              <a:buFont typeface="+mj-lt"/>
              <a:buAutoNum type="arabicPeriod"/>
            </a:pPr>
            <a:r>
              <a:rPr lang="en-GB" dirty="0" smtClean="0">
                <a:solidFill>
                  <a:schemeClr val="bg1">
                    <a:lumMod val="75000"/>
                  </a:schemeClr>
                </a:solidFill>
              </a:rPr>
              <a:t>Removing bad odours</a:t>
            </a:r>
          </a:p>
          <a:p>
            <a:pPr marL="342900" indent="-342900">
              <a:buFont typeface="+mj-lt"/>
              <a:buAutoNum type="arabicPeriod"/>
            </a:pPr>
            <a:r>
              <a:rPr lang="en-GB" dirty="0">
                <a:solidFill>
                  <a:schemeClr val="bg1">
                    <a:lumMod val="75000"/>
                  </a:schemeClr>
                </a:solidFill>
              </a:rPr>
              <a:t>Product appearance</a:t>
            </a:r>
          </a:p>
          <a:p>
            <a:pPr marL="342900" indent="-342900">
              <a:buFont typeface="+mj-lt"/>
              <a:buAutoNum type="arabicPeriod"/>
            </a:pPr>
            <a:r>
              <a:rPr lang="en-GB" dirty="0">
                <a:solidFill>
                  <a:schemeClr val="bg1">
                    <a:lumMod val="75000"/>
                  </a:schemeClr>
                </a:solidFill>
              </a:rPr>
              <a:t>Not leaving residues</a:t>
            </a:r>
          </a:p>
          <a:p>
            <a:pPr marL="342900" indent="-342900">
              <a:buFont typeface="+mj-lt"/>
              <a:buAutoNum type="arabicPeriod"/>
            </a:pPr>
            <a:r>
              <a:rPr lang="en-GB" dirty="0" smtClean="0">
                <a:solidFill>
                  <a:schemeClr val="bg1">
                    <a:lumMod val="75000"/>
                  </a:schemeClr>
                </a:solidFill>
              </a:rPr>
              <a:t>Trusted brand</a:t>
            </a:r>
          </a:p>
          <a:p>
            <a:pPr marL="342900" indent="-342900">
              <a:buFont typeface="+mj-lt"/>
              <a:buAutoNum type="arabicPeriod"/>
            </a:pPr>
            <a:r>
              <a:rPr lang="en-GB" dirty="0" smtClean="0">
                <a:solidFill>
                  <a:srgbClr val="FF0000"/>
                </a:solidFill>
              </a:rPr>
              <a:t>Makes me feel proud</a:t>
            </a:r>
          </a:p>
          <a:p>
            <a:pPr marL="342900" indent="-342900">
              <a:buFont typeface="+mj-lt"/>
              <a:buAutoNum type="arabicPeriod"/>
            </a:pPr>
            <a:r>
              <a:rPr lang="en-GB" dirty="0" smtClean="0">
                <a:solidFill>
                  <a:srgbClr val="FF0000"/>
                </a:solidFill>
              </a:rPr>
              <a:t>Package quality</a:t>
            </a:r>
          </a:p>
          <a:p>
            <a:pPr marL="342900" indent="-342900">
              <a:buFont typeface="+mj-lt"/>
              <a:buAutoNum type="arabicPeriod"/>
            </a:pPr>
            <a:r>
              <a:rPr lang="en-GB" dirty="0" smtClean="0">
                <a:solidFill>
                  <a:srgbClr val="FF0000"/>
                </a:solidFill>
              </a:rPr>
              <a:t>Worth the price</a:t>
            </a:r>
          </a:p>
          <a:p>
            <a:pPr marL="342900" indent="-342900">
              <a:buFont typeface="+mj-lt"/>
              <a:buAutoNum type="arabicPeriod"/>
            </a:pPr>
            <a:r>
              <a:rPr lang="en-GB" dirty="0" smtClean="0">
                <a:solidFill>
                  <a:srgbClr val="FF0000"/>
                </a:solidFill>
              </a:rPr>
              <a:t>I would recommend this product</a:t>
            </a:r>
          </a:p>
        </p:txBody>
      </p:sp>
      <p:sp>
        <p:nvSpPr>
          <p:cNvPr id="4" name="Title 1"/>
          <p:cNvSpPr>
            <a:spLocks noGrp="1"/>
          </p:cNvSpPr>
          <p:nvPr>
            <p:ph type="title"/>
          </p:nvPr>
        </p:nvSpPr>
        <p:spPr>
          <a:xfrm>
            <a:off x="838200" y="365125"/>
            <a:ext cx="10515600" cy="1325563"/>
          </a:xfrm>
        </p:spPr>
        <p:txBody>
          <a:bodyPr/>
          <a:lstStyle/>
          <a:p>
            <a:r>
              <a:rPr lang="en-GB" dirty="0" smtClean="0"/>
              <a:t>Individual item fit</a:t>
            </a:r>
            <a:endParaRPr lang="en-GB" dirty="0"/>
          </a:p>
        </p:txBody>
      </p:sp>
    </p:spTree>
    <p:extLst>
      <p:ext uri="{BB962C8B-B14F-4D97-AF65-F5344CB8AC3E}">
        <p14:creationId xmlns:p14="http://schemas.microsoft.com/office/powerpoint/2010/main" val="2169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0"/>
                                  </p:stCondLst>
                                  <p:childTnLst>
                                    <p:anim calcmode="lin" valueType="num">
                                      <p:cBhvr additive="base">
                                        <p:cTn id="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1" end="1"/>
                                            </p:txEl>
                                          </p:spTgt>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4" end="4"/>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4" end="4"/>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12" end="1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12" end="12"/>
                                            </p:txEl>
                                          </p:spTgt>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13" end="13"/>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13" end="13"/>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14" end="14"/>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14" end="14"/>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15" end="15"/>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15" end="1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dirty="0" smtClean="0"/>
              <a:t>Excellent value</a:t>
            </a:r>
          </a:p>
          <a:p>
            <a:pPr marL="342900" indent="-342900">
              <a:buFont typeface="+mj-lt"/>
              <a:buAutoNum type="arabicPeriod" startAt="3"/>
            </a:pPr>
            <a:r>
              <a:rPr lang="en-GB" dirty="0" smtClean="0"/>
              <a:t>Removing tough stains</a:t>
            </a:r>
          </a:p>
          <a:p>
            <a:pPr marL="342900" indent="-342900">
              <a:buFont typeface="+mj-lt"/>
              <a:buAutoNum type="arabicPeriod" startAt="3"/>
            </a:pPr>
            <a:r>
              <a:rPr lang="en-GB" dirty="0"/>
              <a:t>Providing bright </a:t>
            </a:r>
            <a:r>
              <a:rPr lang="en-GB" dirty="0" smtClean="0"/>
              <a:t>whites</a:t>
            </a:r>
          </a:p>
          <a:p>
            <a:pPr marL="342900" indent="-342900">
              <a:buFont typeface="+mj-lt"/>
              <a:buAutoNum type="arabicPeriod" startAt="6"/>
            </a:pPr>
            <a:r>
              <a:rPr lang="en-GB" dirty="0" smtClean="0"/>
              <a:t>Providing vivid colours</a:t>
            </a:r>
            <a:endParaRPr lang="en-GB" dirty="0"/>
          </a:p>
          <a:p>
            <a:pPr marL="342900" indent="-342900">
              <a:buFont typeface="+mj-lt"/>
              <a:buAutoNum type="arabicPeriod" startAt="7"/>
            </a:pPr>
            <a:r>
              <a:rPr lang="en-GB" dirty="0" smtClean="0"/>
              <a:t>Overall scent</a:t>
            </a:r>
          </a:p>
          <a:p>
            <a:pPr marL="342900" indent="-342900">
              <a:buFont typeface="+mj-lt"/>
              <a:buAutoNum type="arabicPeriod" startAt="7"/>
            </a:pPr>
            <a:r>
              <a:rPr lang="en-GB" dirty="0" smtClean="0"/>
              <a:t>Good level of suds</a:t>
            </a:r>
          </a:p>
          <a:p>
            <a:pPr marL="342900" indent="-342900">
              <a:buFont typeface="+mj-lt"/>
              <a:buAutoNum type="arabicPeriod" startAt="7"/>
            </a:pPr>
            <a:r>
              <a:rPr lang="en-GB" dirty="0" smtClean="0"/>
              <a:t>Removing bad odours</a:t>
            </a:r>
          </a:p>
          <a:p>
            <a:pPr marL="342900" indent="-342900">
              <a:buFont typeface="+mj-lt"/>
              <a:buAutoNum type="arabicPeriod" startAt="7"/>
            </a:pPr>
            <a:r>
              <a:rPr lang="en-GB" dirty="0"/>
              <a:t>Product appearance</a:t>
            </a:r>
          </a:p>
          <a:p>
            <a:pPr marL="342900" indent="-342900">
              <a:buFont typeface="+mj-lt"/>
              <a:buAutoNum type="arabicPeriod" startAt="7"/>
            </a:pPr>
            <a:r>
              <a:rPr lang="en-GB" dirty="0"/>
              <a:t>Not leaving residues</a:t>
            </a:r>
          </a:p>
          <a:p>
            <a:pPr marL="342900" indent="-342900">
              <a:buFont typeface="+mj-lt"/>
              <a:buAutoNum type="arabicPeriod" startAt="7"/>
            </a:pPr>
            <a:r>
              <a:rPr lang="en-GB" dirty="0" smtClean="0"/>
              <a:t>Trusted brand</a:t>
            </a:r>
          </a:p>
        </p:txBody>
      </p:sp>
    </p:spTree>
    <p:extLst>
      <p:ext uri="{BB962C8B-B14F-4D97-AF65-F5344CB8AC3E}">
        <p14:creationId xmlns:p14="http://schemas.microsoft.com/office/powerpoint/2010/main" val="1464480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dirty="0" smtClean="0"/>
              <a:t>Excellent value</a:t>
            </a:r>
          </a:p>
          <a:p>
            <a:pPr marL="342900" indent="-342900">
              <a:buFont typeface="+mj-lt"/>
              <a:buAutoNum type="arabicPeriod" startAt="3"/>
            </a:pPr>
            <a:r>
              <a:rPr lang="en-GB" dirty="0" smtClean="0"/>
              <a:t>Removing tough stains</a:t>
            </a:r>
          </a:p>
          <a:p>
            <a:pPr marL="342900" indent="-342900">
              <a:buFont typeface="+mj-lt"/>
              <a:buAutoNum type="arabicPeriod" startAt="3"/>
            </a:pPr>
            <a:r>
              <a:rPr lang="en-GB" dirty="0"/>
              <a:t>Providing bright </a:t>
            </a:r>
            <a:r>
              <a:rPr lang="en-GB" dirty="0" smtClean="0"/>
              <a:t>whites</a:t>
            </a:r>
          </a:p>
          <a:p>
            <a:pPr marL="342900" indent="-342900">
              <a:buFont typeface="+mj-lt"/>
              <a:buAutoNum type="arabicPeriod" startAt="6"/>
            </a:pPr>
            <a:r>
              <a:rPr lang="en-GB" dirty="0" smtClean="0"/>
              <a:t>Providing vivid colours</a:t>
            </a:r>
            <a:endParaRPr lang="en-GB" dirty="0"/>
          </a:p>
          <a:p>
            <a:pPr marL="342900" indent="-342900">
              <a:buFont typeface="+mj-lt"/>
              <a:buAutoNum type="arabicPeriod" startAt="7"/>
            </a:pPr>
            <a:r>
              <a:rPr lang="en-GB" dirty="0" smtClean="0"/>
              <a:t>Overall scent</a:t>
            </a:r>
          </a:p>
          <a:p>
            <a:pPr marL="342900" indent="-342900">
              <a:buFont typeface="+mj-lt"/>
              <a:buAutoNum type="arabicPeriod" startAt="7"/>
            </a:pPr>
            <a:r>
              <a:rPr lang="en-GB" dirty="0" smtClean="0"/>
              <a:t>Good level of suds</a:t>
            </a:r>
          </a:p>
          <a:p>
            <a:pPr marL="342900" indent="-342900">
              <a:buFont typeface="+mj-lt"/>
              <a:buAutoNum type="arabicPeriod" startAt="7"/>
            </a:pPr>
            <a:r>
              <a:rPr lang="en-GB" dirty="0" smtClean="0"/>
              <a:t>Removing bad odours</a:t>
            </a:r>
          </a:p>
          <a:p>
            <a:pPr marL="342900" indent="-342900">
              <a:buFont typeface="+mj-lt"/>
              <a:buAutoNum type="arabicPeriod" startAt="7"/>
            </a:pPr>
            <a:r>
              <a:rPr lang="en-GB" dirty="0"/>
              <a:t>Product appearance</a:t>
            </a:r>
          </a:p>
          <a:p>
            <a:pPr marL="342900" indent="-342900">
              <a:buFont typeface="+mj-lt"/>
              <a:buAutoNum type="arabicPeriod" startAt="7"/>
            </a:pPr>
            <a:r>
              <a:rPr lang="en-GB" dirty="0"/>
              <a:t>Not leaving residues</a:t>
            </a:r>
          </a:p>
          <a:p>
            <a:pPr marL="342900" indent="-342900">
              <a:buFont typeface="+mj-lt"/>
              <a:buAutoNum type="arabicPeriod" startAt="7"/>
            </a:pPr>
            <a:r>
              <a:rPr lang="en-GB" dirty="0" smtClean="0"/>
              <a:t>Trusted brand</a:t>
            </a:r>
          </a:p>
        </p:txBody>
      </p:sp>
      <p:sp>
        <p:nvSpPr>
          <p:cNvPr id="16" name="TextBox 15"/>
          <p:cNvSpPr txBox="1"/>
          <p:nvPr/>
        </p:nvSpPr>
        <p:spPr>
          <a:xfrm>
            <a:off x="6883400" y="1574800"/>
            <a:ext cx="5308600" cy="2862322"/>
          </a:xfrm>
          <a:prstGeom prst="rect">
            <a:avLst/>
          </a:prstGeom>
          <a:noFill/>
        </p:spPr>
        <p:txBody>
          <a:bodyPr wrap="square" rtlCol="0">
            <a:spAutoFit/>
          </a:bodyPr>
          <a:lstStyle/>
          <a:p>
            <a:pPr marL="342900" indent="-342900">
              <a:buFont typeface="+mj-lt"/>
              <a:buAutoNum type="arabicPeriod" startAt="9"/>
            </a:pPr>
            <a:r>
              <a:rPr lang="en-GB" dirty="0" smtClean="0"/>
              <a:t>Removing bad odours </a:t>
            </a:r>
          </a:p>
          <a:p>
            <a:pPr marL="342900" indent="-342900">
              <a:buFont typeface="+mj-lt"/>
              <a:buAutoNum type="arabicPeriod"/>
            </a:pPr>
            <a:r>
              <a:rPr lang="en-GB" dirty="0" smtClean="0"/>
              <a:t>Excellent value </a:t>
            </a:r>
          </a:p>
          <a:p>
            <a:pPr marL="342900" indent="-342900">
              <a:buFont typeface="+mj-lt"/>
              <a:buAutoNum type="arabicPeriod" startAt="8"/>
            </a:pPr>
            <a:r>
              <a:rPr lang="en-GB" dirty="0"/>
              <a:t>Good level of </a:t>
            </a:r>
            <a:r>
              <a:rPr lang="en-GB" dirty="0" smtClean="0"/>
              <a:t>suds </a:t>
            </a:r>
            <a:endParaRPr lang="en-GB" dirty="0"/>
          </a:p>
          <a:p>
            <a:pPr marL="342900" indent="-342900">
              <a:buFont typeface="+mj-lt"/>
              <a:buAutoNum type="arabicPeriod" startAt="7"/>
            </a:pPr>
            <a:r>
              <a:rPr lang="en-GB" dirty="0" smtClean="0"/>
              <a:t>Overall scent </a:t>
            </a:r>
          </a:p>
          <a:p>
            <a:pPr marL="342900" indent="-342900">
              <a:buFont typeface="+mj-lt"/>
              <a:buAutoNum type="arabicPeriod" startAt="12"/>
            </a:pPr>
            <a:r>
              <a:rPr lang="en-GB" dirty="0" smtClean="0"/>
              <a:t>Trusted brand </a:t>
            </a:r>
          </a:p>
          <a:p>
            <a:pPr marL="342900" indent="-342900">
              <a:buFont typeface="+mj-lt"/>
              <a:buAutoNum type="arabicPeriod" startAt="6"/>
            </a:pPr>
            <a:r>
              <a:rPr lang="en-GB" dirty="0" smtClean="0"/>
              <a:t>Providing vivid colours </a:t>
            </a:r>
          </a:p>
          <a:p>
            <a:pPr marL="342900" indent="-342900">
              <a:buFont typeface="+mj-lt"/>
              <a:buAutoNum type="arabicPeriod" startAt="10"/>
            </a:pPr>
            <a:r>
              <a:rPr lang="en-GB" dirty="0" smtClean="0"/>
              <a:t>Product appearance </a:t>
            </a:r>
          </a:p>
          <a:p>
            <a:pPr marL="342900" indent="-342900">
              <a:buFont typeface="+mj-lt"/>
              <a:buAutoNum type="arabicPeriod" startAt="10"/>
            </a:pPr>
            <a:r>
              <a:rPr lang="en-GB" dirty="0" smtClean="0"/>
              <a:t>Not leaving residues </a:t>
            </a:r>
            <a:endParaRPr lang="en-GB" dirty="0"/>
          </a:p>
          <a:p>
            <a:pPr marL="342900" indent="-342900">
              <a:buFont typeface="+mj-lt"/>
              <a:buAutoNum type="arabicPeriod" startAt="4"/>
            </a:pPr>
            <a:r>
              <a:rPr lang="en-GB" dirty="0" smtClean="0"/>
              <a:t>Providing bright whites </a:t>
            </a:r>
            <a:endParaRPr lang="en-GB" dirty="0"/>
          </a:p>
          <a:p>
            <a:pPr marL="342900" indent="-342900">
              <a:buFont typeface="+mj-lt"/>
              <a:buAutoNum type="arabicPeriod" startAt="3"/>
            </a:pPr>
            <a:r>
              <a:rPr lang="en-GB" dirty="0" smtClean="0"/>
              <a:t>Removing tough stains </a:t>
            </a:r>
          </a:p>
        </p:txBody>
      </p:sp>
    </p:spTree>
    <p:extLst>
      <p:ext uri="{BB962C8B-B14F-4D97-AF65-F5344CB8AC3E}">
        <p14:creationId xmlns:p14="http://schemas.microsoft.com/office/powerpoint/2010/main" val="16819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1" fill="hold" grpId="0" nodeType="withEffect">
                                  <p:stCondLst>
                                    <p:cond delay="0"/>
                                  </p:stCondLst>
                                  <p:childTnLst>
                                    <p:animEffect transition="out" filter="barn(inVertical)">
                                      <p:cBhvr>
                                        <p:cTn id="6" dur="350"/>
                                        <p:tgtEl>
                                          <p:spTgt spid="3">
                                            <p:txEl>
                                              <p:pRg st="6" end="6"/>
                                            </p:txEl>
                                          </p:spTgt>
                                        </p:tgtEl>
                                      </p:cBhvr>
                                    </p:animEffect>
                                    <p:set>
                                      <p:cBhvr>
                                        <p:cTn id="7" dur="1" fill="hold">
                                          <p:stCondLst>
                                            <p:cond delay="349"/>
                                          </p:stCondLst>
                                        </p:cTn>
                                        <p:tgtEl>
                                          <p:spTgt spid="3">
                                            <p:txEl>
                                              <p:pRg st="6" end="6"/>
                                            </p:txEl>
                                          </p:spTgt>
                                        </p:tgtEl>
                                        <p:attrNameLst>
                                          <p:attrName>style.visibility</p:attrName>
                                        </p:attrNameLst>
                                      </p:cBhvr>
                                      <p:to>
                                        <p:strVal val="hidden"/>
                                      </p:to>
                                    </p:set>
                                  </p:childTnLst>
                                </p:cTn>
                              </p:par>
                            </p:childTnLst>
                          </p:cTn>
                        </p:par>
                        <p:par>
                          <p:cTn id="8" fill="hold">
                            <p:stCondLst>
                              <p:cond delay="350"/>
                            </p:stCondLst>
                            <p:childTnLst>
                              <p:par>
                                <p:cTn id="9" presetID="2" presetClass="entr" presetSubtype="4"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850"/>
                            </p:stCondLst>
                            <p:childTnLst>
                              <p:par>
                                <p:cTn id="14" presetID="16" presetClass="exit" presetSubtype="21" fill="hold" grpId="0" nodeType="afterEffect">
                                  <p:stCondLst>
                                    <p:cond delay="0"/>
                                  </p:stCondLst>
                                  <p:childTnLst>
                                    <p:animEffect transition="out" filter="barn(inVertical)">
                                      <p:cBhvr>
                                        <p:cTn id="15" dur="350"/>
                                        <p:tgtEl>
                                          <p:spTgt spid="3">
                                            <p:txEl>
                                              <p:pRg st="0" end="0"/>
                                            </p:txEl>
                                          </p:spTgt>
                                        </p:tgtEl>
                                      </p:cBhvr>
                                    </p:animEffect>
                                    <p:set>
                                      <p:cBhvr>
                                        <p:cTn id="16" dur="1" fill="hold">
                                          <p:stCondLst>
                                            <p:cond delay="349"/>
                                          </p:stCondLst>
                                        </p:cTn>
                                        <p:tgtEl>
                                          <p:spTgt spid="3">
                                            <p:txEl>
                                              <p:pRg st="0" end="0"/>
                                            </p:txEl>
                                          </p:spTgt>
                                        </p:tgtEl>
                                        <p:attrNameLst>
                                          <p:attrName>style.visibility</p:attrName>
                                        </p:attrNameLst>
                                      </p:cBhvr>
                                      <p:to>
                                        <p:strVal val="hidden"/>
                                      </p:to>
                                    </p:set>
                                  </p:childTnLst>
                                </p:cTn>
                              </p:par>
                            </p:childTnLst>
                          </p:cTn>
                        </p:par>
                        <p:par>
                          <p:cTn id="17" fill="hold">
                            <p:stCondLst>
                              <p:cond delay="1200"/>
                            </p:stCondLst>
                            <p:childTnLst>
                              <p:par>
                                <p:cTn id="18" presetID="2" presetClass="entr" presetSubtype="4" fill="hold" grpId="0" nodeType="after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 calcmode="lin" valueType="num">
                                      <p:cBhvr additive="base">
                                        <p:cTn id="20"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700"/>
                            </p:stCondLst>
                            <p:childTnLst>
                              <p:par>
                                <p:cTn id="23" presetID="16" presetClass="exit" presetSubtype="21" fill="hold" grpId="0" nodeType="afterEffect">
                                  <p:stCondLst>
                                    <p:cond delay="0"/>
                                  </p:stCondLst>
                                  <p:childTnLst>
                                    <p:animEffect transition="out" filter="barn(inVertical)">
                                      <p:cBhvr>
                                        <p:cTn id="24" dur="350"/>
                                        <p:tgtEl>
                                          <p:spTgt spid="3">
                                            <p:txEl>
                                              <p:pRg st="5" end="5"/>
                                            </p:txEl>
                                          </p:spTgt>
                                        </p:tgtEl>
                                      </p:cBhvr>
                                    </p:animEffect>
                                    <p:set>
                                      <p:cBhvr>
                                        <p:cTn id="25" dur="1" fill="hold">
                                          <p:stCondLst>
                                            <p:cond delay="349"/>
                                          </p:stCondLst>
                                        </p:cTn>
                                        <p:tgtEl>
                                          <p:spTgt spid="3">
                                            <p:txEl>
                                              <p:pRg st="5" end="5"/>
                                            </p:txEl>
                                          </p:spTgt>
                                        </p:tgtEl>
                                        <p:attrNameLst>
                                          <p:attrName>style.visibility</p:attrName>
                                        </p:attrNameLst>
                                      </p:cBhvr>
                                      <p:to>
                                        <p:strVal val="hidden"/>
                                      </p:to>
                                    </p:set>
                                  </p:childTnLst>
                                </p:cTn>
                              </p:par>
                            </p:childTnLst>
                          </p:cTn>
                        </p:par>
                        <p:par>
                          <p:cTn id="26" fill="hold">
                            <p:stCondLst>
                              <p:cond delay="2050"/>
                            </p:stCondLst>
                            <p:childTnLst>
                              <p:par>
                                <p:cTn id="27" presetID="2" presetClass="entr" presetSubtype="4" fill="hold" grpId="0" nodeType="after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anim calcmode="lin" valueType="num">
                                      <p:cBhvr additive="base">
                                        <p:cTn id="2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par>
                          <p:cTn id="31" fill="hold">
                            <p:stCondLst>
                              <p:cond delay="2550"/>
                            </p:stCondLst>
                            <p:childTnLst>
                              <p:par>
                                <p:cTn id="32" presetID="16" presetClass="exit" presetSubtype="21" fill="hold" grpId="0" nodeType="afterEffect">
                                  <p:stCondLst>
                                    <p:cond delay="0"/>
                                  </p:stCondLst>
                                  <p:childTnLst>
                                    <p:animEffect transition="out" filter="barn(inVertical)">
                                      <p:cBhvr>
                                        <p:cTn id="33" dur="350"/>
                                        <p:tgtEl>
                                          <p:spTgt spid="3">
                                            <p:txEl>
                                              <p:pRg st="4" end="4"/>
                                            </p:txEl>
                                          </p:spTgt>
                                        </p:tgtEl>
                                      </p:cBhvr>
                                    </p:animEffect>
                                    <p:set>
                                      <p:cBhvr>
                                        <p:cTn id="34" dur="1" fill="hold">
                                          <p:stCondLst>
                                            <p:cond delay="349"/>
                                          </p:stCondLst>
                                        </p:cTn>
                                        <p:tgtEl>
                                          <p:spTgt spid="3">
                                            <p:txEl>
                                              <p:pRg st="4" end="4"/>
                                            </p:txEl>
                                          </p:spTgt>
                                        </p:tgtEl>
                                        <p:attrNameLst>
                                          <p:attrName>style.visibility</p:attrName>
                                        </p:attrNameLst>
                                      </p:cBhvr>
                                      <p:to>
                                        <p:strVal val="hidden"/>
                                      </p:to>
                                    </p:set>
                                  </p:childTnLst>
                                </p:cTn>
                              </p:par>
                            </p:childTnLst>
                          </p:cTn>
                        </p:par>
                        <p:par>
                          <p:cTn id="35" fill="hold">
                            <p:stCondLst>
                              <p:cond delay="2900"/>
                            </p:stCondLst>
                            <p:childTnLst>
                              <p:par>
                                <p:cTn id="36" presetID="2" presetClass="entr" presetSubtype="4" fill="hold" grpId="0" nodeType="afterEffect">
                                  <p:stCondLst>
                                    <p:cond delay="0"/>
                                  </p:stCondLst>
                                  <p:childTnLst>
                                    <p:set>
                                      <p:cBhvr>
                                        <p:cTn id="37" dur="1" fill="hold">
                                          <p:stCondLst>
                                            <p:cond delay="0"/>
                                          </p:stCondLst>
                                        </p:cTn>
                                        <p:tgtEl>
                                          <p:spTgt spid="16">
                                            <p:txEl>
                                              <p:pRg st="3" end="3"/>
                                            </p:txEl>
                                          </p:spTgt>
                                        </p:tgtEl>
                                        <p:attrNameLst>
                                          <p:attrName>style.visibility</p:attrName>
                                        </p:attrNameLst>
                                      </p:cBhvr>
                                      <p:to>
                                        <p:strVal val="visible"/>
                                      </p:to>
                                    </p:set>
                                    <p:anim calcmode="lin" valueType="num">
                                      <p:cBhvr additive="base">
                                        <p:cTn id="38"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400"/>
                            </p:stCondLst>
                            <p:childTnLst>
                              <p:par>
                                <p:cTn id="41" presetID="16" presetClass="exit" presetSubtype="21" fill="hold" grpId="0" nodeType="afterEffect">
                                  <p:stCondLst>
                                    <p:cond delay="0"/>
                                  </p:stCondLst>
                                  <p:childTnLst>
                                    <p:animEffect transition="out" filter="barn(inVertical)">
                                      <p:cBhvr>
                                        <p:cTn id="42" dur="350"/>
                                        <p:tgtEl>
                                          <p:spTgt spid="3">
                                            <p:txEl>
                                              <p:pRg st="9" end="9"/>
                                            </p:txEl>
                                          </p:spTgt>
                                        </p:tgtEl>
                                      </p:cBhvr>
                                    </p:animEffect>
                                    <p:set>
                                      <p:cBhvr>
                                        <p:cTn id="43" dur="1" fill="hold">
                                          <p:stCondLst>
                                            <p:cond delay="349"/>
                                          </p:stCondLst>
                                        </p:cTn>
                                        <p:tgtEl>
                                          <p:spTgt spid="3">
                                            <p:txEl>
                                              <p:pRg st="9" end="9"/>
                                            </p:txEl>
                                          </p:spTgt>
                                        </p:tgtEl>
                                        <p:attrNameLst>
                                          <p:attrName>style.visibility</p:attrName>
                                        </p:attrNameLst>
                                      </p:cBhvr>
                                      <p:to>
                                        <p:strVal val="hidden"/>
                                      </p:to>
                                    </p:set>
                                  </p:childTnLst>
                                </p:cTn>
                              </p:par>
                            </p:childTnLst>
                          </p:cTn>
                        </p:par>
                        <p:par>
                          <p:cTn id="44" fill="hold">
                            <p:stCondLst>
                              <p:cond delay="3750"/>
                            </p:stCondLst>
                            <p:childTnLst>
                              <p:par>
                                <p:cTn id="45" presetID="2" presetClass="entr" presetSubtype="4" fill="hold" grpId="0" nodeType="afterEffect">
                                  <p:stCondLst>
                                    <p:cond delay="0"/>
                                  </p:stCondLst>
                                  <p:childTnLst>
                                    <p:set>
                                      <p:cBhvr>
                                        <p:cTn id="46" dur="1" fill="hold">
                                          <p:stCondLst>
                                            <p:cond delay="0"/>
                                          </p:stCondLst>
                                        </p:cTn>
                                        <p:tgtEl>
                                          <p:spTgt spid="16">
                                            <p:txEl>
                                              <p:pRg st="4" end="4"/>
                                            </p:txEl>
                                          </p:spTgt>
                                        </p:tgtEl>
                                        <p:attrNameLst>
                                          <p:attrName>style.visibility</p:attrName>
                                        </p:attrNameLst>
                                      </p:cBhvr>
                                      <p:to>
                                        <p:strVal val="visible"/>
                                      </p:to>
                                    </p:set>
                                    <p:anim calcmode="lin" valueType="num">
                                      <p:cBhvr additive="base">
                                        <p:cTn id="47"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250"/>
                            </p:stCondLst>
                            <p:childTnLst>
                              <p:par>
                                <p:cTn id="50" presetID="16" presetClass="exit" presetSubtype="21" fill="hold" grpId="0" nodeType="afterEffect">
                                  <p:stCondLst>
                                    <p:cond delay="0"/>
                                  </p:stCondLst>
                                  <p:childTnLst>
                                    <p:animEffect transition="out" filter="barn(inVertical)">
                                      <p:cBhvr>
                                        <p:cTn id="51" dur="350"/>
                                        <p:tgtEl>
                                          <p:spTgt spid="3">
                                            <p:txEl>
                                              <p:pRg st="3" end="3"/>
                                            </p:txEl>
                                          </p:spTgt>
                                        </p:tgtEl>
                                      </p:cBhvr>
                                    </p:animEffect>
                                    <p:set>
                                      <p:cBhvr>
                                        <p:cTn id="52" dur="1" fill="hold">
                                          <p:stCondLst>
                                            <p:cond delay="349"/>
                                          </p:stCondLst>
                                        </p:cTn>
                                        <p:tgtEl>
                                          <p:spTgt spid="3">
                                            <p:txEl>
                                              <p:pRg st="3" end="3"/>
                                            </p:txEl>
                                          </p:spTgt>
                                        </p:tgtEl>
                                        <p:attrNameLst>
                                          <p:attrName>style.visibility</p:attrName>
                                        </p:attrNameLst>
                                      </p:cBhvr>
                                      <p:to>
                                        <p:strVal val="hidden"/>
                                      </p:to>
                                    </p:set>
                                  </p:childTnLst>
                                </p:cTn>
                              </p:par>
                            </p:childTnLst>
                          </p:cTn>
                        </p:par>
                        <p:par>
                          <p:cTn id="53" fill="hold">
                            <p:stCondLst>
                              <p:cond delay="4600"/>
                            </p:stCondLst>
                            <p:childTnLst>
                              <p:par>
                                <p:cTn id="54" presetID="2" presetClass="entr" presetSubtype="4" fill="hold" grpId="0" nodeType="afterEffect">
                                  <p:stCondLst>
                                    <p:cond delay="0"/>
                                  </p:stCondLst>
                                  <p:childTnLst>
                                    <p:set>
                                      <p:cBhvr>
                                        <p:cTn id="55" dur="1" fill="hold">
                                          <p:stCondLst>
                                            <p:cond delay="0"/>
                                          </p:stCondLst>
                                        </p:cTn>
                                        <p:tgtEl>
                                          <p:spTgt spid="16">
                                            <p:txEl>
                                              <p:pRg st="5" end="5"/>
                                            </p:txEl>
                                          </p:spTgt>
                                        </p:tgtEl>
                                        <p:attrNameLst>
                                          <p:attrName>style.visibility</p:attrName>
                                        </p:attrNameLst>
                                      </p:cBhvr>
                                      <p:to>
                                        <p:strVal val="visible"/>
                                      </p:to>
                                    </p:set>
                                    <p:anim calcmode="lin" valueType="num">
                                      <p:cBhvr additive="base">
                                        <p:cTn id="56"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100"/>
                            </p:stCondLst>
                            <p:childTnLst>
                              <p:par>
                                <p:cTn id="59" presetID="16" presetClass="exit" presetSubtype="21" fill="hold" grpId="0" nodeType="afterEffect">
                                  <p:stCondLst>
                                    <p:cond delay="0"/>
                                  </p:stCondLst>
                                  <p:childTnLst>
                                    <p:animEffect transition="out" filter="barn(inVertical)">
                                      <p:cBhvr>
                                        <p:cTn id="60" dur="350"/>
                                        <p:tgtEl>
                                          <p:spTgt spid="3">
                                            <p:txEl>
                                              <p:pRg st="7" end="7"/>
                                            </p:txEl>
                                          </p:spTgt>
                                        </p:tgtEl>
                                      </p:cBhvr>
                                    </p:animEffect>
                                    <p:set>
                                      <p:cBhvr>
                                        <p:cTn id="61" dur="1" fill="hold">
                                          <p:stCondLst>
                                            <p:cond delay="349"/>
                                          </p:stCondLst>
                                        </p:cTn>
                                        <p:tgtEl>
                                          <p:spTgt spid="3">
                                            <p:txEl>
                                              <p:pRg st="7" end="7"/>
                                            </p:txEl>
                                          </p:spTgt>
                                        </p:tgtEl>
                                        <p:attrNameLst>
                                          <p:attrName>style.visibility</p:attrName>
                                        </p:attrNameLst>
                                      </p:cBhvr>
                                      <p:to>
                                        <p:strVal val="hidden"/>
                                      </p:to>
                                    </p:set>
                                  </p:childTnLst>
                                </p:cTn>
                              </p:par>
                            </p:childTnLst>
                          </p:cTn>
                        </p:par>
                        <p:par>
                          <p:cTn id="62" fill="hold">
                            <p:stCondLst>
                              <p:cond delay="5450"/>
                            </p:stCondLst>
                            <p:childTnLst>
                              <p:par>
                                <p:cTn id="63" presetID="2" presetClass="entr" presetSubtype="4" fill="hold" grpId="0" nodeType="afterEffect">
                                  <p:stCondLst>
                                    <p:cond delay="0"/>
                                  </p:stCondLst>
                                  <p:childTnLst>
                                    <p:set>
                                      <p:cBhvr>
                                        <p:cTn id="64" dur="1" fill="hold">
                                          <p:stCondLst>
                                            <p:cond delay="0"/>
                                          </p:stCondLst>
                                        </p:cTn>
                                        <p:tgtEl>
                                          <p:spTgt spid="16">
                                            <p:txEl>
                                              <p:pRg st="6" end="6"/>
                                            </p:txEl>
                                          </p:spTgt>
                                        </p:tgtEl>
                                        <p:attrNameLst>
                                          <p:attrName>style.visibility</p:attrName>
                                        </p:attrNameLst>
                                      </p:cBhvr>
                                      <p:to>
                                        <p:strVal val="visible"/>
                                      </p:to>
                                    </p:set>
                                    <p:anim calcmode="lin" valueType="num">
                                      <p:cBhvr additive="base">
                                        <p:cTn id="65"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par>
                          <p:cTn id="67" fill="hold">
                            <p:stCondLst>
                              <p:cond delay="5950"/>
                            </p:stCondLst>
                            <p:childTnLst>
                              <p:par>
                                <p:cTn id="68" presetID="16" presetClass="exit" presetSubtype="21" fill="hold" grpId="0" nodeType="afterEffect">
                                  <p:stCondLst>
                                    <p:cond delay="0"/>
                                  </p:stCondLst>
                                  <p:childTnLst>
                                    <p:animEffect transition="out" filter="barn(inVertical)">
                                      <p:cBhvr>
                                        <p:cTn id="69" dur="350"/>
                                        <p:tgtEl>
                                          <p:spTgt spid="3">
                                            <p:txEl>
                                              <p:pRg st="8" end="8"/>
                                            </p:txEl>
                                          </p:spTgt>
                                        </p:tgtEl>
                                      </p:cBhvr>
                                    </p:animEffect>
                                    <p:set>
                                      <p:cBhvr>
                                        <p:cTn id="70" dur="1" fill="hold">
                                          <p:stCondLst>
                                            <p:cond delay="349"/>
                                          </p:stCondLst>
                                        </p:cTn>
                                        <p:tgtEl>
                                          <p:spTgt spid="3">
                                            <p:txEl>
                                              <p:pRg st="8" end="8"/>
                                            </p:txEl>
                                          </p:spTgt>
                                        </p:tgtEl>
                                        <p:attrNameLst>
                                          <p:attrName>style.visibility</p:attrName>
                                        </p:attrNameLst>
                                      </p:cBhvr>
                                      <p:to>
                                        <p:strVal val="hidden"/>
                                      </p:to>
                                    </p:set>
                                  </p:childTnLst>
                                </p:cTn>
                              </p:par>
                            </p:childTnLst>
                          </p:cTn>
                        </p:par>
                        <p:par>
                          <p:cTn id="71" fill="hold">
                            <p:stCondLst>
                              <p:cond delay="6300"/>
                            </p:stCondLst>
                            <p:childTnLst>
                              <p:par>
                                <p:cTn id="72" presetID="2" presetClass="entr" presetSubtype="4" fill="hold" grpId="0" nodeType="afterEffect">
                                  <p:stCondLst>
                                    <p:cond delay="0"/>
                                  </p:stCondLst>
                                  <p:childTnLst>
                                    <p:set>
                                      <p:cBhvr>
                                        <p:cTn id="73" dur="1" fill="hold">
                                          <p:stCondLst>
                                            <p:cond delay="0"/>
                                          </p:stCondLst>
                                        </p:cTn>
                                        <p:tgtEl>
                                          <p:spTgt spid="16">
                                            <p:txEl>
                                              <p:pRg st="7" end="7"/>
                                            </p:txEl>
                                          </p:spTgt>
                                        </p:tgtEl>
                                        <p:attrNameLst>
                                          <p:attrName>style.visibility</p:attrName>
                                        </p:attrNameLst>
                                      </p:cBhvr>
                                      <p:to>
                                        <p:strVal val="visible"/>
                                      </p:to>
                                    </p:set>
                                    <p:anim calcmode="lin" valueType="num">
                                      <p:cBhvr additive="base">
                                        <p:cTn id="74"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800"/>
                            </p:stCondLst>
                            <p:childTnLst>
                              <p:par>
                                <p:cTn id="77" presetID="16" presetClass="exit" presetSubtype="21" fill="hold" grpId="0" nodeType="afterEffect">
                                  <p:stCondLst>
                                    <p:cond delay="0"/>
                                  </p:stCondLst>
                                  <p:childTnLst>
                                    <p:animEffect transition="out" filter="barn(inVertical)">
                                      <p:cBhvr>
                                        <p:cTn id="78" dur="350"/>
                                        <p:tgtEl>
                                          <p:spTgt spid="3">
                                            <p:txEl>
                                              <p:pRg st="2" end="2"/>
                                            </p:txEl>
                                          </p:spTgt>
                                        </p:tgtEl>
                                      </p:cBhvr>
                                    </p:animEffect>
                                    <p:set>
                                      <p:cBhvr>
                                        <p:cTn id="79" dur="1" fill="hold">
                                          <p:stCondLst>
                                            <p:cond delay="349"/>
                                          </p:stCondLst>
                                        </p:cTn>
                                        <p:tgtEl>
                                          <p:spTgt spid="3">
                                            <p:txEl>
                                              <p:pRg st="2" end="2"/>
                                            </p:txEl>
                                          </p:spTgt>
                                        </p:tgtEl>
                                        <p:attrNameLst>
                                          <p:attrName>style.visibility</p:attrName>
                                        </p:attrNameLst>
                                      </p:cBhvr>
                                      <p:to>
                                        <p:strVal val="hidden"/>
                                      </p:to>
                                    </p:set>
                                  </p:childTnLst>
                                </p:cTn>
                              </p:par>
                            </p:childTnLst>
                          </p:cTn>
                        </p:par>
                        <p:par>
                          <p:cTn id="80" fill="hold">
                            <p:stCondLst>
                              <p:cond delay="7150"/>
                            </p:stCondLst>
                            <p:childTnLst>
                              <p:par>
                                <p:cTn id="81" presetID="2" presetClass="entr" presetSubtype="4" fill="hold" grpId="0" nodeType="afterEffect">
                                  <p:stCondLst>
                                    <p:cond delay="0"/>
                                  </p:stCondLst>
                                  <p:childTnLst>
                                    <p:set>
                                      <p:cBhvr>
                                        <p:cTn id="82" dur="1" fill="hold">
                                          <p:stCondLst>
                                            <p:cond delay="0"/>
                                          </p:stCondLst>
                                        </p:cTn>
                                        <p:tgtEl>
                                          <p:spTgt spid="16">
                                            <p:txEl>
                                              <p:pRg st="8" end="8"/>
                                            </p:txEl>
                                          </p:spTgt>
                                        </p:tgtEl>
                                        <p:attrNameLst>
                                          <p:attrName>style.visibility</p:attrName>
                                        </p:attrNameLst>
                                      </p:cBhvr>
                                      <p:to>
                                        <p:strVal val="visible"/>
                                      </p:to>
                                    </p:set>
                                    <p:anim calcmode="lin" valueType="num">
                                      <p:cBhvr additive="base">
                                        <p:cTn id="83" dur="50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6">
                                            <p:txEl>
                                              <p:pRg st="8" end="8"/>
                                            </p:txEl>
                                          </p:spTgt>
                                        </p:tgtEl>
                                        <p:attrNameLst>
                                          <p:attrName>ppt_y</p:attrName>
                                        </p:attrNameLst>
                                      </p:cBhvr>
                                      <p:tavLst>
                                        <p:tav tm="0">
                                          <p:val>
                                            <p:strVal val="1+#ppt_h/2"/>
                                          </p:val>
                                        </p:tav>
                                        <p:tav tm="100000">
                                          <p:val>
                                            <p:strVal val="#ppt_y"/>
                                          </p:val>
                                        </p:tav>
                                      </p:tavLst>
                                    </p:anim>
                                  </p:childTnLst>
                                </p:cTn>
                              </p:par>
                            </p:childTnLst>
                          </p:cTn>
                        </p:par>
                        <p:par>
                          <p:cTn id="85" fill="hold">
                            <p:stCondLst>
                              <p:cond delay="7650"/>
                            </p:stCondLst>
                            <p:childTnLst>
                              <p:par>
                                <p:cTn id="86" presetID="16" presetClass="exit" presetSubtype="21" fill="hold" grpId="0" nodeType="afterEffect">
                                  <p:stCondLst>
                                    <p:cond delay="0"/>
                                  </p:stCondLst>
                                  <p:childTnLst>
                                    <p:animEffect transition="out" filter="barn(inVertical)">
                                      <p:cBhvr>
                                        <p:cTn id="87" dur="350"/>
                                        <p:tgtEl>
                                          <p:spTgt spid="3">
                                            <p:txEl>
                                              <p:pRg st="1" end="1"/>
                                            </p:txEl>
                                          </p:spTgt>
                                        </p:tgtEl>
                                      </p:cBhvr>
                                    </p:animEffect>
                                    <p:set>
                                      <p:cBhvr>
                                        <p:cTn id="88" dur="1" fill="hold">
                                          <p:stCondLst>
                                            <p:cond delay="349"/>
                                          </p:stCondLst>
                                        </p:cTn>
                                        <p:tgtEl>
                                          <p:spTgt spid="3">
                                            <p:txEl>
                                              <p:pRg st="1" end="1"/>
                                            </p:txEl>
                                          </p:spTgt>
                                        </p:tgtEl>
                                        <p:attrNameLst>
                                          <p:attrName>style.visibility</p:attrName>
                                        </p:attrNameLst>
                                      </p:cBhvr>
                                      <p:to>
                                        <p:strVal val="hidden"/>
                                      </p:to>
                                    </p:set>
                                  </p:childTnLst>
                                </p:cTn>
                              </p:par>
                            </p:childTnLst>
                          </p:cTn>
                        </p:par>
                        <p:par>
                          <p:cTn id="89" fill="hold">
                            <p:stCondLst>
                              <p:cond delay="8000"/>
                            </p:stCondLst>
                            <p:childTnLst>
                              <p:par>
                                <p:cTn id="90" presetID="2" presetClass="entr" presetSubtype="4" fill="hold" grpId="0" nodeType="afterEffect">
                                  <p:stCondLst>
                                    <p:cond delay="0"/>
                                  </p:stCondLst>
                                  <p:childTnLst>
                                    <p:set>
                                      <p:cBhvr>
                                        <p:cTn id="91" dur="1" fill="hold">
                                          <p:stCondLst>
                                            <p:cond delay="0"/>
                                          </p:stCondLst>
                                        </p:cTn>
                                        <p:tgtEl>
                                          <p:spTgt spid="16">
                                            <p:txEl>
                                              <p:pRg st="9" end="9"/>
                                            </p:txEl>
                                          </p:spTgt>
                                        </p:tgtEl>
                                        <p:attrNameLst>
                                          <p:attrName>style.visibility</p:attrName>
                                        </p:attrNameLst>
                                      </p:cBhvr>
                                      <p:to>
                                        <p:strVal val="visible"/>
                                      </p:to>
                                    </p:set>
                                    <p:anim calcmode="lin" valueType="num">
                                      <p:cBhvr additive="base">
                                        <p:cTn id="92" dur="500" fill="hold"/>
                                        <p:tgtEl>
                                          <p:spTgt spid="16">
                                            <p:txEl>
                                              <p:pRg st="9" end="9"/>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883400" y="1574800"/>
            <a:ext cx="5308600" cy="2862322"/>
          </a:xfrm>
          <a:prstGeom prst="rect">
            <a:avLst/>
          </a:prstGeom>
          <a:noFill/>
        </p:spPr>
        <p:txBody>
          <a:bodyPr wrap="square" rtlCol="0">
            <a:spAutoFit/>
          </a:bodyPr>
          <a:lstStyle/>
          <a:p>
            <a:pPr marL="342900" indent="-342900">
              <a:buFont typeface="+mj-lt"/>
              <a:buAutoNum type="arabicPeriod" startAt="9"/>
            </a:pPr>
            <a:r>
              <a:rPr lang="en-GB" b="1" dirty="0" smtClean="0">
                <a:solidFill>
                  <a:schemeClr val="accent6">
                    <a:lumMod val="75000"/>
                  </a:schemeClr>
                </a:solidFill>
              </a:rPr>
              <a:t>Removing bad odours </a:t>
            </a:r>
          </a:p>
          <a:p>
            <a:pPr marL="342900" indent="-342900">
              <a:buFont typeface="+mj-lt"/>
              <a:buAutoNum type="arabicPeriod"/>
            </a:pPr>
            <a:r>
              <a:rPr lang="en-GB" dirty="0" smtClean="0"/>
              <a:t>Excellent value </a:t>
            </a:r>
          </a:p>
          <a:p>
            <a:pPr marL="342900" indent="-342900">
              <a:buFont typeface="+mj-lt"/>
              <a:buAutoNum type="arabicPeriod" startAt="8"/>
            </a:pPr>
            <a:r>
              <a:rPr lang="en-GB" dirty="0"/>
              <a:t>Good level of </a:t>
            </a:r>
            <a:r>
              <a:rPr lang="en-GB" dirty="0" smtClean="0"/>
              <a:t>suds </a:t>
            </a:r>
            <a:endParaRPr lang="en-GB" dirty="0"/>
          </a:p>
          <a:p>
            <a:pPr marL="342900" indent="-342900">
              <a:buFont typeface="+mj-lt"/>
              <a:buAutoNum type="arabicPeriod" startAt="7"/>
            </a:pPr>
            <a:r>
              <a:rPr lang="en-GB" dirty="0" smtClean="0"/>
              <a:t>Overall scent </a:t>
            </a:r>
          </a:p>
          <a:p>
            <a:pPr marL="342900" indent="-342900">
              <a:buFont typeface="+mj-lt"/>
              <a:buAutoNum type="arabicPeriod" startAt="12"/>
            </a:pPr>
            <a:r>
              <a:rPr lang="en-GB" dirty="0" smtClean="0"/>
              <a:t>Trusted brand </a:t>
            </a:r>
          </a:p>
          <a:p>
            <a:pPr marL="342900" indent="-342900">
              <a:buFont typeface="+mj-lt"/>
              <a:buAutoNum type="arabicPeriod" startAt="6"/>
            </a:pPr>
            <a:r>
              <a:rPr lang="en-GB" dirty="0" smtClean="0"/>
              <a:t>Providing vivid colours </a:t>
            </a:r>
          </a:p>
          <a:p>
            <a:pPr marL="342900" indent="-342900">
              <a:buFont typeface="+mj-lt"/>
              <a:buAutoNum type="arabicPeriod" startAt="10"/>
            </a:pPr>
            <a:r>
              <a:rPr lang="en-GB" dirty="0" smtClean="0"/>
              <a:t>Product appearance </a:t>
            </a:r>
          </a:p>
          <a:p>
            <a:pPr marL="342900" indent="-342900">
              <a:buFont typeface="+mj-lt"/>
              <a:buAutoNum type="arabicPeriod" startAt="10"/>
            </a:pPr>
            <a:r>
              <a:rPr lang="en-GB" dirty="0" smtClean="0"/>
              <a:t>Not leaving residues </a:t>
            </a:r>
            <a:endParaRPr lang="en-GB" dirty="0"/>
          </a:p>
          <a:p>
            <a:pPr marL="342900" indent="-342900">
              <a:buFont typeface="+mj-lt"/>
              <a:buAutoNum type="arabicPeriod" startAt="4"/>
            </a:pPr>
            <a:r>
              <a:rPr lang="en-GB" dirty="0" smtClean="0"/>
              <a:t>Providing bright whites </a:t>
            </a:r>
            <a:endParaRPr lang="en-GB" dirty="0"/>
          </a:p>
          <a:p>
            <a:pPr marL="342900" indent="-342900">
              <a:buFont typeface="+mj-lt"/>
              <a:buAutoNum type="arabicPeriod" startAt="3"/>
            </a:pPr>
            <a:r>
              <a:rPr lang="en-GB" b="1" dirty="0" smtClean="0">
                <a:solidFill>
                  <a:srgbClr val="FF0000"/>
                </a:solidFill>
              </a:rPr>
              <a:t>Removing tough stains </a:t>
            </a:r>
          </a:p>
        </p:txBody>
      </p:sp>
      <p:cxnSp>
        <p:nvCxnSpPr>
          <p:cNvPr id="5" name="Straight Arrow Connector 4"/>
          <p:cNvCxnSpPr/>
          <p:nvPr/>
        </p:nvCxnSpPr>
        <p:spPr>
          <a:xfrm>
            <a:off x="6519337" y="1665122"/>
            <a:ext cx="0" cy="2772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05766" y="1574800"/>
            <a:ext cx="2946399" cy="369332"/>
          </a:xfrm>
          <a:prstGeom prst="rect">
            <a:avLst/>
          </a:prstGeom>
          <a:noFill/>
        </p:spPr>
        <p:txBody>
          <a:bodyPr wrap="square" rtlCol="0">
            <a:spAutoFit/>
          </a:bodyPr>
          <a:lstStyle/>
          <a:p>
            <a:r>
              <a:rPr lang="en-GB" dirty="0" smtClean="0"/>
              <a:t>Most likely to be endorsed</a:t>
            </a:r>
            <a:endParaRPr lang="en-GB" dirty="0"/>
          </a:p>
        </p:txBody>
      </p:sp>
      <p:sp>
        <p:nvSpPr>
          <p:cNvPr id="9" name="TextBox 8"/>
          <p:cNvSpPr txBox="1"/>
          <p:nvPr/>
        </p:nvSpPr>
        <p:spPr>
          <a:xfrm>
            <a:off x="3805765" y="4045203"/>
            <a:ext cx="2946399" cy="369332"/>
          </a:xfrm>
          <a:prstGeom prst="rect">
            <a:avLst/>
          </a:prstGeom>
          <a:noFill/>
        </p:spPr>
        <p:txBody>
          <a:bodyPr wrap="square" rtlCol="0">
            <a:spAutoFit/>
          </a:bodyPr>
          <a:lstStyle/>
          <a:p>
            <a:r>
              <a:rPr lang="en-GB" dirty="0" smtClean="0"/>
              <a:t>Least likely to be endorsed</a:t>
            </a:r>
            <a:endParaRPr lang="en-GB" dirty="0"/>
          </a:p>
        </p:txBody>
      </p:sp>
    </p:spTree>
    <p:extLst>
      <p:ext uri="{BB962C8B-B14F-4D97-AF65-F5344CB8AC3E}">
        <p14:creationId xmlns:p14="http://schemas.microsoft.com/office/powerpoint/2010/main" val="343756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54214" y="2180497"/>
            <a:ext cx="6269531" cy="4308230"/>
            <a:chOff x="3323491" y="2488954"/>
            <a:chExt cx="5539155" cy="3806338"/>
          </a:xfrm>
        </p:grpSpPr>
        <p:pic>
          <p:nvPicPr>
            <p:cNvPr id="1026" name="Picture 2" descr="Scales, flat design, vector illustration. Premium Vector"/>
            <p:cNvPicPr>
              <a:picLocks noChangeAspect="1" noChangeArrowheads="1"/>
            </p:cNvPicPr>
            <p:nvPr/>
          </p:nvPicPr>
          <p:blipFill rotWithShape="1">
            <a:blip r:embed="rId3">
              <a:extLst>
                <a:ext uri="{28A0092B-C50C-407E-A947-70E740481C1C}">
                  <a14:useLocalDpi xmlns:a14="http://schemas.microsoft.com/office/drawing/2010/main" val="0"/>
                </a:ext>
              </a:extLst>
            </a:blip>
            <a:srcRect l="3503" t="1" r="3599" b="47063"/>
            <a:stretch/>
          </p:blipFill>
          <p:spPr bwMode="auto">
            <a:xfrm>
              <a:off x="3323491" y="3138854"/>
              <a:ext cx="5539155" cy="31564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ubble background with detergent Free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067" y="2955563"/>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Laundry detergent sale realistic advertisement Free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4464" y="2488954"/>
              <a:ext cx="1656000" cy="16560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p:cNvSpPr txBox="1"/>
          <p:nvPr/>
        </p:nvSpPr>
        <p:spPr>
          <a:xfrm>
            <a:off x="4507736" y="1039726"/>
            <a:ext cx="3162487" cy="461665"/>
          </a:xfrm>
          <a:prstGeom prst="rect">
            <a:avLst/>
          </a:prstGeom>
          <a:noFill/>
        </p:spPr>
        <p:txBody>
          <a:bodyPr wrap="square" rtlCol="0">
            <a:spAutoFit/>
          </a:bodyPr>
          <a:lstStyle/>
          <a:p>
            <a:pPr algn="ctr"/>
            <a:r>
              <a:rPr lang="en-GB" sz="2400" b="1" dirty="0" smtClean="0"/>
              <a:t>Which brand is best?</a:t>
            </a:r>
            <a:endParaRPr lang="en-GB" sz="2400" b="1" dirty="0"/>
          </a:p>
        </p:txBody>
      </p:sp>
    </p:spTree>
    <p:extLst>
      <p:ext uri="{BB962C8B-B14F-4D97-AF65-F5344CB8AC3E}">
        <p14:creationId xmlns:p14="http://schemas.microsoft.com/office/powerpoint/2010/main" val="779244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Excellent value</a:t>
            </a:r>
          </a:p>
          <a:p>
            <a:pPr marL="342900" indent="-342900">
              <a:buFont typeface="+mj-lt"/>
              <a:buAutoNum type="arabicPeriod" startAt="3"/>
            </a:pPr>
            <a:r>
              <a:rPr lang="en-GB" dirty="0" smtClean="0">
                <a:solidFill>
                  <a:schemeClr val="bg1">
                    <a:lumMod val="75000"/>
                  </a:schemeClr>
                </a:solidFill>
              </a:rPr>
              <a:t>Removing tough stains</a:t>
            </a:r>
          </a:p>
          <a:p>
            <a:pPr marL="342900" indent="-342900">
              <a:buFont typeface="+mj-lt"/>
              <a:buAutoNum type="arabicPeriod" startAt="3"/>
            </a:pPr>
            <a:r>
              <a:rPr lang="en-GB" dirty="0">
                <a:solidFill>
                  <a:schemeClr val="bg1">
                    <a:lumMod val="75000"/>
                  </a:schemeClr>
                </a:solidFill>
              </a:rPr>
              <a:t>Providing bright </a:t>
            </a:r>
            <a:r>
              <a:rPr lang="en-GB" dirty="0" smtClean="0">
                <a:solidFill>
                  <a:schemeClr val="bg1">
                    <a:lumMod val="75000"/>
                  </a:schemeClr>
                </a:solidFill>
              </a:rPr>
              <a:t>whites</a:t>
            </a:r>
          </a:p>
          <a:p>
            <a:pPr marL="342900" indent="-342900">
              <a:buFont typeface="+mj-lt"/>
              <a:buAutoNum type="arabicPeriod" startAt="6"/>
            </a:pPr>
            <a:r>
              <a:rPr lang="en-GB" dirty="0" smtClean="0">
                <a:solidFill>
                  <a:schemeClr val="bg1">
                    <a:lumMod val="75000"/>
                  </a:schemeClr>
                </a:solidFill>
              </a:rPr>
              <a:t>Providing vivid colours</a:t>
            </a:r>
            <a:endParaRPr lang="en-GB" dirty="0">
              <a:solidFill>
                <a:schemeClr val="bg1">
                  <a:lumMod val="75000"/>
                </a:schemeClr>
              </a:solidFill>
            </a:endParaRPr>
          </a:p>
          <a:p>
            <a:pPr marL="342900" indent="-342900">
              <a:buFont typeface="+mj-lt"/>
              <a:buAutoNum type="arabicPeriod" startAt="7"/>
            </a:pPr>
            <a:r>
              <a:rPr lang="en-GB" dirty="0" smtClean="0">
                <a:solidFill>
                  <a:schemeClr val="bg1">
                    <a:lumMod val="75000"/>
                  </a:schemeClr>
                </a:solidFill>
              </a:rPr>
              <a:t>Overall scent</a:t>
            </a:r>
          </a:p>
          <a:p>
            <a:pPr marL="342900" indent="-342900">
              <a:buFont typeface="+mj-lt"/>
              <a:buAutoNum type="arabicPeriod" startAt="7"/>
            </a:pPr>
            <a:r>
              <a:rPr lang="en-GB" b="1" dirty="0" smtClean="0"/>
              <a:t>Good level of suds</a:t>
            </a:r>
          </a:p>
          <a:p>
            <a:pPr marL="342900" indent="-342900">
              <a:buFont typeface="+mj-lt"/>
              <a:buAutoNum type="arabicPeriod" startAt="7"/>
            </a:pPr>
            <a:r>
              <a:rPr lang="en-GB" dirty="0" smtClean="0">
                <a:solidFill>
                  <a:schemeClr val="bg1">
                    <a:lumMod val="75000"/>
                  </a:schemeClr>
                </a:solidFill>
              </a:rPr>
              <a:t>Removing bad odours</a:t>
            </a:r>
          </a:p>
          <a:p>
            <a:pPr marL="342900" indent="-342900">
              <a:buFont typeface="+mj-lt"/>
              <a:buAutoNum type="arabicPeriod" startAt="7"/>
            </a:pPr>
            <a:r>
              <a:rPr lang="en-GB" dirty="0">
                <a:solidFill>
                  <a:schemeClr val="bg1">
                    <a:lumMod val="75000"/>
                  </a:schemeClr>
                </a:solidFill>
              </a:rPr>
              <a:t>Product appearance</a:t>
            </a:r>
          </a:p>
          <a:p>
            <a:pPr marL="342900" indent="-342900">
              <a:buFont typeface="+mj-lt"/>
              <a:buAutoNum type="arabicPeriod" startAt="7"/>
            </a:pPr>
            <a:r>
              <a:rPr lang="en-GB" dirty="0">
                <a:solidFill>
                  <a:schemeClr val="bg1">
                    <a:lumMod val="75000"/>
                  </a:schemeClr>
                </a:solidFill>
              </a:rPr>
              <a:t>Not leaving residues</a:t>
            </a:r>
          </a:p>
          <a:p>
            <a:pPr marL="342900" indent="-342900">
              <a:buFont typeface="+mj-lt"/>
              <a:buAutoNum type="arabicPeriod" startAt="7"/>
            </a:pPr>
            <a:r>
              <a:rPr lang="en-GB" dirty="0" smtClean="0">
                <a:solidFill>
                  <a:schemeClr val="bg1">
                    <a:lumMod val="75000"/>
                  </a:schemeClr>
                </a:solidFill>
              </a:rPr>
              <a:t>Trusted brand</a:t>
            </a:r>
          </a:p>
        </p:txBody>
      </p:sp>
      <p:grpSp>
        <p:nvGrpSpPr>
          <p:cNvPr id="3" name="Group 2"/>
          <p:cNvGrpSpPr/>
          <p:nvPr/>
        </p:nvGrpSpPr>
        <p:grpSpPr>
          <a:xfrm>
            <a:off x="5257800" y="1031757"/>
            <a:ext cx="6451600" cy="4454701"/>
            <a:chOff x="5257800" y="1031757"/>
            <a:chExt cx="6451600" cy="4454701"/>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031757"/>
              <a:ext cx="6451600" cy="4301067"/>
            </a:xfrm>
            <a:prstGeom prst="rect">
              <a:avLst/>
            </a:prstGeom>
          </p:spPr>
        </p:pic>
        <p:sp>
          <p:nvSpPr>
            <p:cNvPr id="2" name="TextBox 1"/>
            <p:cNvSpPr txBox="1"/>
            <p:nvPr/>
          </p:nvSpPr>
          <p:spPr>
            <a:xfrm>
              <a:off x="6822827" y="5117126"/>
              <a:ext cx="3305909" cy="369332"/>
            </a:xfrm>
            <a:prstGeom prst="rect">
              <a:avLst/>
            </a:prstGeom>
            <a:solidFill>
              <a:schemeClr val="bg1"/>
            </a:solidFill>
          </p:spPr>
          <p:txBody>
            <a:bodyPr wrap="square" rtlCol="0">
              <a:spAutoFit/>
            </a:bodyPr>
            <a:lstStyle/>
            <a:p>
              <a:pPr algn="ctr"/>
              <a:r>
                <a:rPr lang="en-GB" dirty="0" smtClean="0"/>
                <a:t>Person ability (logits)</a:t>
              </a:r>
              <a:endParaRPr lang="en-GB" dirty="0"/>
            </a:p>
          </p:txBody>
        </p:sp>
        <p:sp>
          <p:nvSpPr>
            <p:cNvPr id="5" name="TextBox 4"/>
            <p:cNvSpPr txBox="1"/>
            <p:nvPr/>
          </p:nvSpPr>
          <p:spPr>
            <a:xfrm rot="16200000">
              <a:off x="3764727" y="2978622"/>
              <a:ext cx="3348000" cy="360000"/>
            </a:xfrm>
            <a:prstGeom prst="rect">
              <a:avLst/>
            </a:prstGeom>
            <a:solidFill>
              <a:schemeClr val="bg1"/>
            </a:solidFill>
          </p:spPr>
          <p:txBody>
            <a:bodyPr wrap="square" rtlCol="0">
              <a:spAutoFit/>
            </a:bodyPr>
            <a:lstStyle/>
            <a:p>
              <a:pPr algn="ctr"/>
              <a:r>
                <a:rPr lang="en-GB" dirty="0" smtClean="0"/>
                <a:t>Expected score for item 8</a:t>
              </a:r>
              <a:endParaRPr lang="en-GB" dirty="0"/>
            </a:p>
          </p:txBody>
        </p:sp>
      </p:grpSp>
    </p:spTree>
    <p:extLst>
      <p:ext uri="{BB962C8B-B14F-4D97-AF65-F5344CB8AC3E}">
        <p14:creationId xmlns:p14="http://schemas.microsoft.com/office/powerpoint/2010/main" val="3650065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985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Rectangle 6"/>
          <p:cNvSpPr/>
          <p:nvPr/>
        </p:nvSpPr>
        <p:spPr>
          <a:xfrm>
            <a:off x="16586333" y="7679445"/>
            <a:ext cx="3238500" cy="28742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9115" y="1391852"/>
            <a:ext cx="2742670" cy="4831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051" y="4875734"/>
            <a:ext cx="831797" cy="831797"/>
          </a:xfrm>
          <a:prstGeom prst="rect">
            <a:avLst/>
          </a:prstGeom>
        </p:spPr>
      </p:pic>
      <p:pic>
        <p:nvPicPr>
          <p:cNvPr id="8" name="Picture 2" descr="Image result for university of leeds log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510" y="2716238"/>
            <a:ext cx="2835275" cy="8217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university of leeds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4101" y="2600887"/>
            <a:ext cx="3919192" cy="111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783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xmlns="" id="{E4A62A27-F9F7-6740-95F2-A32D07E72FA3}"/>
              </a:ext>
            </a:extLst>
          </p:cNvPr>
          <p:cNvSpPr>
            <a:spLocks noGrp="1"/>
          </p:cNvSpPr>
          <p:nvPr>
            <p:ph type="ctrTitle"/>
          </p:nvPr>
        </p:nvSpPr>
        <p:spPr>
          <a:xfrm>
            <a:off x="1524000" y="-1002651"/>
            <a:ext cx="9144000" cy="2387600"/>
          </a:xfrm>
        </p:spPr>
        <p:txBody>
          <a:bodyPr/>
          <a:lstStyle/>
          <a:p>
            <a:r>
              <a:rPr lang="en-US" dirty="0"/>
              <a:t>Presentation title slide</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297" y="1251627"/>
            <a:ext cx="2742670" cy="483126"/>
          </a:xfrm>
          <a:prstGeom prst="rect">
            <a:avLst/>
          </a:prstGeom>
        </p:spPr>
      </p:pic>
      <p:sp>
        <p:nvSpPr>
          <p:cNvPr id="5" name="Text Placeholder 1"/>
          <p:cNvSpPr txBox="1">
            <a:spLocks/>
          </p:cNvSpPr>
          <p:nvPr/>
        </p:nvSpPr>
        <p:spPr>
          <a:xfrm>
            <a:off x="339724" y="1904546"/>
            <a:ext cx="11431361" cy="400367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b="1" dirty="0" smtClean="0">
                <a:solidFill>
                  <a:schemeClr val="tx1"/>
                </a:solidFill>
                <a:latin typeface="Arial" charset="0"/>
                <a:ea typeface="Arial" charset="0"/>
                <a:cs typeface="Arial" charset="0"/>
              </a:rPr>
              <a:t>The measurement of consumer emotions</a:t>
            </a:r>
          </a:p>
          <a:p>
            <a:r>
              <a:rPr lang="en-GB" sz="2800" b="1" dirty="0" smtClean="0">
                <a:solidFill>
                  <a:schemeClr val="tx1"/>
                </a:solidFill>
                <a:latin typeface="Arial" charset="0"/>
                <a:ea typeface="Arial" charset="0"/>
                <a:cs typeface="Arial" charset="0"/>
              </a:rPr>
              <a:t>Applying Rasch theory to guide product design</a:t>
            </a:r>
          </a:p>
          <a:p>
            <a:endParaRPr lang="en-GB" sz="2800" b="1" dirty="0" smtClean="0">
              <a:solidFill>
                <a:schemeClr val="tx1"/>
              </a:solidFill>
              <a:latin typeface="Arial" charset="0"/>
              <a:ea typeface="Arial" charset="0"/>
              <a:cs typeface="Arial" charset="0"/>
            </a:endParaRPr>
          </a:p>
          <a:p>
            <a:r>
              <a:rPr lang="en-GB" sz="2800" b="1" dirty="0" smtClean="0">
                <a:solidFill>
                  <a:schemeClr val="tx1"/>
                </a:solidFill>
                <a:latin typeface="Arial" charset="0"/>
                <a:ea typeface="Arial" charset="0"/>
                <a:cs typeface="Arial" charset="0"/>
              </a:rPr>
              <a:t>Caitlin Chalk</a:t>
            </a:r>
          </a:p>
          <a:p>
            <a:endParaRPr lang="en-GB" sz="2800" b="1" dirty="0">
              <a:solidFill>
                <a:schemeClr val="tx1"/>
              </a:solidFill>
              <a:latin typeface="Arial" charset="0"/>
              <a:ea typeface="Arial" charset="0"/>
              <a:cs typeface="Arial" charset="0"/>
            </a:endParaRPr>
          </a:p>
          <a:p>
            <a:r>
              <a:rPr lang="en-GB" sz="2800" dirty="0" smtClean="0">
                <a:solidFill>
                  <a:schemeClr val="tx1"/>
                </a:solidFill>
                <a:latin typeface="Arial" charset="0"/>
                <a:ea typeface="Arial" charset="0"/>
                <a:cs typeface="Arial" charset="0"/>
              </a:rPr>
              <a:t>Supervisory team: Brian Henson, Philip </a:t>
            </a:r>
            <a:r>
              <a:rPr lang="en-GB" sz="2800" dirty="0" err="1" smtClean="0">
                <a:solidFill>
                  <a:schemeClr val="tx1"/>
                </a:solidFill>
                <a:latin typeface="Arial" charset="0"/>
                <a:ea typeface="Arial" charset="0"/>
                <a:cs typeface="Arial" charset="0"/>
              </a:rPr>
              <a:t>Bowtell</a:t>
            </a:r>
            <a:r>
              <a:rPr lang="en-GB" sz="2800" dirty="0">
                <a:solidFill>
                  <a:schemeClr val="tx1"/>
                </a:solidFill>
                <a:latin typeface="Arial" charset="0"/>
                <a:ea typeface="Arial" charset="0"/>
                <a:cs typeface="Arial" charset="0"/>
              </a:rPr>
              <a:t>, Sam </a:t>
            </a:r>
            <a:r>
              <a:rPr lang="en-GB" sz="2800" dirty="0" smtClean="0">
                <a:solidFill>
                  <a:schemeClr val="tx1"/>
                </a:solidFill>
                <a:latin typeface="Arial" charset="0"/>
                <a:ea typeface="Arial" charset="0"/>
                <a:cs typeface="Arial" charset="0"/>
              </a:rPr>
              <a:t>Whitehead </a:t>
            </a:r>
            <a:endParaRPr lang="en-GB" sz="2800" dirty="0">
              <a:solidFill>
                <a:schemeClr val="tx1"/>
              </a:solidFill>
              <a:latin typeface="Arial" charset="0"/>
              <a:ea typeface="Arial" charset="0"/>
              <a:cs typeface="Arial"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9505" y="835728"/>
            <a:ext cx="831797" cy="831797"/>
          </a:xfrm>
          <a:prstGeom prst="rect">
            <a:avLst/>
          </a:prstGeom>
        </p:spPr>
      </p:pic>
    </p:spTree>
    <p:extLst>
      <p:ext uri="{BB962C8B-B14F-4D97-AF65-F5344CB8AC3E}">
        <p14:creationId xmlns:p14="http://schemas.microsoft.com/office/powerpoint/2010/main" val="2325042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rk excellent: evaluation form and pencil Premium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660" y="1753473"/>
            <a:ext cx="4067166" cy="30471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51893" y="1024372"/>
            <a:ext cx="4519246" cy="461665"/>
          </a:xfrm>
          <a:prstGeom prst="rect">
            <a:avLst/>
          </a:prstGeom>
          <a:noFill/>
        </p:spPr>
        <p:txBody>
          <a:bodyPr wrap="square" rtlCol="0">
            <a:spAutoFit/>
          </a:bodyPr>
          <a:lstStyle/>
          <a:p>
            <a:r>
              <a:rPr lang="en-GB" sz="2400" b="1" dirty="0" smtClean="0"/>
              <a:t>Categorical data</a:t>
            </a:r>
            <a:endParaRPr lang="en-GB" sz="2400" b="1" dirty="0"/>
          </a:p>
        </p:txBody>
      </p:sp>
      <p:sp>
        <p:nvSpPr>
          <p:cNvPr id="5" name="TextBox 4"/>
          <p:cNvSpPr txBox="1"/>
          <p:nvPr/>
        </p:nvSpPr>
        <p:spPr>
          <a:xfrm>
            <a:off x="7971691" y="1024371"/>
            <a:ext cx="4519246" cy="461665"/>
          </a:xfrm>
          <a:prstGeom prst="rect">
            <a:avLst/>
          </a:prstGeom>
          <a:noFill/>
        </p:spPr>
        <p:txBody>
          <a:bodyPr wrap="square" rtlCol="0">
            <a:spAutoFit/>
          </a:bodyPr>
          <a:lstStyle/>
          <a:p>
            <a:r>
              <a:rPr lang="en-GB" sz="2400" b="1" dirty="0" smtClean="0"/>
              <a:t>Latent variable</a:t>
            </a:r>
            <a:endParaRPr lang="en-GB" sz="2400" b="1" dirty="0"/>
          </a:p>
        </p:txBody>
      </p:sp>
      <p:pic>
        <p:nvPicPr>
          <p:cNvPr id="2052" name="Picture 4" descr="Illustration of young people with different emotions Free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419" y="1735888"/>
            <a:ext cx="4894523" cy="326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74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Rasch Measurement Theory</a:t>
            </a:r>
            <a:endParaRPr lang="en-GB" dirty="0"/>
          </a:p>
        </p:txBody>
      </p:sp>
      <mc:AlternateContent xmlns:mc="http://schemas.openxmlformats.org/markup-compatibility/2006" xmlns:a14="http://schemas.microsoft.com/office/drawing/2010/main">
        <mc:Choice Requires="a14">
          <p:sp>
            <p:nvSpPr>
              <p:cNvPr id="17" name="Rectangle 16"/>
              <p:cNvSpPr/>
              <p:nvPr/>
            </p:nvSpPr>
            <p:spPr>
              <a:xfrm>
                <a:off x="1347789" y="1849598"/>
                <a:ext cx="3669404" cy="8661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a:rPr lang="en-GB" sz="2400" i="1">
                          <a:latin typeface="Cambria Math" panose="02040503050406030204" pitchFamily="18" charset="0"/>
                          <a:ea typeface="Titillium Web"/>
                          <a:cs typeface="Adobe Devanagari" panose="02040503050201020203" pitchFamily="18" charset="0"/>
                          <a:sym typeface="Titillium Web"/>
                        </a:rPr>
                        <m:t>=</m:t>
                      </m:r>
                      <m:f>
                        <m:fPr>
                          <m:ctrlPr>
                            <a:rPr lang="en-GB" sz="2400" i="1">
                              <a:latin typeface="Cambria Math" panose="02040503050406030204" pitchFamily="18" charset="0"/>
                              <a:cs typeface="Adobe Devanagari" panose="02040503050201020203" pitchFamily="18" charset="0"/>
                              <a:sym typeface="Titillium Web"/>
                            </a:rPr>
                          </m:ctrlPr>
                        </m:fPr>
                        <m:num>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δ</m:t>
                              </m:r>
                              <m:r>
                                <a:rPr lang="en-GB" sz="2400" i="1">
                                  <a:latin typeface="Cambria Math" panose="02040503050406030204" pitchFamily="18" charset="0"/>
                                  <a:ea typeface="Titillium Web"/>
                                  <a:cs typeface="Adobe Devanagari" panose="02040503050201020203" pitchFamily="18" charset="0"/>
                                  <a:sym typeface="Titillium Web"/>
                                </a:rPr>
                                <m:t>)</m:t>
                              </m:r>
                            </m:sup>
                          </m:sSup>
                        </m:num>
                        <m:den>
                          <m:r>
                            <a:rPr lang="en-GB" sz="2400" i="1">
                              <a:latin typeface="Cambria Math" panose="02040503050406030204" pitchFamily="18" charset="0"/>
                              <a:cs typeface="Adobe Devanagari" panose="02040503050201020203" pitchFamily="18" charset="0"/>
                              <a:sym typeface="Titillium Web"/>
                            </a:rPr>
                            <m:t>1+</m:t>
                          </m:r>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δ</m:t>
                              </m:r>
                              <m:r>
                                <a:rPr lang="en-GB" sz="2400" i="1">
                                  <a:latin typeface="Cambria Math" panose="02040503050406030204" pitchFamily="18" charset="0"/>
                                  <a:ea typeface="Titillium Web"/>
                                  <a:cs typeface="Adobe Devanagari" panose="02040503050201020203" pitchFamily="18" charset="0"/>
                                  <a:sym typeface="Titillium Web"/>
                                </a:rPr>
                                <m:t>)</m:t>
                              </m:r>
                            </m:sup>
                          </m:sSup>
                        </m:den>
                      </m:f>
                    </m:oMath>
                  </m:oMathPara>
                </a14:m>
                <a:endParaRPr lang="en-GB" sz="2400" dirty="0"/>
              </a:p>
            </p:txBody>
          </p:sp>
        </mc:Choice>
        <mc:Fallback xmlns="">
          <p:sp>
            <p:nvSpPr>
              <p:cNvPr id="17" name="Rectangle 16"/>
              <p:cNvSpPr>
                <a:spLocks noRot="1" noChangeAspect="1" noMove="1" noResize="1" noEditPoints="1" noAdjustHandles="1" noChangeArrowheads="1" noChangeShapeType="1" noTextEdit="1"/>
              </p:cNvSpPr>
              <p:nvPr/>
            </p:nvSpPr>
            <p:spPr>
              <a:xfrm>
                <a:off x="1347789" y="1849598"/>
                <a:ext cx="3669404" cy="866199"/>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294922" y="1581612"/>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θ</m:t>
                    </m:r>
                  </m:oMath>
                </a14:m>
                <a:r>
                  <a:rPr lang="en-GB" sz="2400" dirty="0" smtClean="0"/>
                  <a:t> = person ability</a:t>
                </a:r>
                <a:endParaRPr lang="en-GB"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294922" y="1581612"/>
                <a:ext cx="3888623" cy="461665"/>
              </a:xfrm>
              <a:prstGeom prst="rect">
                <a:avLst/>
              </a:prstGeom>
              <a:blipFill rotWithShape="0">
                <a:blip r:embed="rId4"/>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294921" y="2091499"/>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δ</m:t>
                    </m:r>
                  </m:oMath>
                </a14:m>
                <a:r>
                  <a:rPr lang="en-GB" sz="2400" dirty="0" smtClean="0"/>
                  <a:t> = item difficulty</a:t>
                </a:r>
                <a:endParaRPr lang="en-GB"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6294921" y="2091499"/>
                <a:ext cx="3888623" cy="461665"/>
              </a:xfrm>
              <a:prstGeom prst="rect">
                <a:avLst/>
              </a:prstGeom>
              <a:blipFill rotWithShape="0">
                <a:blip r:embed="rId5"/>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72752" y="2564901"/>
                <a:ext cx="6370048" cy="461665"/>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d>
                      <m:dPr>
                        <m:ctrlPr>
                          <a:rPr lang="en-GB" sz="2400" i="1">
                            <a:latin typeface="Cambria Math" panose="02040503050406030204" pitchFamily="18" charset="0"/>
                            <a:cs typeface="Adobe Devanagari" panose="02040503050201020203" pitchFamily="18" charset="0"/>
                            <a:sym typeface="Titillium Web"/>
                          </a:rPr>
                        </m:ctrlPr>
                      </m:dPr>
                      <m:e>
                        <m:r>
                          <m:rPr>
                            <m:sty m:val="p"/>
                          </m:rPr>
                          <a:rPr lang="el-GR" sz="2400" i="1">
                            <a:latin typeface="Cambria Math" panose="02040503050406030204" pitchFamily="18" charset="0"/>
                            <a:cs typeface="Adobe Devanagari" panose="02040503050201020203" pitchFamily="18" charset="0"/>
                            <a:sym typeface="Titillium Web"/>
                          </a:rPr>
                          <m:t>θ</m:t>
                        </m:r>
                      </m:e>
                    </m:d>
                    <m:r>
                      <a:rPr lang="en-GB" sz="2400" b="0" i="1" smtClean="0">
                        <a:latin typeface="Cambria Math" panose="02040503050406030204" pitchFamily="18" charset="0"/>
                        <a:cs typeface="Adobe Devanagari" panose="02040503050201020203" pitchFamily="18" charset="0"/>
                        <a:sym typeface="Titillium Web"/>
                      </a:rPr>
                      <m:t> </m:t>
                    </m:r>
                  </m:oMath>
                </a14:m>
                <a:r>
                  <a:rPr lang="en-GB" sz="2400" dirty="0" smtClean="0"/>
                  <a:t>= probability of person answering correctly</a:t>
                </a:r>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872752" y="2564901"/>
                <a:ext cx="6370048" cy="461665"/>
              </a:xfrm>
              <a:prstGeom prst="rect">
                <a:avLst/>
              </a:prstGeom>
              <a:blipFill rotWithShape="0">
                <a:blip r:embed="rId6"/>
                <a:stretch>
                  <a:fillRect l="-287" t="-10667" b="-30667"/>
                </a:stretch>
              </a:blipFill>
            </p:spPr>
            <p:txBody>
              <a:bodyPr/>
              <a:lstStyle/>
              <a:p>
                <a:r>
                  <a:rPr lang="en-GB">
                    <a:noFill/>
                  </a:rPr>
                  <a:t> </a:t>
                </a:r>
              </a:p>
            </p:txBody>
          </p:sp>
        </mc:Fallback>
      </mc:AlternateContent>
    </p:spTree>
    <p:extLst>
      <p:ext uri="{BB962C8B-B14F-4D97-AF65-F5344CB8AC3E}">
        <p14:creationId xmlns:p14="http://schemas.microsoft.com/office/powerpoint/2010/main" val="501945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smtClean="0"/>
              <a:t>Rasch Measurement Theory</a:t>
            </a:r>
            <a:endParaRPr lang="en-GB" dirty="0"/>
          </a:p>
        </p:txBody>
      </p:sp>
      <mc:AlternateContent xmlns:mc="http://schemas.openxmlformats.org/markup-compatibility/2006" xmlns:a14="http://schemas.microsoft.com/office/drawing/2010/main">
        <mc:Choice Requires="a14">
          <p:sp>
            <p:nvSpPr>
              <p:cNvPr id="18" name="TextBox 17"/>
              <p:cNvSpPr txBox="1"/>
              <p:nvPr/>
            </p:nvSpPr>
            <p:spPr>
              <a:xfrm>
                <a:off x="6294922" y="1581612"/>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θ</m:t>
                    </m:r>
                  </m:oMath>
                </a14:m>
                <a:r>
                  <a:rPr lang="en-GB" sz="2400" dirty="0" smtClean="0"/>
                  <a:t> = person ability</a:t>
                </a:r>
                <a:endParaRPr lang="en-GB"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294922" y="1581612"/>
                <a:ext cx="3888623" cy="461665"/>
              </a:xfrm>
              <a:prstGeom prst="rect">
                <a:avLst/>
              </a:prstGeom>
              <a:blipFill rotWithShape="0">
                <a:blip r:embed="rId4"/>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294921" y="2091499"/>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δ</m:t>
                    </m:r>
                  </m:oMath>
                </a14:m>
                <a:r>
                  <a:rPr lang="en-GB" sz="2400" dirty="0" smtClean="0"/>
                  <a:t> = item difficulty</a:t>
                </a:r>
                <a:endParaRPr lang="en-GB"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6294921" y="2091499"/>
                <a:ext cx="3888623" cy="461665"/>
              </a:xfrm>
              <a:prstGeom prst="rect">
                <a:avLst/>
              </a:prstGeom>
              <a:blipFill rotWithShape="0">
                <a:blip r:embed="rId5"/>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72752" y="2564901"/>
                <a:ext cx="6370048" cy="461665"/>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d>
                      <m:dPr>
                        <m:ctrlPr>
                          <a:rPr lang="en-GB" sz="2400" i="1">
                            <a:latin typeface="Cambria Math" panose="02040503050406030204" pitchFamily="18" charset="0"/>
                            <a:cs typeface="Adobe Devanagari" panose="02040503050201020203" pitchFamily="18" charset="0"/>
                            <a:sym typeface="Titillium Web"/>
                          </a:rPr>
                        </m:ctrlPr>
                      </m:dPr>
                      <m:e>
                        <m:r>
                          <m:rPr>
                            <m:sty m:val="p"/>
                          </m:rPr>
                          <a:rPr lang="el-GR" sz="2400" i="1">
                            <a:latin typeface="Cambria Math" panose="02040503050406030204" pitchFamily="18" charset="0"/>
                            <a:cs typeface="Adobe Devanagari" panose="02040503050201020203" pitchFamily="18" charset="0"/>
                            <a:sym typeface="Titillium Web"/>
                          </a:rPr>
                          <m:t>θ</m:t>
                        </m:r>
                      </m:e>
                    </m:d>
                    <m:r>
                      <a:rPr lang="en-GB" sz="2400" b="0" i="1" smtClean="0">
                        <a:latin typeface="Cambria Math" panose="02040503050406030204" pitchFamily="18" charset="0"/>
                        <a:cs typeface="Adobe Devanagari" panose="02040503050201020203" pitchFamily="18" charset="0"/>
                        <a:sym typeface="Titillium Web"/>
                      </a:rPr>
                      <m:t> </m:t>
                    </m:r>
                  </m:oMath>
                </a14:m>
                <a:r>
                  <a:rPr lang="en-GB" sz="2400" dirty="0" smtClean="0"/>
                  <a:t>= probability of person answering correctly</a:t>
                </a:r>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872752" y="2564901"/>
                <a:ext cx="6370048" cy="461665"/>
              </a:xfrm>
              <a:prstGeom prst="rect">
                <a:avLst/>
              </a:prstGeom>
              <a:blipFill rotWithShape="0">
                <a:blip r:embed="rId6"/>
                <a:stretch>
                  <a:fillRect l="-287" t="-10667" b="-30667"/>
                </a:stretch>
              </a:blipFill>
            </p:spPr>
            <p:txBody>
              <a:bodyPr/>
              <a:lstStyle/>
              <a:p>
                <a:r>
                  <a:rPr lang="en-GB">
                    <a:noFill/>
                  </a:rPr>
                  <a:t> </a:t>
                </a:r>
              </a:p>
            </p:txBody>
          </p:sp>
        </mc:Fallback>
      </mc:AlternateContent>
      <p:cxnSp>
        <p:nvCxnSpPr>
          <p:cNvPr id="7" name="Straight Arrow Connector 6"/>
          <p:cNvCxnSpPr/>
          <p:nvPr/>
        </p:nvCxnSpPr>
        <p:spPr>
          <a:xfrm>
            <a:off x="2144856" y="4150937"/>
            <a:ext cx="0" cy="2448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449546" y="3578607"/>
            <a:ext cx="64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1178" y="3934187"/>
            <a:ext cx="1797944" cy="369332"/>
          </a:xfrm>
          <a:prstGeom prst="rect">
            <a:avLst/>
          </a:prstGeom>
          <a:noFill/>
        </p:spPr>
        <p:txBody>
          <a:bodyPr wrap="square" rtlCol="0">
            <a:spAutoFit/>
          </a:bodyPr>
          <a:lstStyle/>
          <a:p>
            <a:r>
              <a:rPr lang="en-GB" dirty="0" smtClean="0">
                <a:cs typeface="Adobe Devanagari" panose="02040503050201020203" pitchFamily="18" charset="0"/>
              </a:rPr>
              <a:t>Lowest ability</a:t>
            </a:r>
            <a:endParaRPr lang="en-GB" dirty="0">
              <a:cs typeface="Adobe Devanagari" panose="02040503050201020203" pitchFamily="18" charset="0"/>
            </a:endParaRPr>
          </a:p>
        </p:txBody>
      </p:sp>
      <p:sp>
        <p:nvSpPr>
          <p:cNvPr id="10" name="TextBox 9"/>
          <p:cNvSpPr txBox="1"/>
          <p:nvPr/>
        </p:nvSpPr>
        <p:spPr>
          <a:xfrm>
            <a:off x="617535" y="6325689"/>
            <a:ext cx="1675391" cy="369332"/>
          </a:xfrm>
          <a:prstGeom prst="rect">
            <a:avLst/>
          </a:prstGeom>
          <a:noFill/>
        </p:spPr>
        <p:txBody>
          <a:bodyPr wrap="square" rtlCol="0">
            <a:spAutoFit/>
          </a:bodyPr>
          <a:lstStyle/>
          <a:p>
            <a:r>
              <a:rPr lang="en-GB" dirty="0" smtClean="0">
                <a:cs typeface="Adobe Devanagari" panose="02040503050201020203" pitchFamily="18" charset="0"/>
              </a:rPr>
              <a:t>Highest ability</a:t>
            </a:r>
            <a:endParaRPr lang="en-GB" dirty="0">
              <a:cs typeface="Adobe Devanagari" panose="02040503050201020203" pitchFamily="18" charset="0"/>
            </a:endParaRPr>
          </a:p>
        </p:txBody>
      </p:sp>
      <p:sp>
        <p:nvSpPr>
          <p:cNvPr id="11" name="TextBox 10"/>
          <p:cNvSpPr txBox="1"/>
          <p:nvPr/>
        </p:nvSpPr>
        <p:spPr>
          <a:xfrm>
            <a:off x="3017174" y="3178324"/>
            <a:ext cx="1522768" cy="369332"/>
          </a:xfrm>
          <a:prstGeom prst="rect">
            <a:avLst/>
          </a:prstGeom>
          <a:noFill/>
        </p:spPr>
        <p:txBody>
          <a:bodyPr wrap="square" rtlCol="0">
            <a:spAutoFit/>
          </a:bodyPr>
          <a:lstStyle/>
          <a:p>
            <a:r>
              <a:rPr lang="en-GB" dirty="0" smtClean="0">
                <a:cs typeface="Adobe Devanagari" panose="02040503050201020203" pitchFamily="18" charset="0"/>
              </a:rPr>
              <a:t>Easiest item</a:t>
            </a:r>
            <a:endParaRPr lang="en-GB" dirty="0">
              <a:cs typeface="Adobe Devanagari" panose="02040503050201020203" pitchFamily="18" charset="0"/>
            </a:endParaRPr>
          </a:p>
        </p:txBody>
      </p:sp>
      <p:sp>
        <p:nvSpPr>
          <p:cNvPr id="12" name="TextBox 11"/>
          <p:cNvSpPr txBox="1"/>
          <p:nvPr/>
        </p:nvSpPr>
        <p:spPr>
          <a:xfrm>
            <a:off x="9163427" y="3163493"/>
            <a:ext cx="1532237" cy="369332"/>
          </a:xfrm>
          <a:prstGeom prst="rect">
            <a:avLst/>
          </a:prstGeom>
          <a:noFill/>
        </p:spPr>
        <p:txBody>
          <a:bodyPr wrap="square" rtlCol="0">
            <a:spAutoFit/>
          </a:bodyPr>
          <a:lstStyle/>
          <a:p>
            <a:r>
              <a:rPr lang="en-GB" dirty="0" smtClean="0">
                <a:cs typeface="Adobe Devanagari" panose="02040503050201020203" pitchFamily="18" charset="0"/>
              </a:rPr>
              <a:t>Hardest item</a:t>
            </a:r>
            <a:endParaRPr lang="en-GB" dirty="0">
              <a:cs typeface="Adobe Devanagari" panose="02040503050201020203"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565916630"/>
              </p:ext>
            </p:extLst>
          </p:nvPr>
        </p:nvGraphicFramePr>
        <p:xfrm>
          <a:off x="2344743" y="3776963"/>
          <a:ext cx="7623420" cy="2773680"/>
        </p:xfrm>
        <a:graphic>
          <a:graphicData uri="http://schemas.openxmlformats.org/drawingml/2006/table">
            <a:tbl>
              <a:tblPr firstRow="1" bandRow="1"/>
              <a:tblGrid>
                <a:gridCol w="1089060"/>
                <a:gridCol w="1089060"/>
                <a:gridCol w="1089060"/>
                <a:gridCol w="1089060"/>
                <a:gridCol w="1089060"/>
                <a:gridCol w="1089060"/>
                <a:gridCol w="1089060"/>
              </a:tblGrid>
              <a:tr h="370840">
                <a:tc>
                  <a:txBody>
                    <a:bodyPr/>
                    <a:lstStyle/>
                    <a:p>
                      <a:endParaRPr lang="en-GB" dirty="0"/>
                    </a:p>
                  </a:txBody>
                  <a:tcPr/>
                </a:tc>
                <a:tc>
                  <a:txBody>
                    <a:bodyPr/>
                    <a:lstStyle/>
                    <a:p>
                      <a:r>
                        <a:rPr lang="en-GB" sz="2000" dirty="0" smtClean="0">
                          <a:latin typeface="+mn-lt"/>
                          <a:cs typeface="Adobe Devanagari" panose="02040503050201020203" pitchFamily="18" charset="0"/>
                        </a:rPr>
                        <a:t>Item 1</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2</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3</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4</a:t>
                      </a:r>
                      <a:endParaRPr lang="en-GB" sz="2000" dirty="0">
                        <a:latin typeface="+mn-lt"/>
                        <a:cs typeface="Adobe Devanagari" panose="020405030502010202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Item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Item 6</a:t>
                      </a:r>
                    </a:p>
                  </a:txBody>
                  <a:tcPr/>
                </a:tc>
              </a:tr>
              <a:tr h="370840">
                <a:tc>
                  <a:txBody>
                    <a:bodyPr/>
                    <a:lstStyle/>
                    <a:p>
                      <a:r>
                        <a:rPr lang="en-GB" sz="2000" dirty="0" smtClean="0">
                          <a:latin typeface="+mn-lt"/>
                          <a:cs typeface="Adobe Devanagari" panose="02040503050201020203" pitchFamily="18" charset="0"/>
                        </a:rPr>
                        <a:t>Person 1</a:t>
                      </a:r>
                      <a:endParaRPr lang="en-GB" sz="2000" dirty="0">
                        <a:latin typeface="+mn-lt"/>
                        <a:cs typeface="Adobe Devanagari" panose="02040503050201020203" pitchFamily="18" charset="0"/>
                      </a:endParaRPr>
                    </a:p>
                  </a:txBody>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2</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3</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4</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Person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Person 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r>
            </a:tbl>
          </a:graphicData>
        </a:graphic>
      </p:graphicFrame>
      <mc:AlternateContent xmlns:mc="http://schemas.openxmlformats.org/markup-compatibility/2006" xmlns:a14="http://schemas.microsoft.com/office/drawing/2010/main">
        <mc:Choice Requires="a14">
          <p:sp>
            <p:nvSpPr>
              <p:cNvPr id="14" name="Rectangle 13"/>
              <p:cNvSpPr/>
              <p:nvPr/>
            </p:nvSpPr>
            <p:spPr>
              <a:xfrm>
                <a:off x="1347789" y="1849598"/>
                <a:ext cx="3669404" cy="8661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a:rPr lang="en-GB" sz="2400" i="1">
                          <a:latin typeface="Cambria Math" panose="02040503050406030204" pitchFamily="18" charset="0"/>
                          <a:ea typeface="Titillium Web"/>
                          <a:cs typeface="Adobe Devanagari" panose="02040503050201020203" pitchFamily="18" charset="0"/>
                          <a:sym typeface="Titillium Web"/>
                        </a:rPr>
                        <m:t>=</m:t>
                      </m:r>
                      <m:f>
                        <m:fPr>
                          <m:ctrlPr>
                            <a:rPr lang="en-GB" sz="2400" i="1">
                              <a:latin typeface="Cambria Math" panose="02040503050406030204" pitchFamily="18" charset="0"/>
                              <a:cs typeface="Adobe Devanagari" panose="02040503050201020203" pitchFamily="18" charset="0"/>
                              <a:sym typeface="Titillium Web"/>
                            </a:rPr>
                          </m:ctrlPr>
                        </m:fPr>
                        <m:num>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δ</m:t>
                              </m:r>
                              <m:r>
                                <a:rPr lang="en-GB" sz="2400" i="1">
                                  <a:latin typeface="Cambria Math" panose="02040503050406030204" pitchFamily="18" charset="0"/>
                                  <a:ea typeface="Titillium Web"/>
                                  <a:cs typeface="Adobe Devanagari" panose="02040503050201020203" pitchFamily="18" charset="0"/>
                                  <a:sym typeface="Titillium Web"/>
                                </a:rPr>
                                <m:t>)</m:t>
                              </m:r>
                            </m:sup>
                          </m:sSup>
                        </m:num>
                        <m:den>
                          <m:r>
                            <a:rPr lang="en-GB" sz="2400" i="1">
                              <a:latin typeface="Cambria Math" panose="02040503050406030204" pitchFamily="18" charset="0"/>
                              <a:cs typeface="Adobe Devanagari" panose="02040503050201020203" pitchFamily="18" charset="0"/>
                              <a:sym typeface="Titillium Web"/>
                            </a:rPr>
                            <m:t>1+</m:t>
                          </m:r>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δ</m:t>
                              </m:r>
                              <m:r>
                                <a:rPr lang="en-GB" sz="2400" i="1">
                                  <a:latin typeface="Cambria Math" panose="02040503050406030204" pitchFamily="18" charset="0"/>
                                  <a:ea typeface="Titillium Web"/>
                                  <a:cs typeface="Adobe Devanagari" panose="02040503050201020203" pitchFamily="18" charset="0"/>
                                  <a:sym typeface="Titillium Web"/>
                                </a:rPr>
                                <m:t>)</m:t>
                              </m:r>
                            </m:sup>
                          </m:sSup>
                        </m:den>
                      </m:f>
                    </m:oMath>
                  </m:oMathPara>
                </a14:m>
                <a:endParaRPr lang="en-GB" sz="2400" dirty="0"/>
              </a:p>
            </p:txBody>
          </p:sp>
        </mc:Choice>
        <mc:Fallback xmlns="">
          <p:sp>
            <p:nvSpPr>
              <p:cNvPr id="14" name="Rectangle 13"/>
              <p:cNvSpPr>
                <a:spLocks noRot="1" noChangeAspect="1" noMove="1" noResize="1" noEditPoints="1" noAdjustHandles="1" noChangeArrowheads="1" noChangeShapeType="1" noTextEdit="1"/>
              </p:cNvSpPr>
              <p:nvPr/>
            </p:nvSpPr>
            <p:spPr>
              <a:xfrm>
                <a:off x="1347789" y="1849598"/>
                <a:ext cx="3669404" cy="866199"/>
              </a:xfrm>
              <a:prstGeom prst="rect">
                <a:avLst/>
              </a:prstGeom>
              <a:blipFill rotWithShape="0">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07716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siness people in organization office and freelance job character.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757" y="892779"/>
            <a:ext cx="3224212" cy="32242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9763" y="337344"/>
            <a:ext cx="2616200" cy="461665"/>
          </a:xfrm>
          <a:prstGeom prst="rect">
            <a:avLst/>
          </a:prstGeom>
          <a:noFill/>
        </p:spPr>
        <p:txBody>
          <a:bodyPr wrap="square" rtlCol="0">
            <a:spAutoFit/>
          </a:bodyPr>
          <a:lstStyle/>
          <a:p>
            <a:pPr algn="ctr"/>
            <a:r>
              <a:rPr lang="en-GB" sz="2400" b="1" dirty="0" smtClean="0"/>
              <a:t>999 participants</a:t>
            </a:r>
            <a:endParaRPr lang="en-GB" sz="2400" b="1" dirty="0"/>
          </a:p>
        </p:txBody>
      </p:sp>
    </p:spTree>
    <p:extLst>
      <p:ext uri="{BB962C8B-B14F-4D97-AF65-F5344CB8AC3E}">
        <p14:creationId xmlns:p14="http://schemas.microsoft.com/office/powerpoint/2010/main" val="3621042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ubble background with detergent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989013"/>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dvertising poster of cleaning services. vector realistic design template Premium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7390" y="989013"/>
            <a:ext cx="2210353" cy="1656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aundry detergent sale realistic advertisement Free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89" y="3930888"/>
            <a:ext cx="2485986" cy="1656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Laundry detergent sale realistic advertisement Free Vect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4566" y="393088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siness people in organization office and freelance job character. Premium Vect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757" y="892779"/>
            <a:ext cx="3224212" cy="32242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bstract detergent background with new formula Free Vecto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0543" y="4861370"/>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9763" y="337344"/>
            <a:ext cx="2616200" cy="461665"/>
          </a:xfrm>
          <a:prstGeom prst="rect">
            <a:avLst/>
          </a:prstGeom>
          <a:noFill/>
        </p:spPr>
        <p:txBody>
          <a:bodyPr wrap="square" rtlCol="0">
            <a:spAutoFit/>
          </a:bodyPr>
          <a:lstStyle/>
          <a:p>
            <a:pPr algn="ctr"/>
            <a:r>
              <a:rPr lang="en-GB" sz="2400" b="1" dirty="0" smtClean="0"/>
              <a:t>999 participants</a:t>
            </a:r>
            <a:endParaRPr lang="en-GB" sz="2400" b="1" dirty="0"/>
          </a:p>
        </p:txBody>
      </p:sp>
      <p:sp>
        <p:nvSpPr>
          <p:cNvPr id="9" name="TextBox 8"/>
          <p:cNvSpPr txBox="1"/>
          <p:nvPr/>
        </p:nvSpPr>
        <p:spPr>
          <a:xfrm>
            <a:off x="4393959" y="4221350"/>
            <a:ext cx="3347809" cy="461665"/>
          </a:xfrm>
          <a:prstGeom prst="rect">
            <a:avLst/>
          </a:prstGeom>
          <a:noFill/>
        </p:spPr>
        <p:txBody>
          <a:bodyPr wrap="square" rtlCol="0">
            <a:spAutoFit/>
          </a:bodyPr>
          <a:lstStyle/>
          <a:p>
            <a:pPr algn="ctr"/>
            <a:r>
              <a:rPr lang="en-GB" sz="2400" b="1" dirty="0" smtClean="0"/>
              <a:t>10 laundry products</a:t>
            </a:r>
            <a:endParaRPr lang="en-GB" sz="2400" b="1" dirty="0"/>
          </a:p>
        </p:txBody>
      </p:sp>
    </p:spTree>
    <p:extLst>
      <p:ext uri="{BB962C8B-B14F-4D97-AF65-F5344CB8AC3E}">
        <p14:creationId xmlns:p14="http://schemas.microsoft.com/office/powerpoint/2010/main" val="1599832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lstStyle/>
          <a:p>
            <a:r>
              <a:rPr lang="en-GB" dirty="0" smtClean="0"/>
              <a:t>Rasch Measurement Theory</a:t>
            </a:r>
            <a:endParaRPr lang="en-GB" dirty="0"/>
          </a:p>
        </p:txBody>
      </p:sp>
      <p:grpSp>
        <p:nvGrpSpPr>
          <p:cNvPr id="24" name="Group 23"/>
          <p:cNvGrpSpPr/>
          <p:nvPr/>
        </p:nvGrpSpPr>
        <p:grpSpPr>
          <a:xfrm>
            <a:off x="7391400" y="5029695"/>
            <a:ext cx="3657600" cy="904190"/>
            <a:chOff x="7124700" y="4976813"/>
            <a:chExt cx="3657600" cy="904190"/>
          </a:xfrm>
        </p:grpSpPr>
        <p:sp>
          <p:nvSpPr>
            <p:cNvPr id="19" name="Rounded Rectangle 18"/>
            <p:cNvSpPr/>
            <p:nvPr/>
          </p:nvSpPr>
          <p:spPr>
            <a:xfrm>
              <a:off x="7124700" y="4976813"/>
              <a:ext cx="3657600" cy="90419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3" name="TextBox 2"/>
            <p:cNvSpPr txBox="1"/>
            <p:nvPr/>
          </p:nvSpPr>
          <p:spPr>
            <a:xfrm>
              <a:off x="7429500" y="5105743"/>
              <a:ext cx="3048000" cy="646331"/>
            </a:xfrm>
            <a:prstGeom prst="rect">
              <a:avLst/>
            </a:prstGeom>
            <a:noFill/>
          </p:spPr>
          <p:txBody>
            <a:bodyPr wrap="square" rtlCol="0">
              <a:spAutoFit/>
            </a:bodyPr>
            <a:lstStyle/>
            <a:p>
              <a:pPr algn="ctr"/>
              <a:r>
                <a:rPr lang="en-GB" b="1" dirty="0" smtClean="0"/>
                <a:t>Likelihood to endorse usual laundry product</a:t>
              </a:r>
              <a:endParaRPr lang="en-GB" b="1" dirty="0"/>
            </a:p>
          </p:txBody>
        </p:sp>
      </p:grpSp>
      <p:grpSp>
        <p:nvGrpSpPr>
          <p:cNvPr id="29" name="Group 28"/>
          <p:cNvGrpSpPr/>
          <p:nvPr/>
        </p:nvGrpSpPr>
        <p:grpSpPr>
          <a:xfrm>
            <a:off x="1085850" y="5029695"/>
            <a:ext cx="3657600" cy="904190"/>
            <a:chOff x="1085850" y="5029695"/>
            <a:chExt cx="3657600" cy="904190"/>
          </a:xfrm>
        </p:grpSpPr>
        <p:sp>
          <p:nvSpPr>
            <p:cNvPr id="18" name="Rounded Rectangle 17"/>
            <p:cNvSpPr/>
            <p:nvPr/>
          </p:nvSpPr>
          <p:spPr>
            <a:xfrm>
              <a:off x="1085850" y="5029695"/>
              <a:ext cx="3657600" cy="90419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13" name="TextBox 12"/>
            <p:cNvSpPr txBox="1"/>
            <p:nvPr/>
          </p:nvSpPr>
          <p:spPr>
            <a:xfrm>
              <a:off x="1390650" y="5250958"/>
              <a:ext cx="3048000" cy="461665"/>
            </a:xfrm>
            <a:prstGeom prst="rect">
              <a:avLst/>
            </a:prstGeom>
            <a:noFill/>
          </p:spPr>
          <p:txBody>
            <a:bodyPr wrap="square" rtlCol="0">
              <a:spAutoFit/>
            </a:bodyPr>
            <a:lstStyle/>
            <a:p>
              <a:pPr algn="ctr"/>
              <a:r>
                <a:rPr lang="en-GB" sz="2400" b="1" dirty="0" smtClean="0"/>
                <a:t>Person ability</a:t>
              </a:r>
              <a:endParaRPr lang="en-GB" sz="2400" b="1" dirty="0"/>
            </a:p>
          </p:txBody>
        </p:sp>
      </p:grpSp>
      <p:grpSp>
        <p:nvGrpSpPr>
          <p:cNvPr id="28" name="Group 27"/>
          <p:cNvGrpSpPr/>
          <p:nvPr/>
        </p:nvGrpSpPr>
        <p:grpSpPr>
          <a:xfrm>
            <a:off x="1107831" y="3344302"/>
            <a:ext cx="3657600" cy="904190"/>
            <a:chOff x="1107831" y="3344302"/>
            <a:chExt cx="3657600" cy="904190"/>
          </a:xfrm>
        </p:grpSpPr>
        <p:sp>
          <p:nvSpPr>
            <p:cNvPr id="5" name="Rounded Rectangle 4"/>
            <p:cNvSpPr/>
            <p:nvPr/>
          </p:nvSpPr>
          <p:spPr>
            <a:xfrm>
              <a:off x="1107831" y="3344302"/>
              <a:ext cx="3657600" cy="90419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5" name="TextBox 14"/>
            <p:cNvSpPr txBox="1"/>
            <p:nvPr/>
          </p:nvSpPr>
          <p:spPr>
            <a:xfrm>
              <a:off x="1412631" y="3565565"/>
              <a:ext cx="3048000" cy="461665"/>
            </a:xfrm>
            <a:prstGeom prst="rect">
              <a:avLst/>
            </a:prstGeom>
            <a:noFill/>
          </p:spPr>
          <p:txBody>
            <a:bodyPr wrap="square" rtlCol="0">
              <a:spAutoFit/>
            </a:bodyPr>
            <a:lstStyle/>
            <a:p>
              <a:pPr algn="ctr"/>
              <a:r>
                <a:rPr lang="en-GB" sz="2400" b="1" dirty="0" smtClean="0"/>
                <a:t>Item difficulty</a:t>
              </a:r>
              <a:endParaRPr lang="en-GB" sz="2400" b="1" dirty="0"/>
            </a:p>
          </p:txBody>
        </p:sp>
      </p:grpSp>
      <p:grpSp>
        <p:nvGrpSpPr>
          <p:cNvPr id="25" name="Group 24"/>
          <p:cNvGrpSpPr/>
          <p:nvPr/>
        </p:nvGrpSpPr>
        <p:grpSpPr>
          <a:xfrm>
            <a:off x="7391400" y="3344302"/>
            <a:ext cx="3657600" cy="904190"/>
            <a:chOff x="7124700" y="3329073"/>
            <a:chExt cx="3657600" cy="904190"/>
          </a:xfrm>
        </p:grpSpPr>
        <p:sp>
          <p:nvSpPr>
            <p:cNvPr id="20" name="Rounded Rectangle 19"/>
            <p:cNvSpPr/>
            <p:nvPr/>
          </p:nvSpPr>
          <p:spPr>
            <a:xfrm>
              <a:off x="7124700" y="3329073"/>
              <a:ext cx="3657600" cy="90419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TextBox 8"/>
            <p:cNvSpPr txBox="1"/>
            <p:nvPr/>
          </p:nvSpPr>
          <p:spPr>
            <a:xfrm>
              <a:off x="7429500" y="3458003"/>
              <a:ext cx="3048000" cy="646331"/>
            </a:xfrm>
            <a:prstGeom prst="rect">
              <a:avLst/>
            </a:prstGeom>
            <a:noFill/>
          </p:spPr>
          <p:txBody>
            <a:bodyPr wrap="square" rtlCol="0">
              <a:spAutoFit/>
            </a:bodyPr>
            <a:lstStyle/>
            <a:p>
              <a:pPr algn="ctr"/>
              <a:r>
                <a:rPr lang="en-GB" b="1" dirty="0" smtClean="0"/>
                <a:t>Likelihood of statement to be endorsed</a:t>
              </a:r>
              <a:endParaRPr lang="en-GB" b="1" dirty="0"/>
            </a:p>
          </p:txBody>
        </p:sp>
      </p:grpSp>
      <p:grpSp>
        <p:nvGrpSpPr>
          <p:cNvPr id="27" name="Group 26"/>
          <p:cNvGrpSpPr/>
          <p:nvPr/>
        </p:nvGrpSpPr>
        <p:grpSpPr>
          <a:xfrm>
            <a:off x="1107831" y="1761329"/>
            <a:ext cx="3657600" cy="833549"/>
            <a:chOff x="1107831" y="1761329"/>
            <a:chExt cx="3657600" cy="833549"/>
          </a:xfrm>
        </p:grpSpPr>
        <p:sp>
          <p:nvSpPr>
            <p:cNvPr id="4" name="Rounded Rectangle 3"/>
            <p:cNvSpPr/>
            <p:nvPr/>
          </p:nvSpPr>
          <p:spPr>
            <a:xfrm>
              <a:off x="1107831" y="1761329"/>
              <a:ext cx="3657600" cy="833549"/>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7" name="TextBox 16"/>
            <p:cNvSpPr txBox="1"/>
            <p:nvPr/>
          </p:nvSpPr>
          <p:spPr>
            <a:xfrm>
              <a:off x="1412631" y="1947271"/>
              <a:ext cx="3048000" cy="461665"/>
            </a:xfrm>
            <a:prstGeom prst="rect">
              <a:avLst/>
            </a:prstGeom>
            <a:noFill/>
          </p:spPr>
          <p:txBody>
            <a:bodyPr wrap="square" rtlCol="0">
              <a:spAutoFit/>
            </a:bodyPr>
            <a:lstStyle/>
            <a:p>
              <a:pPr algn="ctr"/>
              <a:r>
                <a:rPr lang="en-GB" sz="2400" b="1" dirty="0" smtClean="0"/>
                <a:t>Latent variable</a:t>
              </a:r>
            </a:p>
          </p:txBody>
        </p:sp>
      </p:grpSp>
      <p:grpSp>
        <p:nvGrpSpPr>
          <p:cNvPr id="26" name="Group 25"/>
          <p:cNvGrpSpPr/>
          <p:nvPr/>
        </p:nvGrpSpPr>
        <p:grpSpPr>
          <a:xfrm>
            <a:off x="7391400" y="1690688"/>
            <a:ext cx="3657600" cy="833549"/>
            <a:chOff x="7124700" y="1715987"/>
            <a:chExt cx="3657600" cy="833549"/>
          </a:xfrm>
        </p:grpSpPr>
        <p:sp>
          <p:nvSpPr>
            <p:cNvPr id="21" name="Rounded Rectangle 20"/>
            <p:cNvSpPr/>
            <p:nvPr/>
          </p:nvSpPr>
          <p:spPr>
            <a:xfrm>
              <a:off x="7124700" y="1715987"/>
              <a:ext cx="3657600" cy="833549"/>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extBox 10"/>
            <p:cNvSpPr txBox="1"/>
            <p:nvPr/>
          </p:nvSpPr>
          <p:spPr>
            <a:xfrm>
              <a:off x="7429500" y="1809596"/>
              <a:ext cx="3048000" cy="646331"/>
            </a:xfrm>
            <a:prstGeom prst="rect">
              <a:avLst/>
            </a:prstGeom>
            <a:noFill/>
          </p:spPr>
          <p:txBody>
            <a:bodyPr wrap="square" rtlCol="0">
              <a:spAutoFit/>
            </a:bodyPr>
            <a:lstStyle/>
            <a:p>
              <a:pPr algn="ctr"/>
              <a:r>
                <a:rPr lang="en-GB" b="1" dirty="0" smtClean="0"/>
                <a:t>Endorsement of usual laundry product</a:t>
              </a:r>
              <a:endParaRPr lang="en-GB" b="1" dirty="0"/>
            </a:p>
          </p:txBody>
        </p:sp>
      </p:grpSp>
      <p:cxnSp>
        <p:nvCxnSpPr>
          <p:cNvPr id="31" name="Straight Arrow Connector 30"/>
          <p:cNvCxnSpPr/>
          <p:nvPr/>
        </p:nvCxnSpPr>
        <p:spPr>
          <a:xfrm>
            <a:off x="5138313" y="2178103"/>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138313" y="3788146"/>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38313" y="5481790"/>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852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siness people in organization office and freelance job character.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757" y="1930270"/>
            <a:ext cx="3224212" cy="32242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9763" y="759365"/>
            <a:ext cx="2616200" cy="461665"/>
          </a:xfrm>
          <a:prstGeom prst="rect">
            <a:avLst/>
          </a:prstGeom>
          <a:noFill/>
        </p:spPr>
        <p:txBody>
          <a:bodyPr wrap="square" rtlCol="0">
            <a:spAutoFit/>
          </a:bodyPr>
          <a:lstStyle/>
          <a:p>
            <a:pPr algn="ctr"/>
            <a:r>
              <a:rPr lang="en-GB" sz="2400" b="1" dirty="0" smtClean="0"/>
              <a:t>999 participants</a:t>
            </a:r>
            <a:endParaRPr lang="en-GB" sz="2400" b="1" dirty="0"/>
          </a:p>
        </p:txBody>
      </p:sp>
    </p:spTree>
    <p:extLst>
      <p:ext uri="{BB962C8B-B14F-4D97-AF65-F5344CB8AC3E}">
        <p14:creationId xmlns:p14="http://schemas.microsoft.com/office/powerpoint/2010/main" val="3110508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2571</TotalTime>
  <Words>2087</Words>
  <Application>Microsoft Office PowerPoint</Application>
  <PresentationFormat>Widescreen</PresentationFormat>
  <Paragraphs>245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Devanagari</vt:lpstr>
      <vt:lpstr>Arial</vt:lpstr>
      <vt:lpstr>Calibri</vt:lpstr>
      <vt:lpstr>Calibri Light</vt:lpstr>
      <vt:lpstr>Cambria Math</vt:lpstr>
      <vt:lpstr>Titillium Web</vt:lpstr>
      <vt:lpstr>Office Theme</vt:lpstr>
      <vt:lpstr>PowerPoint Presentation</vt:lpstr>
      <vt:lpstr>Presentation title slide</vt:lpstr>
      <vt:lpstr>PowerPoint Presentation</vt:lpstr>
      <vt:lpstr>Rasch Measurement Theory</vt:lpstr>
      <vt:lpstr>Rasch Measurement Theory</vt:lpstr>
      <vt:lpstr>PowerPoint Presentation</vt:lpstr>
      <vt:lpstr>PowerPoint Presentation</vt:lpstr>
      <vt:lpstr>Rasch Measurement Theory</vt:lpstr>
      <vt:lpstr>PowerPoint Presentation</vt:lpstr>
      <vt:lpstr>PowerPoint Presentation</vt:lpstr>
      <vt:lpstr>Individual item fit</vt:lpstr>
      <vt:lpstr>Individual item fit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Dickinson</dc:creator>
  <cp:lastModifiedBy>Caitlin Chalk</cp:lastModifiedBy>
  <cp:revision>132</cp:revision>
  <dcterms:created xsi:type="dcterms:W3CDTF">2017-03-28T10:31:45Z</dcterms:created>
  <dcterms:modified xsi:type="dcterms:W3CDTF">2020-01-22T14:05:14Z</dcterms:modified>
</cp:coreProperties>
</file>