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00" r:id="rId2"/>
    <p:sldId id="258" r:id="rId3"/>
    <p:sldId id="302" r:id="rId4"/>
    <p:sldId id="303" r:id="rId5"/>
    <p:sldId id="304" r:id="rId6"/>
    <p:sldId id="30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55FF6-6A5E-4C20-995A-B7F72F4C1776}">
  <a:tblStyle styleId="{61655FF6-6A5E-4C20-995A-B7F72F4C17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68761" autoAdjust="0"/>
  </p:normalViewPr>
  <p:slideViewPr>
    <p:cSldViewPr snapToGrid="0">
      <p:cViewPr varScale="1">
        <p:scale>
          <a:sx n="106" d="100"/>
          <a:sy n="106" d="100"/>
        </p:scale>
        <p:origin x="17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4046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In data analytics, a variable of interest has one of four different levels of measurement – nominal, ordinal, interval and ratio. Nominal measurements are used to classify the data only, such as the nationality or gender of a person.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Proper measurement is essential for most data analyses, 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Difficulty – interpretation of scores in ordinal surveys – e.g. health,</a:t>
            </a:r>
            <a:r>
              <a:rPr lang="en-GB" baseline="0" dirty="0" smtClean="0"/>
              <a:t> assessment, consumer opinion. The difference between responses may not be consistent, “the whole may not equal the sum of the parts”.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18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99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95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44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Items – statement/question regarding the product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Person</a:t>
            </a:r>
            <a:r>
              <a:rPr lang="en-GB" baseline="0" dirty="0" smtClean="0"/>
              <a:t> ability – likelihood of that person to endorse the product.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62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7734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6674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5829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51211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6675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8737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94069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3664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634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67175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5651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AC6"/>
            </a:gs>
            <a:gs pos="10000">
              <a:srgbClr val="80D5E3"/>
            </a:gs>
            <a:gs pos="2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7432-0BB7-4F0E-A02E-8FD9E5CDE0B7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390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43024"/>
            <a:ext cx="6858000" cy="1079897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Leeds Institute for Data Analytics</a:t>
            </a:r>
            <a:r>
              <a:rPr lang="en-GB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/>
            </a:r>
            <a:br>
              <a:rPr lang="en-GB" sz="4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GB" sz="40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Using </a:t>
            </a:r>
            <a:r>
              <a:rPr lang="en-GB" sz="40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Rasch</a:t>
            </a:r>
            <a:r>
              <a:rPr lang="en-GB" sz="4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GB" sz="40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Model Theory to Guide Consumer Product Design</a:t>
            </a:r>
            <a:endParaRPr lang="en-GB" sz="4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Caitlin Chalk, PhD</a:t>
            </a:r>
            <a:endParaRPr lang="en-GB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AC6"/>
            </a:gs>
            <a:gs pos="10000">
              <a:srgbClr val="80D5E3"/>
            </a:gs>
            <a:gs pos="2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6212" y="72424"/>
            <a:ext cx="5412086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Science of Measurement</a:t>
            </a:r>
            <a:endParaRPr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" y="1393980"/>
            <a:ext cx="1295999" cy="648000"/>
          </a:xfrm>
          <a:prstGeom prst="rect">
            <a:avLst/>
          </a:prstGeom>
        </p:spPr>
      </p:pic>
      <p:pic>
        <p:nvPicPr>
          <p:cNvPr id="1026" name="Picture 2" descr="Image result for german fla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87" y="1397980"/>
            <a:ext cx="10800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nish fla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536" y="1393979"/>
            <a:ext cx="97238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ermometer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0" y="3581331"/>
            <a:ext cx="2227419" cy="133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cales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27" y="3384807"/>
            <a:ext cx="1751972" cy="17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92544" y="664023"/>
            <a:ext cx="170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Nominal measurement</a:t>
            </a:r>
            <a:endParaRPr lang="en-GB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1913" y="662463"/>
            <a:ext cx="170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Ordinal scale</a:t>
            </a:r>
            <a:endParaRPr lang="en-GB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76053" y="1606347"/>
            <a:ext cx="2991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appy – sad 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0707" y="1101592"/>
            <a:ext cx="47732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small – medium – large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34348" y="2723772"/>
            <a:ext cx="170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Interval measurement</a:t>
            </a:r>
            <a:endParaRPr lang="en-GB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2759" y="2723772"/>
            <a:ext cx="170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Ratio measurement</a:t>
            </a:r>
            <a:endParaRPr lang="en-GB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8100" y="66675"/>
            <a:ext cx="5249124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Science of Measurement</a:t>
            </a:r>
            <a:endParaRPr sz="3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44031"/>
              </p:ext>
            </p:extLst>
          </p:nvPr>
        </p:nvGraphicFramePr>
        <p:xfrm>
          <a:off x="600548" y="903427"/>
          <a:ext cx="6096000" cy="1772920"/>
        </p:xfrm>
        <a:graphic>
          <a:graphicData uri="http://schemas.openxmlformats.org/drawingml/2006/table">
            <a:tbl>
              <a:tblPr firstRow="1" bandRow="1">
                <a:tableStyleId>{61655FF6-6A5E-4C20-995A-B7F72F4C1776}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Statements</a:t>
                      </a:r>
                      <a:endParaRPr lang="en-GB" sz="20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Sometimes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Often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r>
                        <a:rPr lang="en-GB" baseline="0" dirty="0" smtClean="0"/>
                        <a:t> feel anxious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 have</a:t>
                      </a:r>
                      <a:r>
                        <a:rPr lang="en-GB" baseline="0" dirty="0" smtClean="0"/>
                        <a:t> a high energy level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r>
                        <a:rPr lang="en-GB" baseline="0" dirty="0" smtClean="0"/>
                        <a:t> feel</a:t>
                      </a:r>
                      <a:r>
                        <a:rPr lang="en-GB" dirty="0" smtClean="0"/>
                        <a:t> excited about the future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065007" y="1321794"/>
            <a:ext cx="624688" cy="2626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83113" y="1698663"/>
            <a:ext cx="624688" cy="2626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611640" y="2219996"/>
            <a:ext cx="624688" cy="2626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880634" y="2276237"/>
            <a:ext cx="187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Total score = 7?</a:t>
            </a:r>
            <a:endParaRPr lang="en-GB" sz="20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Google Shape;69;p13"/>
          <p:cNvSpPr txBox="1">
            <a:spLocks/>
          </p:cNvSpPr>
          <p:nvPr/>
        </p:nvSpPr>
        <p:spPr>
          <a:xfrm>
            <a:off x="429851" y="3094715"/>
            <a:ext cx="8324850" cy="147888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</a:pPr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Raw scores from ordinal scales are unreliable, and often meaningless.</a:t>
            </a:r>
          </a:p>
          <a:p>
            <a:pPr marL="342900" indent="-342900">
              <a:buClrTx/>
            </a:pPr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Meaningful statistics cannot be calculated from ordinal scale data.</a:t>
            </a:r>
            <a:endParaRPr lang="en-GB" dirty="0" smtClean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38240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8100" y="66674"/>
            <a:ext cx="8629650" cy="548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Rasch</a:t>
            </a:r>
            <a:r>
              <a:rPr lang="en-GB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Model Theory – </a:t>
            </a:r>
            <a:r>
              <a:rPr lang="en-GB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converting ordinal to interval</a:t>
            </a:r>
            <a:endParaRPr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3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342900" y="1392238"/>
                <a:ext cx="8324850" cy="3151187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342900" indent="-342900"/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Developed by George </a:t>
                </a:r>
                <a:r>
                  <a:rPr lang="en-GB" dirty="0" err="1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Rasch</a:t>
                </a:r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 (1901-1980) to transform ordinal scores into interval measures</a:t>
                </a:r>
              </a:p>
              <a:p>
                <a:pPr marL="342900" indent="-342900"/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The outcome of an encounter between a person and an item is governed by the person ability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cs typeface="Adobe Devanagari" panose="02040503050201020203" pitchFamily="18" charset="0"/>
                        <a:sym typeface="Titillium Web"/>
                      </a:rPr>
                      <m:t>θ</m:t>
                    </m:r>
                  </m:oMath>
                </a14:m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) and the difficulty of an item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cs typeface="Adobe Devanagari" panose="02040503050201020203" pitchFamily="18" charset="0"/>
                        <a:sym typeface="Titillium Web"/>
                      </a:rPr>
                      <m:t>δ</m:t>
                    </m:r>
                  </m:oMath>
                </a14:m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) </a:t>
                </a:r>
                <a:r>
                  <a:rPr lang="en-GB" b="1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only</a:t>
                </a:r>
              </a:p>
              <a:p>
                <a:pPr marL="342900" indent="-342900"/>
                <a:r>
                  <a:rPr lang="en-GB" dirty="0" smtClean="0">
                    <a:latin typeface="Adobe Devanagari" panose="02040503050201020203" pitchFamily="18" charset="0"/>
                    <a:ea typeface="Titillium Web"/>
                    <a:cs typeface="Adobe Devanagari" panose="02040503050201020203" pitchFamily="18" charset="0"/>
                    <a:sym typeface="Titillium Web"/>
                  </a:rPr>
                  <a:t>A Maximum Likelihood method is applied to estimate model parameters</a:t>
                </a:r>
              </a:p>
              <a:p>
                <a:pPr marL="0" indent="0">
                  <a:buNone/>
                </a:pPr>
                <a:endParaRPr lang="en-GB" dirty="0">
                  <a:latin typeface="Adobe Devanagari" panose="02040503050201020203" pitchFamily="18" charset="0"/>
                  <a:ea typeface="Titillium Web"/>
                  <a:cs typeface="Adobe Devanagari" panose="02040503050201020203" pitchFamily="18" charset="0"/>
                  <a:sym typeface="Titillium Web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  <a:sym typeface="Titillium Web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  <a:sym typeface="Titillium Web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  <a:sym typeface="Titillium Web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cs typeface="Adobe Devanagari" panose="02040503050201020203" pitchFamily="18" charset="0"/>
                          <a:sym typeface="Titillium Web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cs typeface="Adobe Devanagari" panose="02040503050201020203" pitchFamily="18" charset="0"/>
                          <a:sym typeface="Titillium Web"/>
                        </a:rPr>
                        <m:t>θ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Adobe Devanagari" panose="02040503050201020203" pitchFamily="18" charset="0"/>
                          <a:sym typeface="Titillium Web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Titillium Web"/>
                          <a:cs typeface="Adobe Devanagari" panose="02040503050201020203" pitchFamily="18" charset="0"/>
                          <a:sym typeface="Titillium Web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  <a:sym typeface="Titillium Web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  <a:sym typeface="Titillium Web"/>
                                </a:rPr>
                                <m:t>θ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  <a:sym typeface="Titillium Web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  <a:sym typeface="Titillium Web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  <a:sym typeface="Titillium Web"/>
                                </a:rPr>
                                <m:t>θ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Adobe Devanagari" panose="02040503050201020203" pitchFamily="18" charset="0"/>
                                  <a:sym typeface="Titillium Web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Adobe Devanagari" panose="02040503050201020203" pitchFamily="18" charset="0"/>
                                      <a:sym typeface="Titillium Web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tillium Web"/>
                                  <a:cs typeface="Adobe Devanagari" panose="02040503050201020203" pitchFamily="18" charset="0"/>
                                  <a:sym typeface="Titillium Web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>
                  <a:latin typeface="Adobe Devanagari" panose="02040503050201020203" pitchFamily="18" charset="0"/>
                  <a:ea typeface="Titillium Web"/>
                  <a:cs typeface="Adobe Devanagari" panose="02040503050201020203" pitchFamily="18" charset="0"/>
                  <a:sym typeface="Titillium Web"/>
                </a:endParaRPr>
              </a:p>
            </p:txBody>
          </p:sp>
        </mc:Choice>
        <mc:Fallback>
          <p:sp>
            <p:nvSpPr>
              <p:cNvPr id="69" name="Google Shape;69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42900" y="1392238"/>
                <a:ext cx="8324850" cy="3151187"/>
              </a:xfrm>
              <a:prstGeom prst="rect">
                <a:avLst/>
              </a:prstGeom>
              <a:blipFill rotWithShape="0">
                <a:blip r:embed="rId3"/>
                <a:stretch>
                  <a:fillRect l="-1830" t="-1161" r="-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pload.wikimedia.org/wikipedia/en/thumb/6/6b/TCC.PNG/380px-T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" y="3249074"/>
            <a:ext cx="3099912" cy="166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7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8100" y="66674"/>
            <a:ext cx="8629650" cy="548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Rasch</a:t>
            </a:r>
            <a:r>
              <a:rPr lang="en-GB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Model Theory – </a:t>
            </a:r>
            <a:r>
              <a:rPr lang="en-GB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GB" sz="2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Guttman</a:t>
            </a:r>
            <a:r>
              <a:rPr lang="en-GB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Pattern</a:t>
            </a:r>
            <a:endParaRPr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342900" y="1220226"/>
            <a:ext cx="8324850" cy="11789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A Maximum Likelihood method is applied to estimate model parameters (i.e. </a:t>
            </a:r>
            <a:r>
              <a:rPr lang="en-GB" b="1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person ability </a:t>
            </a:r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and </a:t>
            </a:r>
            <a:r>
              <a:rPr lang="en-GB" b="1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item difficulty</a:t>
            </a:r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)</a:t>
            </a:r>
          </a:p>
          <a:p>
            <a:pPr marL="342900" indent="-342900"/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Outcomes are expected to follow a </a:t>
            </a:r>
            <a:r>
              <a:rPr lang="en-GB" b="1" dirty="0" err="1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Guttman</a:t>
            </a:r>
            <a:r>
              <a:rPr lang="en-GB" b="1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 Pattern</a:t>
            </a:r>
          </a:p>
          <a:p>
            <a:pPr marL="0" indent="0">
              <a:buNone/>
            </a:pPr>
            <a:endParaRPr lang="en-GB" b="1" dirty="0" smtClean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  <a:p>
            <a:pPr marL="0" indent="0">
              <a:buNone/>
            </a:pPr>
            <a:endParaRPr lang="en-GB" dirty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  <a:p>
            <a:pPr marL="0" indent="0">
              <a:buNone/>
            </a:pPr>
            <a:endParaRPr lang="en-GB" dirty="0" smtClean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8307" y="4608214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93407" y="2988490"/>
            <a:ext cx="0" cy="198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5408307" y="440367"/>
            <a:ext cx="0" cy="48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0426" y="2780683"/>
            <a:ext cx="94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Lowest ability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872" y="4517887"/>
            <a:ext cx="94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Highest ability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2228" y="2576809"/>
            <a:ext cx="103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Easiest item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291" y="2548372"/>
            <a:ext cx="118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Hardest item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8307" y="4248459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978306" y="3828062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78305" y="3430319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189962" y="3843288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189962" y="4246283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192931" y="4627137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408307" y="4237437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401617" y="4627163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629163" y="4626295"/>
            <a:ext cx="842255" cy="271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644395" y="4222350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433108" y="3828062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644199" y="3819230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644199" y="3443723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435089" y="3442808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189961" y="3442808"/>
            <a:ext cx="842255" cy="271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06786"/>
              </p:ext>
            </p:extLst>
          </p:nvPr>
        </p:nvGraphicFramePr>
        <p:xfrm>
          <a:off x="1697042" y="2988490"/>
          <a:ext cx="6096000" cy="1981200"/>
        </p:xfrm>
        <a:graphic>
          <a:graphicData uri="http://schemas.openxmlformats.org/drawingml/2006/table">
            <a:tbl>
              <a:tblPr firstRow="1" bandRow="1">
                <a:tableStyleId>{61655FF6-6A5E-4C20-995A-B7F72F4C1776}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Item 1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Item 2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Item 3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Item 4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Person 1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Person 2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Person 3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  <a:endParaRPr lang="en-GB" sz="1800" dirty="0" smtClean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Incorrect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Person 4</a:t>
                      </a:r>
                      <a:endParaRPr lang="en-GB" sz="20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  <a:endParaRPr lang="en-GB" sz="18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Correct</a:t>
                      </a:r>
                      <a:endParaRPr lang="en-GB" sz="1800" dirty="0" smtClean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9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38100" y="66674"/>
            <a:ext cx="8629650" cy="548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Rasch</a:t>
            </a:r>
            <a:r>
              <a:rPr lang="en-GB" sz="3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Model Theory – </a:t>
            </a:r>
            <a:r>
              <a:rPr lang="en-GB" sz="2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application to consumer data</a:t>
            </a:r>
            <a:endParaRPr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342900" y="1220226"/>
            <a:ext cx="8324850" cy="11789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Used to measure latent variables, which cannot be directly observed</a:t>
            </a:r>
          </a:p>
          <a:p>
            <a:pPr marL="342900" indent="-342900"/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Measures </a:t>
            </a:r>
            <a:r>
              <a:rPr lang="en-GB" b="1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emotional opinions </a:t>
            </a:r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related to the product</a:t>
            </a:r>
          </a:p>
          <a:p>
            <a:pPr marL="342900" indent="-342900"/>
            <a:r>
              <a:rPr lang="en-GB" dirty="0" smtClean="0">
                <a:latin typeface="Adobe Devanagari" panose="02040503050201020203" pitchFamily="18" charset="0"/>
                <a:ea typeface="Titillium Web"/>
                <a:cs typeface="Adobe Devanagari" panose="02040503050201020203" pitchFamily="18" charset="0"/>
                <a:sym typeface="Titillium Web"/>
              </a:rPr>
              <a:t>Aids the construction and calibration of an effective questionnaire </a:t>
            </a:r>
          </a:p>
          <a:p>
            <a:pPr marL="0" indent="0">
              <a:buNone/>
            </a:pPr>
            <a:endParaRPr lang="en-GB" b="1" dirty="0" smtClean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  <a:p>
            <a:pPr marL="0" indent="0">
              <a:buNone/>
            </a:pPr>
            <a:endParaRPr lang="en-GB" dirty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  <a:p>
            <a:pPr marL="0" indent="0">
              <a:buNone/>
            </a:pPr>
            <a:endParaRPr lang="en-GB" dirty="0" smtClean="0">
              <a:latin typeface="Adobe Devanagari" panose="02040503050201020203" pitchFamily="18" charset="0"/>
              <a:ea typeface="Titillium Web"/>
              <a:cs typeface="Adobe Devanagari" panose="02040503050201020203" pitchFamily="18" charset="0"/>
              <a:sym typeface="Titillium We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1124"/>
            <a:ext cx="973932" cy="973932"/>
          </a:xfrm>
          <a:prstGeom prst="rect">
            <a:avLst/>
          </a:prstGeom>
        </p:spPr>
      </p:pic>
      <p:pic>
        <p:nvPicPr>
          <p:cNvPr id="2050" name="Picture 2" descr="Image result for ariel laundr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785328"/>
            <a:ext cx="2051222" cy="205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motion faces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9" t="50376"/>
          <a:stretch/>
        </p:blipFill>
        <p:spPr bwMode="auto">
          <a:xfrm>
            <a:off x="8007535" y="3891215"/>
            <a:ext cx="968331" cy="9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emotion faces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11" r="49801"/>
          <a:stretch/>
        </p:blipFill>
        <p:spPr bwMode="auto">
          <a:xfrm>
            <a:off x="6058758" y="3988550"/>
            <a:ext cx="956285" cy="95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emotion faces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8" b="50338"/>
          <a:stretch/>
        </p:blipFill>
        <p:spPr bwMode="auto">
          <a:xfrm>
            <a:off x="7819793" y="2399172"/>
            <a:ext cx="947207" cy="9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emotion faces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7" b="50365"/>
          <a:stretch/>
        </p:blipFill>
        <p:spPr bwMode="auto">
          <a:xfrm>
            <a:off x="6098480" y="2577956"/>
            <a:ext cx="947613" cy="94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6506"/>
              </p:ext>
            </p:extLst>
          </p:nvPr>
        </p:nvGraphicFramePr>
        <p:xfrm>
          <a:off x="2455636" y="2581824"/>
          <a:ext cx="2869144" cy="2357120"/>
        </p:xfrm>
        <a:graphic>
          <a:graphicData uri="http://schemas.openxmlformats.org/drawingml/2006/table">
            <a:tbl>
              <a:tblPr firstRow="1" bandRow="1">
                <a:tableStyleId>{61655FF6-6A5E-4C20-995A-B7F72F4C1776}</a:tableStyleId>
              </a:tblPr>
              <a:tblGrid>
                <a:gridCol w="2271616"/>
                <a:gridCol w="5975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 think this product is…</a:t>
                      </a:r>
                      <a:endParaRPr lang="en-GB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Score</a:t>
                      </a:r>
                      <a:endParaRPr lang="en-GB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Very new and different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5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Somewhat new and different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About the same as other products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Not very new and different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2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Not at all new and different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</a:t>
                      </a:r>
                      <a:endParaRPr lang="en-GB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5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412</Words>
  <Application>Microsoft Office PowerPoint</Application>
  <PresentationFormat>On-screen Show (16:9)</PresentationFormat>
  <Paragraphs>96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Devanagari</vt:lpstr>
      <vt:lpstr>Arial</vt:lpstr>
      <vt:lpstr>Calibri</vt:lpstr>
      <vt:lpstr>Calibri Light</vt:lpstr>
      <vt:lpstr>Cambria Math</vt:lpstr>
      <vt:lpstr>Titillium Web</vt:lpstr>
      <vt:lpstr>Office Theme</vt:lpstr>
      <vt:lpstr>Leeds Institute for Data Analytics Using Rasch Model Theory to Guide Consumer Product Design</vt:lpstr>
      <vt:lpstr>The Science of Measurement</vt:lpstr>
      <vt:lpstr>The Science of Measurement</vt:lpstr>
      <vt:lpstr>Rasch Model Theory – converting ordinal to interval</vt:lpstr>
      <vt:lpstr>Rasch Model Theory – the Guttman Pattern</vt:lpstr>
      <vt:lpstr>Rasch Model Theory – application to consumer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working as a LIDA Data Scientist Intern would enhance my personal &amp; professional development</dc:title>
  <dc:creator>Caitlin Chalk [RPG]</dc:creator>
  <cp:lastModifiedBy>Caitlin Chalk</cp:lastModifiedBy>
  <cp:revision>80</cp:revision>
  <dcterms:modified xsi:type="dcterms:W3CDTF">2019-11-11T13:58:30Z</dcterms:modified>
</cp:coreProperties>
</file>