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73F38-C94B-4C9E-8A3E-211F4191887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2951-8609-43E9-8838-2B875FC3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5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7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0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2951-8609-43E9-8838-2B875FC39C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6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21246F-3BAD-4C5B-97BF-0A70B2F35F2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C0D26E-0832-4847-B291-A0BF9F01C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41D6-D795-42A4-831A-D43F41F01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Funnels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8C8FA-81A0-4144-8211-056EAEAF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864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analysis of marketing data from </a:t>
            </a:r>
            <a:r>
              <a:rPr lang="en-US" dirty="0" err="1"/>
              <a:t>Warby</a:t>
            </a:r>
            <a:r>
              <a:rPr lang="en-US" dirty="0"/>
              <a:t> Parker</a:t>
            </a:r>
          </a:p>
          <a:p>
            <a:endParaRPr lang="en-US" dirty="0"/>
          </a:p>
          <a:p>
            <a:r>
              <a:rPr lang="en-US" dirty="0"/>
              <a:t>Caitlin Hyde</a:t>
            </a:r>
          </a:p>
          <a:p>
            <a:r>
              <a:rPr lang="en-US" dirty="0"/>
              <a:t>Learn SQL From Scratch</a:t>
            </a:r>
          </a:p>
          <a:p>
            <a:r>
              <a:rPr lang="en-US" dirty="0" err="1"/>
              <a:t>Codecademy</a:t>
            </a:r>
            <a:r>
              <a:rPr lang="en-US" dirty="0"/>
              <a:t> PRO Intensive</a:t>
            </a:r>
          </a:p>
        </p:txBody>
      </p:sp>
    </p:spTree>
    <p:extLst>
      <p:ext uri="{BB962C8B-B14F-4D97-AF65-F5344CB8AC3E}">
        <p14:creationId xmlns:p14="http://schemas.microsoft.com/office/powerpoint/2010/main" val="266368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Purchase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 anchor="t">
            <a:normAutofit/>
          </a:bodyPr>
          <a:lstStyle/>
          <a:p>
            <a:r>
              <a:rPr lang="en-US" dirty="0"/>
              <a:t>Men and Women purchase at roughly the same rate</a:t>
            </a:r>
          </a:p>
          <a:p>
            <a:pPr lvl="1"/>
            <a:r>
              <a:rPr lang="en-US" dirty="0"/>
              <a:t>Men’s Styles: 49.1%</a:t>
            </a:r>
          </a:p>
          <a:p>
            <a:pPr lvl="1"/>
            <a:r>
              <a:rPr lang="en-US" dirty="0"/>
              <a:t>Women’s Styles: 50.9%</a:t>
            </a:r>
          </a:p>
          <a:p>
            <a:pPr lvl="1"/>
            <a:endParaRPr lang="en-US" dirty="0"/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Most popular models: Eugene Narrow, Dawes and Brady (23.4%, 21.6%, 19.2%)</a:t>
            </a:r>
          </a:p>
          <a:p>
            <a:pPr lvl="1"/>
            <a:endParaRPr lang="en-US" dirty="0"/>
          </a:p>
          <a:p>
            <a:r>
              <a:rPr lang="en-US" dirty="0"/>
              <a:t>Price</a:t>
            </a:r>
          </a:p>
          <a:p>
            <a:pPr lvl="1"/>
            <a:r>
              <a:rPr lang="en-US" dirty="0"/>
              <a:t>Over 50% of purchases occurred at $95 price point.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style, COUNT(*) AS ‘</a:t>
            </a:r>
            <a:r>
              <a:rPr lang="en-US" sz="1050" dirty="0" err="1"/>
              <a:t>style_count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purchase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style;</a:t>
            </a:r>
          </a:p>
          <a:p>
            <a:pPr marL="0" indent="0">
              <a:buNone/>
            </a:pPr>
            <a:endParaRPr lang="en-US" sz="105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</a:t>
            </a:r>
            <a:r>
              <a:rPr lang="en-US" sz="1050" dirty="0" err="1"/>
              <a:t>model_name</a:t>
            </a:r>
            <a:r>
              <a:rPr lang="en-US" sz="1050" dirty="0"/>
              <a:t>, COUNT(*) AS ‘</a:t>
            </a:r>
            <a:r>
              <a:rPr lang="en-US" sz="1050" dirty="0" err="1"/>
              <a:t>model_count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purchase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</a:t>
            </a:r>
            <a:r>
              <a:rPr lang="en-US" sz="1050" dirty="0" err="1"/>
              <a:t>model_name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 </a:t>
            </a:r>
            <a:r>
              <a:rPr lang="en-US" sz="1050" dirty="0"/>
              <a:t>price, COUNT(*) AS '</a:t>
            </a:r>
            <a:r>
              <a:rPr lang="en-US" sz="1050" dirty="0" err="1"/>
              <a:t>price_count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 </a:t>
            </a:r>
            <a:r>
              <a:rPr lang="en-US" sz="1050" dirty="0"/>
              <a:t>purchase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 BY </a:t>
            </a:r>
            <a:r>
              <a:rPr lang="en-US" sz="1050" dirty="0"/>
              <a:t>price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ORDER BY </a:t>
            </a:r>
            <a:r>
              <a:rPr lang="en-US" sz="1050" dirty="0"/>
              <a:t>price</a:t>
            </a:r>
            <a:r>
              <a:rPr lang="en-US" sz="1050" dirty="0">
                <a:solidFill>
                  <a:srgbClr val="00B0F0"/>
                </a:solidFill>
              </a:rPr>
              <a:t> DESC;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0256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Advised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 anchor="t">
            <a:normAutofit/>
          </a:bodyPr>
          <a:lstStyle/>
          <a:p>
            <a:r>
              <a:rPr lang="en-US" dirty="0"/>
              <a:t>Highly recommend </a:t>
            </a:r>
            <a:r>
              <a:rPr lang="en-US" dirty="0" err="1"/>
              <a:t>Warby</a:t>
            </a:r>
            <a:r>
              <a:rPr lang="en-US" dirty="0"/>
              <a:t> Parker send 5 pairs of glasses in Home-Try-On as default.</a:t>
            </a:r>
          </a:p>
          <a:p>
            <a:endParaRPr lang="en-US" dirty="0"/>
          </a:p>
          <a:p>
            <a:r>
              <a:rPr lang="en-US" dirty="0"/>
              <a:t>Include more $95 glasses with 5 pair sets. This is the most popular price point in purchases.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39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214-7199-4164-AA89-50E022F4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31619"/>
            <a:ext cx="10018713" cy="630382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52819-EED8-4F69-AA29-BC838DAD4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969819"/>
            <a:ext cx="4895055" cy="4821382"/>
          </a:xfrm>
        </p:spPr>
        <p:txBody>
          <a:bodyPr/>
          <a:lstStyle/>
          <a:p>
            <a:r>
              <a:rPr lang="en-US" dirty="0" err="1"/>
              <a:t>Warby</a:t>
            </a:r>
            <a:r>
              <a:rPr lang="en-US" dirty="0"/>
              <a:t> Parker Style Quiz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/>
              <a:t>response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39FAC8-E860-4FAD-8C74-B72FE932B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969820"/>
            <a:ext cx="4895056" cy="482138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survey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10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C31245-DE91-40AE-A75D-28D2EDD4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13550"/>
              </p:ext>
            </p:extLst>
          </p:nvPr>
        </p:nvGraphicFramePr>
        <p:xfrm>
          <a:off x="4964548" y="2560321"/>
          <a:ext cx="7102761" cy="320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20">
                  <a:extLst>
                    <a:ext uri="{9D8B030D-6E8A-4147-A177-3AD203B41FA5}">
                      <a16:colId xmlns:a16="http://schemas.microsoft.com/office/drawing/2014/main" val="3819013877"/>
                    </a:ext>
                  </a:extLst>
                </a:gridCol>
                <a:gridCol w="2875159">
                  <a:extLst>
                    <a:ext uri="{9D8B030D-6E8A-4147-A177-3AD203B41FA5}">
                      <a16:colId xmlns:a16="http://schemas.microsoft.com/office/drawing/2014/main" val="667395031"/>
                    </a:ext>
                  </a:extLst>
                </a:gridCol>
                <a:gridCol w="1984882">
                  <a:extLst>
                    <a:ext uri="{9D8B030D-6E8A-4147-A177-3AD203B41FA5}">
                      <a16:colId xmlns:a16="http://schemas.microsoft.com/office/drawing/2014/main" val="2977179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50338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005e7f99-d48c-4fce-b605-10506c85aaf7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57730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005e7f99-d48c-4fce-b605-10506c85aaf7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48932"/>
                  </a:ext>
                </a:extLst>
              </a:tr>
              <a:tr h="25353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95022"/>
                  </a:ext>
                </a:extLst>
              </a:tr>
              <a:tr h="25769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4. Which colors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Two-Tone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03004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I'm not sure. Let's skip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74494"/>
                  </a:ext>
                </a:extLst>
              </a:tr>
              <a:tr h="29094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Narrow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2464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00a556ed-f13e-4c67-8704-27e3573684cd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&lt;1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9181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00bf9d63-0999-43a3-9e5b-9c372e6890d2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05688"/>
                  </a:ext>
                </a:extLst>
              </a:tr>
              <a:tr h="31865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00bf9d63-0999-43a3-9e5b-9c372e6890d2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&lt;1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00bf9d63-0999-43a3-9e5b-9c372e6890d2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/>
          <a:lstStyle/>
          <a:p>
            <a:r>
              <a:rPr lang="en-US" dirty="0"/>
              <a:t>After every question, some users will choose not to continue the survey.</a:t>
            </a:r>
          </a:p>
          <a:p>
            <a:endParaRPr lang="en-US" dirty="0"/>
          </a:p>
          <a:p>
            <a:r>
              <a:rPr lang="en-US" dirty="0"/>
              <a:t>There appears to be a large drop out between questions 2 and 3</a:t>
            </a:r>
          </a:p>
          <a:p>
            <a:r>
              <a:rPr lang="en-US" dirty="0"/>
              <a:t>Another large drop out occurs between questions 4 and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2810B-EC1A-49C6-BFFE-79AA2A75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6"/>
            <a:ext cx="4895056" cy="481888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question, </a:t>
            </a:r>
            <a:r>
              <a:rPr lang="en-US" dirty="0">
                <a:solidFill>
                  <a:srgbClr val="00B0F0"/>
                </a:solidFill>
              </a:rPr>
              <a:t>COUNT</a:t>
            </a:r>
            <a:r>
              <a:rPr lang="en-US" dirty="0"/>
              <a:t>(response) as '</a:t>
            </a:r>
            <a:r>
              <a:rPr lang="en-US" dirty="0" err="1"/>
              <a:t>number_responses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survey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/>
              <a:t>question;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26B444-77BF-4F16-9922-7B64F5DE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29256"/>
              </p:ext>
            </p:extLst>
          </p:nvPr>
        </p:nvGraphicFramePr>
        <p:xfrm>
          <a:off x="6379367" y="3944108"/>
          <a:ext cx="5698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291">
                  <a:extLst>
                    <a:ext uri="{9D8B030D-6E8A-4147-A177-3AD203B41FA5}">
                      <a16:colId xmlns:a16="http://schemas.microsoft.com/office/drawing/2014/main" val="1613335041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421795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number_responses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0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What are you looking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3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What’s your fit?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Which shapes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0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Which colors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5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When was your last eye exam?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6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Drop Out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highest drop out rate occurs at question 5: When was your last eye exam.</a:t>
            </a:r>
          </a:p>
          <a:p>
            <a:pPr lvl="1"/>
            <a:r>
              <a:rPr lang="en-US" dirty="0"/>
              <a:t>Less than 75% of respondents to question 4 complete question 5. </a:t>
            </a:r>
          </a:p>
          <a:p>
            <a:r>
              <a:rPr lang="en-US" dirty="0"/>
              <a:t>The second largest drop out rate occurs at question 3: Which shapes do you like?</a:t>
            </a:r>
          </a:p>
          <a:p>
            <a:pPr lvl="1"/>
            <a:r>
              <a:rPr lang="en-US" dirty="0"/>
              <a:t>80% of respondents to question 2 complete question 3.</a:t>
            </a:r>
          </a:p>
          <a:p>
            <a:endParaRPr lang="en-US" dirty="0"/>
          </a:p>
          <a:p>
            <a:r>
              <a:rPr lang="en-US" dirty="0"/>
              <a:t>If respondents have eye exams as needed, rather than regularly, they may not remember when their last exam took place.</a:t>
            </a:r>
          </a:p>
          <a:p>
            <a:r>
              <a:rPr lang="en-US" dirty="0"/>
              <a:t>Respondents may not be satisfied with the current range of shape options available and not complete question 3 if they do not see something they like.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8F8F91-856B-44C2-98A1-7BB5A8341FC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3773540"/>
              </p:ext>
            </p:extLst>
          </p:nvPr>
        </p:nvGraphicFramePr>
        <p:xfrm>
          <a:off x="6379367" y="2306688"/>
          <a:ext cx="5708073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709">
                  <a:extLst>
                    <a:ext uri="{9D8B030D-6E8A-4147-A177-3AD203B41FA5}">
                      <a16:colId xmlns:a16="http://schemas.microsoft.com/office/drawing/2014/main" val="2784166374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4030233464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422961458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84526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number_responses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percent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of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percent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of previous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1. What are you looking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 What’s your fit?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3. Which shapes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2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4. Which colors do you like?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0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5. When was your last eye exam?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1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Home Try-On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Quiz table columns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Fit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Color</a:t>
            </a:r>
          </a:p>
          <a:p>
            <a:r>
              <a:rPr lang="en-US" dirty="0" err="1"/>
              <a:t>Home_try_on</a:t>
            </a:r>
            <a:r>
              <a:rPr lang="en-US" dirty="0"/>
              <a:t> columns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 err="1"/>
              <a:t>Number_of_pairs</a:t>
            </a:r>
            <a:endParaRPr lang="en-US" dirty="0"/>
          </a:p>
          <a:p>
            <a:pPr lvl="1"/>
            <a:r>
              <a:rPr lang="en-US" dirty="0"/>
              <a:t>Address</a:t>
            </a:r>
          </a:p>
          <a:p>
            <a:r>
              <a:rPr lang="en-US" dirty="0"/>
              <a:t>Purchase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 err="1"/>
              <a:t>Product_id</a:t>
            </a:r>
            <a:endParaRPr lang="en-US" dirty="0"/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 err="1"/>
              <a:t>Model_name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Price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quiz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5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home_try_on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5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purchase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LIMIT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5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61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Home Try-On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 anchor="t">
            <a:normAutofit/>
          </a:bodyPr>
          <a:lstStyle/>
          <a:p>
            <a:r>
              <a:rPr lang="en-US" dirty="0"/>
              <a:t>To further investigate this data, we created a summary table :</a:t>
            </a:r>
          </a:p>
          <a:p>
            <a:pPr lvl="1"/>
            <a:r>
              <a:rPr lang="en-US" dirty="0" err="1"/>
              <a:t>user_id</a:t>
            </a:r>
            <a:r>
              <a:rPr lang="en-US" dirty="0"/>
              <a:t> – distinct users who took the quiz</a:t>
            </a:r>
          </a:p>
          <a:p>
            <a:pPr lvl="1"/>
            <a:r>
              <a:rPr lang="en-US" dirty="0" err="1"/>
              <a:t>is_home_try_on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1, users who continued to home try on.</a:t>
            </a:r>
          </a:p>
          <a:p>
            <a:pPr lvl="2"/>
            <a:r>
              <a:rPr lang="en-US" dirty="0"/>
              <a:t>0, users who did not continue</a:t>
            </a:r>
          </a:p>
          <a:p>
            <a:pPr lvl="1"/>
            <a:r>
              <a:rPr lang="en-US" dirty="0" err="1"/>
              <a:t>number_of_pairs</a:t>
            </a:r>
            <a:r>
              <a:rPr lang="en-US" dirty="0"/>
              <a:t> – pairs received by the user</a:t>
            </a:r>
          </a:p>
          <a:p>
            <a:pPr lvl="1"/>
            <a:r>
              <a:rPr lang="en-US" dirty="0" err="1"/>
              <a:t>is_purchase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1, users who continued to purchase.</a:t>
            </a:r>
          </a:p>
          <a:p>
            <a:pPr lvl="2"/>
            <a:r>
              <a:rPr lang="en-US" dirty="0"/>
              <a:t>0, users who did not continue.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q.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'</a:t>
            </a:r>
            <a:r>
              <a:rPr lang="en-US" dirty="0" err="1"/>
              <a:t>is_home_try_on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h.</a:t>
            </a:r>
            <a:r>
              <a:rPr lang="en-US" dirty="0" err="1">
                <a:solidFill>
                  <a:schemeClr val="accent4"/>
                </a:solidFill>
              </a:rPr>
              <a:t>number_of_pairs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</a:t>
            </a:r>
            <a:r>
              <a:rPr lang="en-US" dirty="0"/>
              <a:t> '</a:t>
            </a:r>
            <a:r>
              <a:rPr lang="en-US" dirty="0" err="1"/>
              <a:t>is_purchase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quiz q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JOIN</a:t>
            </a:r>
            <a:r>
              <a:rPr lang="en-US" dirty="0"/>
              <a:t> </a:t>
            </a:r>
            <a:r>
              <a:rPr lang="en-US" dirty="0" err="1"/>
              <a:t>home_try_on</a:t>
            </a:r>
            <a:r>
              <a:rPr lang="en-US" dirty="0"/>
              <a:t> h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00B0F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q.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r>
              <a:rPr lang="en-US" dirty="0"/>
              <a:t> = </a:t>
            </a:r>
            <a:r>
              <a:rPr lang="en-US" dirty="0" err="1"/>
              <a:t>h.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JOIN</a:t>
            </a:r>
            <a:r>
              <a:rPr lang="en-US" dirty="0"/>
              <a:t> purchase p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00B0F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r>
              <a:rPr lang="en-US" dirty="0"/>
              <a:t> = </a:t>
            </a:r>
            <a:r>
              <a:rPr lang="en-US" dirty="0" err="1"/>
              <a:t>q.</a:t>
            </a:r>
            <a:r>
              <a:rPr lang="en-US" dirty="0" err="1">
                <a:solidFill>
                  <a:schemeClr val="accent4"/>
                </a:solidFill>
              </a:rPr>
              <a:t>user_id</a:t>
            </a:r>
            <a:r>
              <a:rPr lang="en-US" dirty="0"/>
              <a:t>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0A501-421A-46D5-8EE6-8DD1C48D1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40943"/>
              </p:ext>
            </p:extLst>
          </p:nvPr>
        </p:nvGraphicFramePr>
        <p:xfrm>
          <a:off x="0" y="4716858"/>
          <a:ext cx="6904183" cy="214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937530659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5816702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89200269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2047392793"/>
                    </a:ext>
                  </a:extLst>
                </a:gridCol>
              </a:tblGrid>
              <a:tr h="2869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292929"/>
                          </a:solidFill>
                          <a:effectLst/>
                        </a:rPr>
                        <a:t>is_home_try_on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number_of_pairs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292929"/>
                          </a:solidFill>
                          <a:effectLst/>
                        </a:rPr>
                        <a:t>is_purchase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4e8118dc-bb3d-49bf-85fc-cca8d83232ac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6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75122300-0736-4087-b6d8-c0c5373a1a04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4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75bc6ebd-40cd-4e1d-a301-27ddd93b12e2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7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5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7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Home Try-On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 anchor="t">
            <a:normAutofit/>
          </a:bodyPr>
          <a:lstStyle/>
          <a:p>
            <a:r>
              <a:rPr lang="en-US" dirty="0"/>
              <a:t>Conversion rates:</a:t>
            </a:r>
          </a:p>
          <a:p>
            <a:pPr lvl="1"/>
            <a:r>
              <a:rPr lang="en-US" dirty="0"/>
              <a:t>Quiz to Home try on: 75%</a:t>
            </a:r>
          </a:p>
          <a:p>
            <a:pPr lvl="1"/>
            <a:r>
              <a:rPr lang="en-US" dirty="0"/>
              <a:t>Home Try On to Purchase: 66%</a:t>
            </a:r>
          </a:p>
          <a:p>
            <a:endParaRPr lang="en-US" dirty="0"/>
          </a:p>
          <a:p>
            <a:r>
              <a:rPr lang="en-US" dirty="0"/>
              <a:t>Difference in Conversion for number of pairs:</a:t>
            </a:r>
          </a:p>
          <a:p>
            <a:pPr lvl="1"/>
            <a:r>
              <a:rPr lang="en-US" dirty="0"/>
              <a:t>3 pairs: 53.03%</a:t>
            </a:r>
          </a:p>
          <a:p>
            <a:pPr lvl="1"/>
            <a:r>
              <a:rPr lang="en-US" dirty="0"/>
              <a:t>5 pairs: 79.25%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200" dirty="0"/>
              <a:t>WITH </a:t>
            </a:r>
            <a:r>
              <a:rPr lang="en-US" sz="1200" dirty="0" err="1"/>
              <a:t>combined_data</a:t>
            </a:r>
            <a:r>
              <a:rPr lang="en-US" sz="1200" dirty="0"/>
              <a:t> as (</a:t>
            </a:r>
          </a:p>
          <a:p>
            <a:pPr marL="0" indent="0">
              <a:buNone/>
            </a:pPr>
            <a:r>
              <a:rPr lang="en-US" sz="1200" dirty="0"/>
              <a:t>	[code block from slide 6])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SELECT</a:t>
            </a:r>
            <a:r>
              <a:rPr lang="en-US" sz="1200" dirty="0"/>
              <a:t> (100.0 * </a:t>
            </a:r>
            <a:r>
              <a:rPr lang="en-US" sz="1200" dirty="0">
                <a:solidFill>
                  <a:srgbClr val="00B0F0"/>
                </a:solidFill>
              </a:rPr>
              <a:t>SUM</a:t>
            </a:r>
            <a:r>
              <a:rPr lang="en-US" sz="1200" dirty="0"/>
              <a:t>(</a:t>
            </a:r>
            <a:r>
              <a:rPr lang="en-US" sz="1200" dirty="0" err="1"/>
              <a:t>is_home_try_on</a:t>
            </a:r>
            <a:r>
              <a:rPr lang="en-US" sz="1200" dirty="0"/>
              <a:t>)/COUNT(</a:t>
            </a:r>
            <a:r>
              <a:rPr lang="en-US" sz="1200" dirty="0" err="1"/>
              <a:t>user_id</a:t>
            </a:r>
            <a:r>
              <a:rPr lang="en-US" sz="1200" dirty="0"/>
              <a:t>)) </a:t>
            </a:r>
            <a:r>
              <a:rPr lang="en-US" sz="1200" dirty="0">
                <a:solidFill>
                  <a:srgbClr val="00B0F0"/>
                </a:solidFill>
              </a:rPr>
              <a:t>AS</a:t>
            </a:r>
            <a:r>
              <a:rPr lang="en-US" sz="1200" dirty="0"/>
              <a:t> ‘</a:t>
            </a:r>
            <a:r>
              <a:rPr lang="en-US" sz="1200" dirty="0" err="1"/>
              <a:t>pct_quiz_to_home</a:t>
            </a:r>
            <a:r>
              <a:rPr lang="en-US" sz="1200" dirty="0"/>
              <a:t>’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combined_data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</a:t>
            </a:r>
            <a:r>
              <a:rPr lang="en-US" sz="1200" dirty="0" err="1"/>
              <a:t>combined_data</a:t>
            </a:r>
            <a:r>
              <a:rPr lang="en-US" sz="1200" dirty="0"/>
              <a:t> as (</a:t>
            </a:r>
          </a:p>
          <a:p>
            <a:pPr marL="0" indent="0">
              <a:buNone/>
            </a:pPr>
            <a:r>
              <a:rPr lang="en-US" sz="1200" dirty="0"/>
              <a:t>	[code block from slide 6])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SELECT</a:t>
            </a:r>
            <a:r>
              <a:rPr lang="en-US" sz="1200" dirty="0"/>
              <a:t> (100.0 * </a:t>
            </a:r>
            <a:r>
              <a:rPr lang="en-US" sz="1200" dirty="0">
                <a:solidFill>
                  <a:srgbClr val="00B0F0"/>
                </a:solidFill>
              </a:rPr>
              <a:t>SUM</a:t>
            </a:r>
            <a:r>
              <a:rPr lang="en-US" sz="1200" dirty="0"/>
              <a:t>(</a:t>
            </a:r>
            <a:r>
              <a:rPr lang="en-US" sz="1200" dirty="0" err="1"/>
              <a:t>is_purchase</a:t>
            </a:r>
            <a:r>
              <a:rPr lang="en-US" sz="1200" dirty="0"/>
              <a:t>)/SUM(</a:t>
            </a:r>
            <a:r>
              <a:rPr lang="en-US" sz="1200" dirty="0" err="1"/>
              <a:t>is_home_try_on</a:t>
            </a:r>
            <a:r>
              <a:rPr lang="en-US" sz="1200" dirty="0"/>
              <a:t>)) </a:t>
            </a:r>
            <a:r>
              <a:rPr lang="en-US" sz="1200" dirty="0">
                <a:solidFill>
                  <a:srgbClr val="00B0F0"/>
                </a:solidFill>
              </a:rPr>
              <a:t>AS</a:t>
            </a:r>
            <a:r>
              <a:rPr lang="en-US" sz="1200" dirty="0"/>
              <a:t> ‘</a:t>
            </a:r>
            <a:r>
              <a:rPr lang="en-US" sz="1200" dirty="0" err="1"/>
              <a:t>pct_home_to_purchase</a:t>
            </a:r>
            <a:r>
              <a:rPr lang="en-US" sz="1200" dirty="0"/>
              <a:t>’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combined_data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</a:t>
            </a:r>
            <a:r>
              <a:rPr lang="en-US" sz="1200" dirty="0" err="1"/>
              <a:t>combined_data</a:t>
            </a:r>
            <a:r>
              <a:rPr lang="en-US" sz="1200" dirty="0"/>
              <a:t> as (</a:t>
            </a:r>
          </a:p>
          <a:p>
            <a:pPr marL="0" indent="0">
              <a:buNone/>
            </a:pPr>
            <a:r>
              <a:rPr lang="en-US" sz="1200" dirty="0"/>
              <a:t>	[code block from slide 6])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SELECT</a:t>
            </a:r>
            <a:r>
              <a:rPr lang="en-US" sz="1200" dirty="0"/>
              <a:t> </a:t>
            </a:r>
            <a:r>
              <a:rPr lang="en-US" sz="1200" dirty="0" err="1"/>
              <a:t>number_of_pairs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ROUND((100.0 * </a:t>
            </a:r>
            <a:r>
              <a:rPr lang="en-US" sz="1200" dirty="0">
                <a:solidFill>
                  <a:srgbClr val="00B0F0"/>
                </a:solidFill>
              </a:rPr>
              <a:t>SUM</a:t>
            </a:r>
            <a:r>
              <a:rPr lang="en-US" sz="1200" dirty="0"/>
              <a:t>(</a:t>
            </a:r>
            <a:r>
              <a:rPr lang="en-US" sz="1200" dirty="0" err="1"/>
              <a:t>is_purchase</a:t>
            </a:r>
            <a:r>
              <a:rPr lang="en-US" sz="1200" dirty="0"/>
              <a:t>)/SUM(</a:t>
            </a:r>
            <a:r>
              <a:rPr lang="en-US" sz="1200" dirty="0" err="1"/>
              <a:t>is_home_try_on</a:t>
            </a:r>
            <a:r>
              <a:rPr lang="en-US" sz="1200" dirty="0"/>
              <a:t>))) </a:t>
            </a:r>
            <a:r>
              <a:rPr lang="en-US" sz="1200" dirty="0">
                <a:solidFill>
                  <a:srgbClr val="00B0F0"/>
                </a:solidFill>
              </a:rPr>
              <a:t>AS</a:t>
            </a:r>
            <a:r>
              <a:rPr lang="en-US" sz="1200" dirty="0"/>
              <a:t> ‘</a:t>
            </a:r>
            <a:r>
              <a:rPr lang="en-US" sz="1200" dirty="0" err="1"/>
              <a:t>pct_home_to_purchase</a:t>
            </a:r>
            <a:r>
              <a:rPr lang="en-US" sz="1200" dirty="0"/>
              <a:t>’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combined_data</a:t>
            </a:r>
            <a:endParaRPr lang="en-US" sz="1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GROUP BY</a:t>
            </a:r>
            <a:r>
              <a:rPr lang="en-US" sz="1200" dirty="0"/>
              <a:t> </a:t>
            </a:r>
            <a:r>
              <a:rPr lang="en-US" sz="1200" dirty="0" err="1"/>
              <a:t>number_of_pairs</a:t>
            </a:r>
            <a:r>
              <a:rPr lang="en-US" sz="1200" dirty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778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Quiz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 anchor="t">
            <a:normAutofit/>
          </a:bodyPr>
          <a:lstStyle/>
          <a:p>
            <a:r>
              <a:rPr lang="en-US" dirty="0"/>
              <a:t>Style:</a:t>
            </a:r>
          </a:p>
          <a:p>
            <a:pPr lvl="1"/>
            <a:r>
              <a:rPr lang="en-US" dirty="0"/>
              <a:t>Women’s Styles: 46.7%</a:t>
            </a:r>
          </a:p>
          <a:p>
            <a:pPr lvl="1"/>
            <a:r>
              <a:rPr lang="en-US" dirty="0"/>
              <a:t>Men’s Styles: 43.2%</a:t>
            </a:r>
          </a:p>
          <a:p>
            <a:pPr lvl="1"/>
            <a:r>
              <a:rPr lang="en-US" dirty="0"/>
              <a:t>No answer: 9.9%</a:t>
            </a:r>
          </a:p>
          <a:p>
            <a:pPr lvl="1"/>
            <a:r>
              <a:rPr lang="en-US" dirty="0"/>
              <a:t>Roughly even split, Men’s/Women’s</a:t>
            </a:r>
          </a:p>
          <a:p>
            <a:endParaRPr lang="en-US" dirty="0"/>
          </a:p>
          <a:p>
            <a:r>
              <a:rPr lang="en-US" dirty="0"/>
              <a:t>Fit and Style, highlights:</a:t>
            </a:r>
          </a:p>
          <a:p>
            <a:pPr lvl="1"/>
            <a:r>
              <a:rPr lang="en-US" dirty="0" err="1"/>
              <a:t>Narrow:Medium:Wide</a:t>
            </a:r>
            <a:r>
              <a:rPr lang="en-US" dirty="0"/>
              <a:t> chosen at 40%: 30%: 20% rates. </a:t>
            </a:r>
          </a:p>
          <a:p>
            <a:pPr lvl="1"/>
            <a:r>
              <a:rPr lang="en-US" dirty="0"/>
              <a:t>52% of Wide fit chosen by Women</a:t>
            </a:r>
          </a:p>
          <a:p>
            <a:pPr lvl="1"/>
            <a:r>
              <a:rPr lang="en-US" dirty="0"/>
              <a:t>45% of people who skipped style question choose Narrow fit, 32% chose Medium fit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style, COUNT(*) AS '</a:t>
            </a:r>
            <a:r>
              <a:rPr lang="en-US" sz="1050" dirty="0" err="1"/>
              <a:t>style_count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quiz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style;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fit, COUNT(*) AS '</a:t>
            </a:r>
            <a:r>
              <a:rPr lang="en-US" sz="1050" dirty="0" err="1"/>
              <a:t>fit_count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quiz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fit;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style, fit, COUNT(*) AS '</a:t>
            </a:r>
            <a:r>
              <a:rPr lang="en-US" sz="1050" dirty="0" err="1"/>
              <a:t>fit_count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quiz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fit, style;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style, fit, COUNT(*) AS '</a:t>
            </a:r>
            <a:r>
              <a:rPr lang="en-US" sz="1050" dirty="0" err="1"/>
              <a:t>fit_count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quiz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style, fit;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2370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AE0-BF53-42ED-8B10-E52902E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4692"/>
            <a:ext cx="10018713" cy="630936"/>
          </a:xfrm>
        </p:spPr>
        <p:txBody>
          <a:bodyPr>
            <a:normAutofit fontScale="90000"/>
          </a:bodyPr>
          <a:lstStyle/>
          <a:p>
            <a:r>
              <a:rPr lang="en-US" dirty="0"/>
              <a:t>Quiz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D46-9241-41ED-8CD7-C74FD9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052944"/>
            <a:ext cx="4895055" cy="4818888"/>
          </a:xfrm>
        </p:spPr>
        <p:txBody>
          <a:bodyPr anchor="t">
            <a:normAutofit/>
          </a:bodyPr>
          <a:lstStyle/>
          <a:p>
            <a:r>
              <a:rPr lang="en-US" dirty="0"/>
              <a:t>Shape</a:t>
            </a:r>
          </a:p>
          <a:p>
            <a:pPr lvl="1"/>
            <a:r>
              <a:rPr lang="en-US" dirty="0"/>
              <a:t>Rectangular : Square : Round </a:t>
            </a:r>
            <a:r>
              <a:rPr lang="en-US" dirty="0" err="1"/>
              <a:t>choosen</a:t>
            </a:r>
            <a:r>
              <a:rPr lang="en-US" dirty="0"/>
              <a:t> at 40% : 33% : 18% rates</a:t>
            </a:r>
          </a:p>
          <a:p>
            <a:pPr lvl="1"/>
            <a:endParaRPr lang="en-US" dirty="0"/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Three popular colors: Tortoise, Black, and Crystal (29%, 28%, 21%)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50D8D-128F-4155-BD26-1A80A284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52944"/>
            <a:ext cx="4895056" cy="48188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shape, COUNT(*) AS '</a:t>
            </a:r>
            <a:r>
              <a:rPr lang="en-US" sz="1050" dirty="0" err="1"/>
              <a:t>shape_count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quiz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shape;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SELECT</a:t>
            </a:r>
            <a:r>
              <a:rPr lang="en-US" sz="1050" dirty="0"/>
              <a:t> color, COUNT(*) AS '</a:t>
            </a:r>
            <a:r>
              <a:rPr lang="en-US" sz="1050" dirty="0" err="1"/>
              <a:t>color_count</a:t>
            </a:r>
            <a:r>
              <a:rPr lang="en-US" sz="1050" dirty="0"/>
              <a:t>'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FROM</a:t>
            </a:r>
            <a:r>
              <a:rPr lang="en-US" sz="1050" dirty="0"/>
              <a:t> quiz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B0F0"/>
                </a:solidFill>
              </a:rPr>
              <a:t>GROUP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B0F0"/>
                </a:solidFill>
              </a:rPr>
              <a:t>BY</a:t>
            </a:r>
            <a:r>
              <a:rPr lang="en-US" sz="1050" dirty="0"/>
              <a:t> color;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2785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238</TotalTime>
  <Words>1115</Words>
  <Application>Microsoft Office PowerPoint</Application>
  <PresentationFormat>Widescreen</PresentationFormat>
  <Paragraphs>271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Marketing Funnels</vt:lpstr>
      <vt:lpstr>Survey Response</vt:lpstr>
      <vt:lpstr>Survey Funnel</vt:lpstr>
      <vt:lpstr>Survey Drop Out Rate</vt:lpstr>
      <vt:lpstr>Home Try-On Funnel</vt:lpstr>
      <vt:lpstr>Home Try-On Funnel</vt:lpstr>
      <vt:lpstr>Home Try-On Funnel</vt:lpstr>
      <vt:lpstr>Quiz Insights</vt:lpstr>
      <vt:lpstr>Quiz Insights</vt:lpstr>
      <vt:lpstr>Purchase Insights</vt:lpstr>
      <vt:lpstr>Advised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Funnels</dc:title>
  <dc:creator>Hyde, Caitlin (US Person)</dc:creator>
  <cp:lastModifiedBy>Hyde, Caitlin (US Person)</cp:lastModifiedBy>
  <cp:revision>16</cp:revision>
  <dcterms:created xsi:type="dcterms:W3CDTF">2018-08-29T13:05:47Z</dcterms:created>
  <dcterms:modified xsi:type="dcterms:W3CDTF">2018-08-29T17:03:55Z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4c761e12-4e94-43bc-97d1-4e99823ebb74</vt:lpwstr>
  </property>
  <property fmtid="{D5CDD505-2E9C-101B-9397-08002B2CF9AE}" pid="3" name="CLASSIFICATION">
    <vt:lpwstr>General</vt:lpwstr>
  </property>
</Properties>
</file>