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60" d="100"/>
          <a:sy n="60" d="100"/>
        </p:scale>
        <p:origin x="26" y="1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Payment Default</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6636</c:v>
                </c:pt>
                <c:pt idx="1">
                  <c:v>23364</c:v>
                </c:pt>
              </c:numCache>
            </c:numRef>
          </c:val>
          <c:extLst>
            <c:ext xmlns:c16="http://schemas.microsoft.com/office/drawing/2014/chart" uri="{C3380CC4-5D6E-409C-BE32-E72D297353CC}">
              <c16:uniqueId val="{00000000-8E31-4543-B53B-F132044CB5C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Gender</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General</c:formatCode>
                <c:ptCount val="2"/>
                <c:pt idx="0">
                  <c:v>18112</c:v>
                </c:pt>
                <c:pt idx="1">
                  <c:v>11888</c:v>
                </c:pt>
              </c:numCache>
            </c:numRef>
          </c:val>
          <c:extLst>
            <c:ext xmlns:c16="http://schemas.microsoft.com/office/drawing/2014/chart" uri="{C3380CC4-5D6E-409C-BE32-E72D297353CC}">
              <c16:uniqueId val="{00000000-1698-440D-B8EA-26088CD0BB5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Marital Status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Married</c:v>
                </c:pt>
                <c:pt idx="1">
                  <c:v>Single</c:v>
                </c:pt>
                <c:pt idx="2">
                  <c:v>Divorced</c:v>
                </c:pt>
                <c:pt idx="3">
                  <c:v>Other</c:v>
                </c:pt>
              </c:strCache>
            </c:strRef>
          </c:cat>
          <c:val>
            <c:numRef>
              <c:f>Sheet1!$B$2:$B$5</c:f>
              <c:numCache>
                <c:formatCode>General</c:formatCode>
                <c:ptCount val="4"/>
                <c:pt idx="0">
                  <c:v>13659</c:v>
                </c:pt>
                <c:pt idx="1">
                  <c:v>15964</c:v>
                </c:pt>
                <c:pt idx="2">
                  <c:v>323</c:v>
                </c:pt>
                <c:pt idx="3">
                  <c:v>54</c:v>
                </c:pt>
              </c:numCache>
            </c:numRef>
          </c:val>
          <c:extLst>
            <c:ext xmlns:c16="http://schemas.microsoft.com/office/drawing/2014/chart" uri="{C3380CC4-5D6E-409C-BE32-E72D297353CC}">
              <c16:uniqueId val="{00000000-F04A-4385-BD2D-DA3DB922E10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Education</a:t>
            </a:r>
            <a:r>
              <a:rPr lang="en-US" baseline="0" dirty="0"/>
              <a:t> Level</a:t>
            </a:r>
            <a:endParaRPr lang="en-US"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High School</c:v>
                </c:pt>
                <c:pt idx="1">
                  <c:v>University</c:v>
                </c:pt>
                <c:pt idx="2">
                  <c:v>Graduate School</c:v>
                </c:pt>
                <c:pt idx="3">
                  <c:v>Other</c:v>
                </c:pt>
              </c:strCache>
            </c:strRef>
          </c:cat>
          <c:val>
            <c:numRef>
              <c:f>Sheet1!$B$2:$B$5</c:f>
              <c:numCache>
                <c:formatCode>General</c:formatCode>
                <c:ptCount val="4"/>
                <c:pt idx="0">
                  <c:v>4917</c:v>
                </c:pt>
                <c:pt idx="1">
                  <c:v>14030</c:v>
                </c:pt>
                <c:pt idx="2">
                  <c:v>10585</c:v>
                </c:pt>
                <c:pt idx="3">
                  <c:v>468</c:v>
                </c:pt>
              </c:numCache>
            </c:numRef>
          </c:val>
          <c:extLst>
            <c:ext xmlns:c16="http://schemas.microsoft.com/office/drawing/2014/chart" uri="{C3380CC4-5D6E-409C-BE32-E72D297353CC}">
              <c16:uniqueId val="{00000000-E09C-403C-A3CF-9288CD25E3E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Age Group by Decade</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20's</c:v>
                </c:pt>
                <c:pt idx="1">
                  <c:v>30's</c:v>
                </c:pt>
                <c:pt idx="2">
                  <c:v>40's</c:v>
                </c:pt>
                <c:pt idx="3">
                  <c:v>50's plus</c:v>
                </c:pt>
              </c:strCache>
            </c:strRef>
          </c:cat>
          <c:val>
            <c:numRef>
              <c:f>Sheet1!$B$2:$B$5</c:f>
              <c:numCache>
                <c:formatCode>General</c:formatCode>
                <c:ptCount val="4"/>
                <c:pt idx="0">
                  <c:v>9618</c:v>
                </c:pt>
                <c:pt idx="1">
                  <c:v>11238</c:v>
                </c:pt>
                <c:pt idx="2">
                  <c:v>6464</c:v>
                </c:pt>
                <c:pt idx="3">
                  <c:v>2680</c:v>
                </c:pt>
              </c:numCache>
            </c:numRef>
          </c:val>
          <c:extLst>
            <c:ext xmlns:c16="http://schemas.microsoft.com/office/drawing/2014/chart" uri="{C3380CC4-5D6E-409C-BE32-E72D297353CC}">
              <c16:uniqueId val="{00000000-F6D3-4893-9034-FFEB92F8F4B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20000</cx:pt>
          <cx:pt idx="1">120000</cx:pt>
          <cx:pt idx="2">90000</cx:pt>
          <cx:pt idx="3">50000</cx:pt>
          <cx:pt idx="4">50000</cx:pt>
          <cx:pt idx="5">50000</cx:pt>
          <cx:pt idx="6">500000</cx:pt>
          <cx:pt idx="7">100000</cx:pt>
          <cx:pt idx="8">140000</cx:pt>
          <cx:pt idx="9">20000</cx:pt>
          <cx:pt idx="10">200000</cx:pt>
          <cx:pt idx="11">260000</cx:pt>
          <cx:pt idx="12">630000</cx:pt>
          <cx:pt idx="13">70000</cx:pt>
          <cx:pt idx="14">250000</cx:pt>
          <cx:pt idx="15">50000</cx:pt>
          <cx:pt idx="16">20000</cx:pt>
          <cx:pt idx="17">320000</cx:pt>
          <cx:pt idx="18">360000</cx:pt>
          <cx:pt idx="19">180000</cx:pt>
          <cx:pt idx="20">130000</cx:pt>
          <cx:pt idx="21">120000</cx:pt>
          <cx:pt idx="22">70000</cx:pt>
          <cx:pt idx="23">450000</cx:pt>
          <cx:pt idx="24">90000</cx:pt>
          <cx:pt idx="25">50000</cx:pt>
          <cx:pt idx="26">60000</cx:pt>
          <cx:pt idx="27">50000</cx:pt>
          <cx:pt idx="28">50000</cx:pt>
          <cx:pt idx="29">50000</cx:pt>
          <cx:pt idx="30">230000</cx:pt>
          <cx:pt idx="31">50000</cx:pt>
          <cx:pt idx="32">100000</cx:pt>
          <cx:pt idx="33">500000</cx:pt>
          <cx:pt idx="34">500000</cx:pt>
          <cx:pt idx="35">160000</cx:pt>
          <cx:pt idx="36">280000</cx:pt>
          <cx:pt idx="37">60000</cx:pt>
          <cx:pt idx="38">50000</cx:pt>
          <cx:pt idx="39">280000</cx:pt>
          <cx:pt idx="40">360000</cx:pt>
          <cx:pt idx="41">70000</cx:pt>
          <cx:pt idx="42">10000</cx:pt>
          <cx:pt idx="43">140000</cx:pt>
          <cx:pt idx="44">40000</cx:pt>
          <cx:pt idx="45">210000</cx:pt>
          <cx:pt idx="46">20000</cx:pt>
          <cx:pt idx="47">150000</cx:pt>
          <cx:pt idx="48">380000</cx:pt>
          <cx:pt idx="49">20000</cx:pt>
          <cx:pt idx="50">70000</cx:pt>
          <cx:pt idx="51">100000</cx:pt>
          <cx:pt idx="52">310000</cx:pt>
          <cx:pt idx="53">180000</cx:pt>
          <cx:pt idx="54">150000</cx:pt>
          <cx:pt idx="55">500000</cx:pt>
          <cx:pt idx="56">180000</cx:pt>
          <cx:pt idx="57">180000</cx:pt>
          <cx:pt idx="58">200000</cx:pt>
          <cx:pt idx="59">400000</cx:pt>
          <cx:pt idx="60">500000</cx:pt>
          <cx:pt idx="61">70000</cx:pt>
          <cx:pt idx="62">50000</cx:pt>
          <cx:pt idx="63">50000</cx:pt>
          <cx:pt idx="64">130000</cx:pt>
          <cx:pt idx="65">200000</cx:pt>
          <cx:pt idx="66">10000</cx:pt>
          <cx:pt idx="67">210000</cx:pt>
          <cx:pt idx="68">130000</cx:pt>
          <cx:pt idx="69">20000</cx:pt>
          <cx:pt idx="70">80000</cx:pt>
          <cx:pt idx="71">320000</cx:pt>
          <cx:pt idx="72">200000</cx:pt>
          <cx:pt idx="73">290000</cx:pt>
          <cx:pt idx="74">340000</cx:pt>
          <cx:pt idx="75">20000</cx:pt>
        </cx:lvl>
      </cx:numDim>
    </cx:data>
  </cx:chartData>
  <cx:chart>
    <cx:title pos="t" align="ctr" overlay="0">
      <cx:tx>
        <cx:rich>
          <a:bodyPr spcFirstLastPara="1" vertOverflow="ellipsis" horzOverflow="overflow" wrap="square" lIns="0" tIns="0" rIns="0" bIns="0" anchor="ctr" anchorCtr="1"/>
          <a:lstStyle/>
          <a:p>
            <a:pPr algn="ctr" rtl="0">
              <a:defRPr/>
            </a:pPr>
            <a:r>
              <a:rPr lang="en-US" sz="2200" b="1" i="0" u="none" strike="noStrike" baseline="0" dirty="0">
                <a:solidFill>
                  <a:prstClr val="black">
                    <a:lumMod val="75000"/>
                    <a:lumOff val="25000"/>
                  </a:prstClr>
                </a:solidFill>
                <a:latin typeface="Calibri" panose="020F0502020204030204"/>
              </a:rPr>
              <a:t>Credit Limit</a:t>
            </a:r>
          </a:p>
        </cx:rich>
      </cx:tx>
    </cx:title>
    <cx:plotArea>
      <cx:plotAreaRegion>
        <cx:series layoutId="boxWhisker" uniqueId="{CD9BE364-959D-4138-95E4-3F8A33D56019}">
          <cx:tx>
            <cx:txData>
              <cx:f>Sheet1!$A$1</cx:f>
              <cx:v>Credit Limit</cx:v>
            </cx:txData>
          </cx:tx>
          <cx:dataId val="0"/>
          <cx:layoutPr>
            <cx:statistics quartileMethod="exclusive"/>
          </cx:layoutPr>
        </cx:series>
      </cx:plotAreaRegion>
      <cx:axis id="0">
        <cx:catScaling gapWidth="1.5"/>
        <cx:tickLabels/>
      </cx:axis>
      <cx:axis id="1">
        <cx:valScaling/>
        <cx:majorGridlines/>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443201-1A4A-4FC6-BFFC-7532146014A9}"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305752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43201-1A4A-4FC6-BFFC-7532146014A9}"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32513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43201-1A4A-4FC6-BFFC-7532146014A9}"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403914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43201-1A4A-4FC6-BFFC-7532146014A9}"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D66A9-7FB2-49F0-A0BB-4247371526D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9233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43201-1A4A-4FC6-BFFC-7532146014A9}"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3934165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443201-1A4A-4FC6-BFFC-7532146014A9}" type="datetimeFigureOut">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2220419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443201-1A4A-4FC6-BFFC-7532146014A9}" type="datetimeFigureOut">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1079212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43201-1A4A-4FC6-BFFC-7532146014A9}"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2402978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43201-1A4A-4FC6-BFFC-7532146014A9}"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2912696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E9FB-B1B9-4312-9BF3-5E5762F0F3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A8A85-74F2-4309-B0F6-B09B52C0DE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98C5B-6A6E-41FD-80B1-184F9665066A}"/>
              </a:ext>
            </a:extLst>
          </p:cNvPr>
          <p:cNvSpPr>
            <a:spLocks noGrp="1"/>
          </p:cNvSpPr>
          <p:nvPr>
            <p:ph type="dt" sz="half" idx="10"/>
          </p:nvPr>
        </p:nvSpPr>
        <p:spPr/>
        <p:txBody>
          <a:bodyPr/>
          <a:lstStyle/>
          <a:p>
            <a:fld id="{D2443201-1A4A-4FC6-BFFC-7532146014A9}" type="datetimeFigureOut">
              <a:rPr lang="en-US" smtClean="0"/>
              <a:t>3/28/2019</a:t>
            </a:fld>
            <a:endParaRPr lang="en-US"/>
          </a:p>
        </p:txBody>
      </p:sp>
      <p:sp>
        <p:nvSpPr>
          <p:cNvPr id="5" name="Footer Placeholder 4">
            <a:extLst>
              <a:ext uri="{FF2B5EF4-FFF2-40B4-BE49-F238E27FC236}">
                <a16:creationId xmlns:a16="http://schemas.microsoft.com/office/drawing/2014/main" id="{9353542E-B6E2-4AAE-B10F-720D473A6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366BB-D95B-46D6-B7A9-0B886E24A3F9}"/>
              </a:ext>
            </a:extLst>
          </p:cNvPr>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1009684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9086-FC2C-4751-A7C6-4FB2959685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7B58E-8614-45E3-B5B3-E0EFE1513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95CF5-F7CF-4CAD-A565-0B8B53B1A1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7CD0E-E1C0-499C-B396-4F5F8DCA4E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FFA0D-AC3E-49AB-857C-85DE366351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329CA-F7DB-4F3A-8610-D18859F642AF}"/>
              </a:ext>
            </a:extLst>
          </p:cNvPr>
          <p:cNvSpPr>
            <a:spLocks noGrp="1"/>
          </p:cNvSpPr>
          <p:nvPr>
            <p:ph type="dt" sz="half" idx="10"/>
          </p:nvPr>
        </p:nvSpPr>
        <p:spPr/>
        <p:txBody>
          <a:bodyPr/>
          <a:lstStyle/>
          <a:p>
            <a:fld id="{D2443201-1A4A-4FC6-BFFC-7532146014A9}" type="datetimeFigureOut">
              <a:rPr lang="en-US" smtClean="0"/>
              <a:t>3/28/2019</a:t>
            </a:fld>
            <a:endParaRPr lang="en-US"/>
          </a:p>
        </p:txBody>
      </p:sp>
      <p:sp>
        <p:nvSpPr>
          <p:cNvPr id="8" name="Footer Placeholder 7">
            <a:extLst>
              <a:ext uri="{FF2B5EF4-FFF2-40B4-BE49-F238E27FC236}">
                <a16:creationId xmlns:a16="http://schemas.microsoft.com/office/drawing/2014/main" id="{93B76C2A-ECD9-420F-BD28-656D91B40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64D93-39BA-4419-9D67-3AD972A86ABE}"/>
              </a:ext>
            </a:extLst>
          </p:cNvPr>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103281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43201-1A4A-4FC6-BFFC-7532146014A9}"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2866001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8B33-A872-4729-8788-2F3F608AF0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C63C0-5657-4A6A-9DB2-463DCBE3F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3E4A10-C543-47E8-BC8C-0AFC5F13A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1E7EB-2555-438D-98A3-62BBBC999127}"/>
              </a:ext>
            </a:extLst>
          </p:cNvPr>
          <p:cNvSpPr>
            <a:spLocks noGrp="1"/>
          </p:cNvSpPr>
          <p:nvPr>
            <p:ph type="dt" sz="half" idx="10"/>
          </p:nvPr>
        </p:nvSpPr>
        <p:spPr/>
        <p:txBody>
          <a:bodyPr/>
          <a:lstStyle/>
          <a:p>
            <a:fld id="{D2443201-1A4A-4FC6-BFFC-7532146014A9}" type="datetimeFigureOut">
              <a:rPr lang="en-US" smtClean="0"/>
              <a:t>3/28/2019</a:t>
            </a:fld>
            <a:endParaRPr lang="en-US"/>
          </a:p>
        </p:txBody>
      </p:sp>
      <p:sp>
        <p:nvSpPr>
          <p:cNvPr id="6" name="Footer Placeholder 5">
            <a:extLst>
              <a:ext uri="{FF2B5EF4-FFF2-40B4-BE49-F238E27FC236}">
                <a16:creationId xmlns:a16="http://schemas.microsoft.com/office/drawing/2014/main" id="{753C6804-AE1D-4CC7-A965-082CC69B9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0F9E0-8302-4F89-ABFD-73FFB04055D7}"/>
              </a:ext>
            </a:extLst>
          </p:cNvPr>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370455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43201-1A4A-4FC6-BFFC-7532146014A9}"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47677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43201-1A4A-4FC6-BFFC-7532146014A9}"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289362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43201-1A4A-4FC6-BFFC-7532146014A9}" type="datetimeFigureOut">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353765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43201-1A4A-4FC6-BFFC-7532146014A9}" type="datetimeFigureOut">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146828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2443201-1A4A-4FC6-BFFC-7532146014A9}" type="datetimeFigureOut">
              <a:rPr lang="en-US" smtClean="0"/>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190032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43201-1A4A-4FC6-BFFC-7532146014A9}"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229641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43201-1A4A-4FC6-BFFC-7532146014A9}"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D66A9-7FB2-49F0-A0BB-4247371526D9}" type="slidenum">
              <a:rPr lang="en-US" smtClean="0"/>
              <a:t>‹#›</a:t>
            </a:fld>
            <a:endParaRPr lang="en-US"/>
          </a:p>
        </p:txBody>
      </p:sp>
    </p:spTree>
    <p:extLst>
      <p:ext uri="{BB962C8B-B14F-4D97-AF65-F5344CB8AC3E}">
        <p14:creationId xmlns:p14="http://schemas.microsoft.com/office/powerpoint/2010/main" val="267774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2443201-1A4A-4FC6-BFFC-7532146014A9}" type="datetimeFigureOut">
              <a:rPr lang="en-US" smtClean="0"/>
              <a:t>3/28/2019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DAD66A9-7FB2-49F0-A0BB-4247371526D9}" type="slidenum">
              <a:rPr lang="en-US" smtClean="0"/>
              <a:t>‹#›</a:t>
            </a:fld>
            <a:endParaRPr lang="en-US"/>
          </a:p>
        </p:txBody>
      </p:sp>
    </p:spTree>
    <p:extLst>
      <p:ext uri="{BB962C8B-B14F-4D97-AF65-F5344CB8AC3E}">
        <p14:creationId xmlns:p14="http://schemas.microsoft.com/office/powerpoint/2010/main" val="764143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5.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A108-6DFE-45F2-B512-3D7ECC6C8C4C}"/>
              </a:ext>
            </a:extLst>
          </p:cNvPr>
          <p:cNvSpPr>
            <a:spLocks noGrp="1"/>
          </p:cNvSpPr>
          <p:nvPr>
            <p:ph type="ctrTitle"/>
          </p:nvPr>
        </p:nvSpPr>
        <p:spPr/>
        <p:txBody>
          <a:bodyPr>
            <a:normAutofit/>
          </a:bodyPr>
          <a:lstStyle/>
          <a:p>
            <a:r>
              <a:rPr lang="en-US" dirty="0"/>
              <a:t>Credit One</a:t>
            </a:r>
            <a:br>
              <a:rPr lang="en-US" dirty="0"/>
            </a:br>
            <a:r>
              <a:rPr lang="en-US" dirty="0"/>
              <a:t>Loan Default </a:t>
            </a:r>
            <a:br>
              <a:rPr lang="en-US" dirty="0"/>
            </a:br>
            <a:r>
              <a:rPr lang="en-US" dirty="0"/>
              <a:t>Attenuation Proposal </a:t>
            </a:r>
          </a:p>
        </p:txBody>
      </p:sp>
      <p:sp>
        <p:nvSpPr>
          <p:cNvPr id="3" name="Subtitle 2">
            <a:extLst>
              <a:ext uri="{FF2B5EF4-FFF2-40B4-BE49-F238E27FC236}">
                <a16:creationId xmlns:a16="http://schemas.microsoft.com/office/drawing/2014/main" id="{615C23D7-2FCD-4562-989A-3ACB4054213A}"/>
              </a:ext>
            </a:extLst>
          </p:cNvPr>
          <p:cNvSpPr>
            <a:spLocks noGrp="1"/>
          </p:cNvSpPr>
          <p:nvPr>
            <p:ph type="subTitle" idx="1"/>
          </p:nvPr>
        </p:nvSpPr>
        <p:spPr/>
        <p:txBody>
          <a:bodyPr/>
          <a:lstStyle/>
          <a:p>
            <a:r>
              <a:rPr lang="en-US" dirty="0"/>
              <a:t>Caitlin Kuecher</a:t>
            </a:r>
          </a:p>
          <a:p>
            <a:r>
              <a:rPr lang="en-US" dirty="0"/>
              <a:t>Class 5 Task 1</a:t>
            </a:r>
          </a:p>
        </p:txBody>
      </p:sp>
    </p:spTree>
    <p:extLst>
      <p:ext uri="{BB962C8B-B14F-4D97-AF65-F5344CB8AC3E}">
        <p14:creationId xmlns:p14="http://schemas.microsoft.com/office/powerpoint/2010/main" val="169967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B10E-C92B-495B-9C17-8A883F3FC7C3}"/>
              </a:ext>
            </a:extLst>
          </p:cNvPr>
          <p:cNvSpPr>
            <a:spLocks noGrp="1"/>
          </p:cNvSpPr>
          <p:nvPr>
            <p:ph type="title"/>
          </p:nvPr>
        </p:nvSpPr>
        <p:spPr/>
        <p:txBody>
          <a:bodyPr/>
          <a:lstStyle/>
          <a:p>
            <a:r>
              <a:rPr lang="en-US" dirty="0"/>
              <a:t>Initial Data Insights</a:t>
            </a:r>
          </a:p>
        </p:txBody>
      </p:sp>
      <p:graphicFrame>
        <p:nvGraphicFramePr>
          <p:cNvPr id="13" name="Content Placeholder 12">
            <a:extLst>
              <a:ext uri="{FF2B5EF4-FFF2-40B4-BE49-F238E27FC236}">
                <a16:creationId xmlns:a16="http://schemas.microsoft.com/office/drawing/2014/main" id="{6CE85735-D26E-491F-BDD0-992AA72129F0}"/>
              </a:ext>
            </a:extLst>
          </p:cNvPr>
          <p:cNvGraphicFramePr>
            <a:graphicFrameLocks noGrp="1"/>
          </p:cNvGraphicFramePr>
          <p:nvPr>
            <p:ph sz="half" idx="1"/>
            <p:extLst>
              <p:ext uri="{D42A27DB-BD31-4B8C-83A1-F6EECF244321}">
                <p14:modId xmlns:p14="http://schemas.microsoft.com/office/powerpoint/2010/main" val="2451087345"/>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1="http://schemas.microsoft.com/office/drawing/2015/9/8/chartex" Requires="cx1">
          <p:graphicFrame>
            <p:nvGraphicFramePr>
              <p:cNvPr id="22" name="Content Placeholder 21">
                <a:extLst>
                  <a:ext uri="{FF2B5EF4-FFF2-40B4-BE49-F238E27FC236}">
                    <a16:creationId xmlns:a16="http://schemas.microsoft.com/office/drawing/2014/main" id="{A4B23DEC-8FCD-4840-B6B3-F78875774B69}"/>
                  </a:ext>
                </a:extLst>
              </p:cNvPr>
              <p:cNvGraphicFramePr>
                <a:graphicFrameLocks noGrp="1"/>
              </p:cNvGraphicFramePr>
              <p:nvPr>
                <p:ph sz="half" idx="2"/>
                <p:extLst>
                  <p:ext uri="{D42A27DB-BD31-4B8C-83A1-F6EECF244321}">
                    <p14:modId xmlns:p14="http://schemas.microsoft.com/office/powerpoint/2010/main" val="1457913095"/>
                  </p:ext>
                </p:extLst>
              </p:nvPr>
            </p:nvGraphicFramePr>
            <p:xfrm>
              <a:off x="6172200" y="1825625"/>
              <a:ext cx="5181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2" name="Content Placeholder 21">
                <a:extLst>
                  <a:ext uri="{FF2B5EF4-FFF2-40B4-BE49-F238E27FC236}">
                    <a16:creationId xmlns:a16="http://schemas.microsoft.com/office/drawing/2014/main" id="{A4B23DEC-8FCD-4840-B6B3-F78875774B69}"/>
                  </a:ext>
                </a:extLst>
              </p:cNvPr>
              <p:cNvPicPr>
                <a:picLocks noGrp="1" noRot="1" noChangeAspect="1" noMove="1" noResize="1" noEditPoints="1" noAdjustHandles="1" noChangeArrowheads="1" noChangeShapeType="1"/>
              </p:cNvPicPr>
              <p:nvPr/>
            </p:nvPicPr>
            <p:blipFill>
              <a:blip r:embed="rId4"/>
              <a:stretch>
                <a:fillRect/>
              </a:stretch>
            </p:blipFill>
            <p:spPr>
              <a:xfrm>
                <a:off x="6172200" y="1825625"/>
                <a:ext cx="5181600" cy="4351338"/>
              </a:xfrm>
              <a:prstGeom prst="rect">
                <a:avLst/>
              </a:prstGeom>
            </p:spPr>
          </p:pic>
        </mc:Fallback>
      </mc:AlternateContent>
    </p:spTree>
    <p:extLst>
      <p:ext uri="{BB962C8B-B14F-4D97-AF65-F5344CB8AC3E}">
        <p14:creationId xmlns:p14="http://schemas.microsoft.com/office/powerpoint/2010/main" val="77078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41F0-15BE-4E12-9DF8-928E76D3834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9D26E6D-8A26-4E00-9677-086B5A34B06C}"/>
              </a:ext>
            </a:extLst>
          </p:cNvPr>
          <p:cNvSpPr>
            <a:spLocks noGrp="1"/>
          </p:cNvSpPr>
          <p:nvPr>
            <p:ph idx="1"/>
          </p:nvPr>
        </p:nvSpPr>
        <p:spPr/>
        <p:txBody>
          <a:bodyPr/>
          <a:lstStyle/>
          <a:p>
            <a:r>
              <a:rPr lang="en-US" dirty="0"/>
              <a:t>Recently there has been an increase in defaulting loan customers, putting Credit One at risk of losing business.  Our goal is to better identify potential defaulting loan customers using robust data analysis techniques.</a:t>
            </a:r>
          </a:p>
        </p:txBody>
      </p:sp>
    </p:spTree>
    <p:extLst>
      <p:ext uri="{BB962C8B-B14F-4D97-AF65-F5344CB8AC3E}">
        <p14:creationId xmlns:p14="http://schemas.microsoft.com/office/powerpoint/2010/main" val="266036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A915-D688-4559-B593-C5CEDCAE7DEB}"/>
              </a:ext>
            </a:extLst>
          </p:cNvPr>
          <p:cNvSpPr>
            <a:spLocks noGrp="1"/>
          </p:cNvSpPr>
          <p:nvPr>
            <p:ph type="title"/>
          </p:nvPr>
        </p:nvSpPr>
        <p:spPr/>
        <p:txBody>
          <a:bodyPr/>
          <a:lstStyle/>
          <a:p>
            <a:r>
              <a:rPr lang="en-US" dirty="0"/>
              <a:t>Data Science Process Framework</a:t>
            </a:r>
          </a:p>
        </p:txBody>
      </p:sp>
      <p:sp>
        <p:nvSpPr>
          <p:cNvPr id="3" name="Content Placeholder 2">
            <a:extLst>
              <a:ext uri="{FF2B5EF4-FFF2-40B4-BE49-F238E27FC236}">
                <a16:creationId xmlns:a16="http://schemas.microsoft.com/office/drawing/2014/main" id="{4BFB9C89-1184-4224-9CDE-C71EE0C50543}"/>
              </a:ext>
            </a:extLst>
          </p:cNvPr>
          <p:cNvSpPr>
            <a:spLocks noGrp="1"/>
          </p:cNvSpPr>
          <p:nvPr>
            <p:ph idx="1"/>
          </p:nvPr>
        </p:nvSpPr>
        <p:spPr>
          <a:xfrm>
            <a:off x="838200" y="1582615"/>
            <a:ext cx="10515600" cy="5058508"/>
          </a:xfrm>
        </p:spPr>
        <p:txBody>
          <a:bodyPr>
            <a:normAutofit fontScale="92500" lnSpcReduction="10000"/>
          </a:bodyPr>
          <a:lstStyle/>
          <a:p>
            <a:r>
              <a:rPr lang="en-US" dirty="0"/>
              <a:t>Because predictive analytics are imperfect and do not always deliver results applicable to the business world, we have selected a data science process framework that is designed to be specifically applied to answer business problems.</a:t>
            </a:r>
            <a:endParaRPr lang="en-US" b="1" dirty="0"/>
          </a:p>
          <a:p>
            <a:r>
              <a:rPr lang="en-US" dirty="0"/>
              <a:t>The Process framework is BADIR, and consists of five steps that keep the important business questions at the forefront. </a:t>
            </a:r>
          </a:p>
          <a:p>
            <a:r>
              <a:rPr lang="en-US" dirty="0"/>
              <a:t>This process focuses on identifying real business impact rather than simply running predictive models in a vacuum.</a:t>
            </a:r>
          </a:p>
          <a:p>
            <a:r>
              <a:rPr lang="en-US" dirty="0"/>
              <a:t>BADIR Steps:</a:t>
            </a:r>
          </a:p>
          <a:p>
            <a:pPr marL="914400" lvl="1" indent="-457200">
              <a:buFont typeface="+mj-lt"/>
              <a:buAutoNum type="arabicPeriod"/>
            </a:pPr>
            <a:r>
              <a:rPr lang="en-US" dirty="0"/>
              <a:t>Business Question</a:t>
            </a:r>
          </a:p>
          <a:p>
            <a:pPr marL="914400" lvl="1" indent="-457200">
              <a:buFont typeface="+mj-lt"/>
              <a:buAutoNum type="arabicPeriod"/>
            </a:pPr>
            <a:r>
              <a:rPr lang="en-US" dirty="0"/>
              <a:t>Analysis Plan</a:t>
            </a:r>
          </a:p>
          <a:p>
            <a:pPr marL="914400" lvl="1" indent="-457200">
              <a:buFont typeface="+mj-lt"/>
              <a:buAutoNum type="arabicPeriod"/>
            </a:pPr>
            <a:r>
              <a:rPr lang="en-US" dirty="0"/>
              <a:t>Data Collection</a:t>
            </a:r>
          </a:p>
          <a:p>
            <a:pPr marL="914400" lvl="1" indent="-457200">
              <a:buFont typeface="+mj-lt"/>
              <a:buAutoNum type="arabicPeriod"/>
            </a:pPr>
            <a:r>
              <a:rPr lang="en-US" dirty="0"/>
              <a:t>Insights</a:t>
            </a:r>
          </a:p>
          <a:p>
            <a:pPr marL="914400" lvl="1" indent="-457200">
              <a:buFont typeface="+mj-lt"/>
              <a:buAutoNum type="arabicPeriod"/>
            </a:pPr>
            <a:r>
              <a:rPr lang="en-US" dirty="0"/>
              <a:t>Recommendations</a:t>
            </a:r>
          </a:p>
        </p:txBody>
      </p:sp>
    </p:spTree>
    <p:extLst>
      <p:ext uri="{BB962C8B-B14F-4D97-AF65-F5344CB8AC3E}">
        <p14:creationId xmlns:p14="http://schemas.microsoft.com/office/powerpoint/2010/main" val="129297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A9B8-F916-408E-B0E3-88F5B8D864C5}"/>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0DE95C4C-2C90-4251-AEB1-E3DEE413112F}"/>
              </a:ext>
            </a:extLst>
          </p:cNvPr>
          <p:cNvSpPr>
            <a:spLocks noGrp="1"/>
          </p:cNvSpPr>
          <p:nvPr>
            <p:ph idx="1"/>
          </p:nvPr>
        </p:nvSpPr>
        <p:spPr/>
        <p:txBody>
          <a:bodyPr/>
          <a:lstStyle/>
          <a:p>
            <a:r>
              <a:rPr lang="en-US" dirty="0"/>
              <a:t>Historical data and variable definitions have been provided by Credit One.  The data was collected in Taiwan monthly from April 2005, to September 2005.</a:t>
            </a:r>
          </a:p>
          <a:p>
            <a:r>
              <a:rPr lang="en-US" dirty="0"/>
              <a:t>The dataset contains 30,000 observations with 24 variables stored as a CSV file.</a:t>
            </a:r>
          </a:p>
          <a:p>
            <a:r>
              <a:rPr lang="en-US" dirty="0"/>
              <a:t>The variable definitions were provided on a 2-page PDF. </a:t>
            </a:r>
          </a:p>
        </p:txBody>
      </p:sp>
    </p:spTree>
    <p:extLst>
      <p:ext uri="{BB962C8B-B14F-4D97-AF65-F5344CB8AC3E}">
        <p14:creationId xmlns:p14="http://schemas.microsoft.com/office/powerpoint/2010/main" val="403590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DAA2-4C68-4466-B623-2DC71A9F6E3B}"/>
              </a:ext>
            </a:extLst>
          </p:cNvPr>
          <p:cNvSpPr>
            <a:spLocks noGrp="1"/>
          </p:cNvSpPr>
          <p:nvPr>
            <p:ph type="title"/>
          </p:nvPr>
        </p:nvSpPr>
        <p:spPr/>
        <p:txBody>
          <a:bodyPr/>
          <a:lstStyle/>
          <a:p>
            <a:r>
              <a:rPr lang="en-US" dirty="0"/>
              <a:t>Data Management</a:t>
            </a:r>
          </a:p>
        </p:txBody>
      </p:sp>
      <p:sp>
        <p:nvSpPr>
          <p:cNvPr id="3" name="Content Placeholder 2">
            <a:extLst>
              <a:ext uri="{FF2B5EF4-FFF2-40B4-BE49-F238E27FC236}">
                <a16:creationId xmlns:a16="http://schemas.microsoft.com/office/drawing/2014/main" id="{369BA40F-5DED-4291-933E-E24DEB83E723}"/>
              </a:ext>
            </a:extLst>
          </p:cNvPr>
          <p:cNvSpPr>
            <a:spLocks noGrp="1"/>
          </p:cNvSpPr>
          <p:nvPr>
            <p:ph idx="1"/>
          </p:nvPr>
        </p:nvSpPr>
        <p:spPr/>
        <p:txBody>
          <a:bodyPr/>
          <a:lstStyle/>
          <a:p>
            <a:r>
              <a:rPr lang="en-US" dirty="0"/>
              <a:t>Alert! Analytics has designed and developed robust data management protocols to ensure the highest levels of security and privacy for our customers.  All data is managed and utilized by a team of data specialists and practitioners, working together to combine the very latest expertise in data standards, storage, access, analysis and visualization. </a:t>
            </a:r>
          </a:p>
          <a:p>
            <a:r>
              <a:rPr lang="en-US" dirty="0"/>
              <a:t>Data will be read using Python, and stored in a </a:t>
            </a:r>
            <a:r>
              <a:rPr lang="en-US" dirty="0" err="1"/>
              <a:t>Jupyter</a:t>
            </a:r>
            <a:r>
              <a:rPr lang="en-US" dirty="0"/>
              <a:t> notebook.</a:t>
            </a:r>
          </a:p>
          <a:p>
            <a:r>
              <a:rPr lang="en-US" dirty="0"/>
              <a:t>Data will be cleaned, munged, and used within Python.</a:t>
            </a:r>
          </a:p>
          <a:p>
            <a:endParaRPr lang="en-US" dirty="0"/>
          </a:p>
        </p:txBody>
      </p:sp>
    </p:spTree>
    <p:extLst>
      <p:ext uri="{BB962C8B-B14F-4D97-AF65-F5344CB8AC3E}">
        <p14:creationId xmlns:p14="http://schemas.microsoft.com/office/powerpoint/2010/main" val="309168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4155-D25F-46F9-86BF-0ABCF0C4F286}"/>
              </a:ext>
            </a:extLst>
          </p:cNvPr>
          <p:cNvSpPr>
            <a:spLocks noGrp="1"/>
          </p:cNvSpPr>
          <p:nvPr>
            <p:ph type="title"/>
          </p:nvPr>
        </p:nvSpPr>
        <p:spPr/>
        <p:txBody>
          <a:bodyPr/>
          <a:lstStyle/>
          <a:p>
            <a:r>
              <a:rPr lang="en-US" dirty="0"/>
              <a:t>Known Issues with the Data</a:t>
            </a:r>
          </a:p>
        </p:txBody>
      </p:sp>
      <p:sp>
        <p:nvSpPr>
          <p:cNvPr id="3" name="Content Placeholder 2">
            <a:extLst>
              <a:ext uri="{FF2B5EF4-FFF2-40B4-BE49-F238E27FC236}">
                <a16:creationId xmlns:a16="http://schemas.microsoft.com/office/drawing/2014/main" id="{2AFF1ED0-0E23-4434-A48F-8FE50A05CF64}"/>
              </a:ext>
            </a:extLst>
          </p:cNvPr>
          <p:cNvSpPr>
            <a:spLocks noGrp="1"/>
          </p:cNvSpPr>
          <p:nvPr>
            <p:ph idx="1"/>
          </p:nvPr>
        </p:nvSpPr>
        <p:spPr/>
        <p:txBody>
          <a:bodyPr/>
          <a:lstStyle/>
          <a:p>
            <a:r>
              <a:rPr lang="en-US" dirty="0"/>
              <a:t>There are no known issues with the data.</a:t>
            </a:r>
          </a:p>
          <a:p>
            <a:pPr lvl="1"/>
            <a:endParaRPr lang="en-US" dirty="0"/>
          </a:p>
        </p:txBody>
      </p:sp>
    </p:spTree>
    <p:extLst>
      <p:ext uri="{BB962C8B-B14F-4D97-AF65-F5344CB8AC3E}">
        <p14:creationId xmlns:p14="http://schemas.microsoft.com/office/powerpoint/2010/main" val="373153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D37F-01EC-4B02-ADC8-10472FDBEDF8}"/>
              </a:ext>
            </a:extLst>
          </p:cNvPr>
          <p:cNvSpPr>
            <a:spLocks noGrp="1"/>
          </p:cNvSpPr>
          <p:nvPr>
            <p:ph type="title"/>
          </p:nvPr>
        </p:nvSpPr>
        <p:spPr/>
        <p:txBody>
          <a:bodyPr/>
          <a:lstStyle/>
          <a:p>
            <a:r>
              <a:rPr lang="en-US" dirty="0"/>
              <a:t>Process Framework</a:t>
            </a:r>
          </a:p>
        </p:txBody>
      </p:sp>
      <p:sp>
        <p:nvSpPr>
          <p:cNvPr id="5" name="Text Placeholder 4">
            <a:extLst>
              <a:ext uri="{FF2B5EF4-FFF2-40B4-BE49-F238E27FC236}">
                <a16:creationId xmlns:a16="http://schemas.microsoft.com/office/drawing/2014/main" id="{F6ED4AA3-F573-4F3A-82B8-6413BF772E8C}"/>
              </a:ext>
            </a:extLst>
          </p:cNvPr>
          <p:cNvSpPr>
            <a:spLocks noGrp="1"/>
          </p:cNvSpPr>
          <p:nvPr>
            <p:ph type="body" idx="1"/>
          </p:nvPr>
        </p:nvSpPr>
        <p:spPr/>
        <p:txBody>
          <a:bodyPr>
            <a:normAutofit fontScale="92500"/>
          </a:bodyPr>
          <a:lstStyle/>
          <a:p>
            <a:r>
              <a:rPr lang="en-US" dirty="0"/>
              <a:t>Potential Problems and Solutions</a:t>
            </a:r>
          </a:p>
        </p:txBody>
      </p:sp>
      <p:sp>
        <p:nvSpPr>
          <p:cNvPr id="3" name="Content Placeholder 2">
            <a:extLst>
              <a:ext uri="{FF2B5EF4-FFF2-40B4-BE49-F238E27FC236}">
                <a16:creationId xmlns:a16="http://schemas.microsoft.com/office/drawing/2014/main" id="{39C2BC85-B888-4377-B224-D444EB175006}"/>
              </a:ext>
            </a:extLst>
          </p:cNvPr>
          <p:cNvSpPr>
            <a:spLocks noGrp="1"/>
          </p:cNvSpPr>
          <p:nvPr>
            <p:ph sz="half" idx="2"/>
          </p:nvPr>
        </p:nvSpPr>
        <p:spPr>
          <a:xfrm>
            <a:off x="839788" y="2505074"/>
            <a:ext cx="5157787" cy="4270863"/>
          </a:xfrm>
        </p:spPr>
        <p:txBody>
          <a:bodyPr/>
          <a:lstStyle/>
          <a:p>
            <a:r>
              <a:rPr lang="en-US" dirty="0"/>
              <a:t>Timeframe</a:t>
            </a:r>
          </a:p>
          <a:p>
            <a:pPr lvl="1"/>
            <a:r>
              <a:rPr lang="en-US" dirty="0"/>
              <a:t>If this project is not completed quickly, Credit One will lose or go out of business.</a:t>
            </a:r>
          </a:p>
          <a:p>
            <a:pPr lvl="1"/>
            <a:r>
              <a:rPr lang="en-US" dirty="0"/>
              <a:t>Solution: Reallocate all other tasks to focus solely on this project.</a:t>
            </a:r>
          </a:p>
          <a:p>
            <a:r>
              <a:rPr lang="en-US" dirty="0"/>
              <a:t>Accuracy</a:t>
            </a:r>
          </a:p>
          <a:p>
            <a:pPr lvl="1"/>
            <a:r>
              <a:rPr lang="en-US" dirty="0"/>
              <a:t>Model may not provide enough accuracy for application</a:t>
            </a:r>
          </a:p>
          <a:p>
            <a:pPr lvl="1"/>
            <a:r>
              <a:rPr lang="en-US" dirty="0"/>
              <a:t>Solution: Run multiple models with various tuning parameters.</a:t>
            </a:r>
          </a:p>
        </p:txBody>
      </p:sp>
      <p:sp>
        <p:nvSpPr>
          <p:cNvPr id="6" name="Text Placeholder 5">
            <a:extLst>
              <a:ext uri="{FF2B5EF4-FFF2-40B4-BE49-F238E27FC236}">
                <a16:creationId xmlns:a16="http://schemas.microsoft.com/office/drawing/2014/main" id="{A7FA1386-8BD5-4C24-A7E7-045CADED5188}"/>
              </a:ext>
            </a:extLst>
          </p:cNvPr>
          <p:cNvSpPr>
            <a:spLocks noGrp="1"/>
          </p:cNvSpPr>
          <p:nvPr>
            <p:ph type="body" sz="quarter" idx="3"/>
          </p:nvPr>
        </p:nvSpPr>
        <p:spPr/>
        <p:txBody>
          <a:bodyPr>
            <a:normAutofit fontScale="92500"/>
          </a:bodyPr>
          <a:lstStyle/>
          <a:p>
            <a:r>
              <a:rPr lang="en-US" dirty="0"/>
              <a:t>BADIR: Steps from Data to Decisions</a:t>
            </a:r>
          </a:p>
        </p:txBody>
      </p:sp>
      <p:pic>
        <p:nvPicPr>
          <p:cNvPr id="1026" name="Picture 2" descr="Image result for BADIR data analysis framework">
            <a:extLst>
              <a:ext uri="{FF2B5EF4-FFF2-40B4-BE49-F238E27FC236}">
                <a16:creationId xmlns:a16="http://schemas.microsoft.com/office/drawing/2014/main" id="{0E81A862-F3B8-474D-A957-DDF1EF3FBDA0}"/>
              </a:ext>
            </a:extLst>
          </p:cNvPr>
          <p:cNvPicPr>
            <a:picLocks noGrp="1" noChangeAspect="1" noChangeArrowheads="1"/>
          </p:cNvPicPr>
          <p:nvPr>
            <p:ph sz="quarter" idx="4"/>
          </p:nvPr>
        </p:nvPicPr>
        <p:blipFill rotWithShape="1">
          <a:blip r:embed="rId2">
            <a:extLst>
              <a:ext uri="{28A0092B-C50C-407E-A947-70E740481C1C}">
                <a14:useLocalDpi xmlns:a14="http://schemas.microsoft.com/office/drawing/2010/main" val="0"/>
              </a:ext>
            </a:extLst>
          </a:blip>
          <a:srcRect t="16484" r="3525" b="2543"/>
          <a:stretch/>
        </p:blipFill>
        <p:spPr bwMode="auto">
          <a:xfrm>
            <a:off x="6547338" y="2474907"/>
            <a:ext cx="4144108" cy="408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2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29C9-55E8-42A4-89B5-775AF61F1EF3}"/>
              </a:ext>
            </a:extLst>
          </p:cNvPr>
          <p:cNvSpPr>
            <a:spLocks noGrp="1"/>
          </p:cNvSpPr>
          <p:nvPr>
            <p:ph type="title"/>
          </p:nvPr>
        </p:nvSpPr>
        <p:spPr/>
        <p:txBody>
          <a:bodyPr/>
          <a:lstStyle/>
          <a:p>
            <a:r>
              <a:rPr lang="en-US" dirty="0"/>
              <a:t>Initial Data Insights</a:t>
            </a:r>
          </a:p>
        </p:txBody>
      </p:sp>
      <p:graphicFrame>
        <p:nvGraphicFramePr>
          <p:cNvPr id="10" name="Content Placeholder 9">
            <a:extLst>
              <a:ext uri="{FF2B5EF4-FFF2-40B4-BE49-F238E27FC236}">
                <a16:creationId xmlns:a16="http://schemas.microsoft.com/office/drawing/2014/main" id="{3078313D-18E7-4F58-B2EF-348DE2E9C60B}"/>
              </a:ext>
            </a:extLst>
          </p:cNvPr>
          <p:cNvGraphicFramePr>
            <a:graphicFrameLocks noGrp="1"/>
          </p:cNvGraphicFramePr>
          <p:nvPr>
            <p:ph sz="half" idx="1"/>
            <p:extLst>
              <p:ext uri="{D42A27DB-BD31-4B8C-83A1-F6EECF244321}">
                <p14:modId xmlns:p14="http://schemas.microsoft.com/office/powerpoint/2010/main" val="3486960522"/>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47CA6547-937E-4370-8416-CDF9DBE0AADF}"/>
              </a:ext>
            </a:extLst>
          </p:cNvPr>
          <p:cNvGraphicFramePr>
            <a:graphicFrameLocks noGrp="1"/>
          </p:cNvGraphicFramePr>
          <p:nvPr>
            <p:ph sz="half" idx="2"/>
            <p:extLst>
              <p:ext uri="{D42A27DB-BD31-4B8C-83A1-F6EECF244321}">
                <p14:modId xmlns:p14="http://schemas.microsoft.com/office/powerpoint/2010/main" val="2915987831"/>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868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74F83B-CAD4-4B26-A877-06675A7D5D54}"/>
              </a:ext>
            </a:extLst>
          </p:cNvPr>
          <p:cNvSpPr>
            <a:spLocks noGrp="1"/>
          </p:cNvSpPr>
          <p:nvPr>
            <p:ph type="title"/>
          </p:nvPr>
        </p:nvSpPr>
        <p:spPr/>
        <p:txBody>
          <a:bodyPr/>
          <a:lstStyle/>
          <a:p>
            <a:r>
              <a:rPr lang="en-US" dirty="0"/>
              <a:t>Initial Data Insights</a:t>
            </a:r>
          </a:p>
        </p:txBody>
      </p:sp>
      <p:graphicFrame>
        <p:nvGraphicFramePr>
          <p:cNvPr id="12" name="Content Placeholder 11">
            <a:extLst>
              <a:ext uri="{FF2B5EF4-FFF2-40B4-BE49-F238E27FC236}">
                <a16:creationId xmlns:a16="http://schemas.microsoft.com/office/drawing/2014/main" id="{CC0781EA-CF10-4E33-8A39-EF2AD89EF573}"/>
              </a:ext>
            </a:extLst>
          </p:cNvPr>
          <p:cNvGraphicFramePr>
            <a:graphicFrameLocks noGrp="1"/>
          </p:cNvGraphicFramePr>
          <p:nvPr>
            <p:ph sz="half" idx="1"/>
            <p:extLst>
              <p:ext uri="{D42A27DB-BD31-4B8C-83A1-F6EECF244321}">
                <p14:modId xmlns:p14="http://schemas.microsoft.com/office/powerpoint/2010/main" val="3364547292"/>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6A37FF49-AFBE-4B6B-881E-2A86443F79CA}"/>
              </a:ext>
            </a:extLst>
          </p:cNvPr>
          <p:cNvGraphicFramePr>
            <a:graphicFrameLocks noGrp="1"/>
          </p:cNvGraphicFramePr>
          <p:nvPr>
            <p:ph sz="half" idx="2"/>
            <p:extLst>
              <p:ext uri="{D42A27DB-BD31-4B8C-83A1-F6EECF244321}">
                <p14:modId xmlns:p14="http://schemas.microsoft.com/office/powerpoint/2010/main" val="162052951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805474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8885</TotalTime>
  <Words>376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Droplet</vt:lpstr>
      <vt:lpstr>Credit One Loan Default  Attenuation Proposal </vt:lpstr>
      <vt:lpstr>Objective</vt:lpstr>
      <vt:lpstr>Data Science Process Framework</vt:lpstr>
      <vt:lpstr>Data Source</vt:lpstr>
      <vt:lpstr>Data Management</vt:lpstr>
      <vt:lpstr>Known Issues with the Data</vt:lpstr>
      <vt:lpstr>Process Framework</vt:lpstr>
      <vt:lpstr>Initial Data Insights</vt:lpstr>
      <vt:lpstr>Initial Data Insights</vt:lpstr>
      <vt:lpstr>Initial Data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 Loan Default  Attenuation Proposal</dc:title>
  <dc:creator>Caitlin Kuecher</dc:creator>
  <cp:lastModifiedBy>Caitlin Kuecher</cp:lastModifiedBy>
  <cp:revision>15</cp:revision>
  <dcterms:created xsi:type="dcterms:W3CDTF">2019-03-28T15:36:00Z</dcterms:created>
  <dcterms:modified xsi:type="dcterms:W3CDTF">2019-04-03T19:41:40Z</dcterms:modified>
</cp:coreProperties>
</file>