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is" initials="w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F85"/>
    <a:srgbClr val="56843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3907" autoAdjust="0"/>
  </p:normalViewPr>
  <p:slideViewPr>
    <p:cSldViewPr snapToGrid="0">
      <p:cViewPr varScale="1">
        <p:scale>
          <a:sx n="19" d="100"/>
          <a:sy n="19" d="100"/>
        </p:scale>
        <p:origin x="4062" y="7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research-data.shared.sydney.edu.au\FSC\PRJ-AFC222\Discs\discs3107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20153204390731"/>
          <c:y val="0.10776032090358983"/>
          <c:w val="0.58812900000000001"/>
          <c:h val="0.763615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I. purpureus</c:v>
                </c:pt>
              </c:strCache>
            </c:strRef>
          </c:tx>
          <c:spPr>
            <a:solidFill>
              <a:srgbClr val="7030A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2-4D59-A627-ADB5FCC3F8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R. metallica</c:v>
                </c:pt>
              </c:strCache>
            </c:strRef>
          </c:tx>
          <c:spPr>
            <a:solidFill>
              <a:srgbClr val="00B05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2-4D59-A627-ADB5FCC3F8D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Pheidole sp.</c:v>
                </c:pt>
              </c:strCache>
            </c:strRef>
          </c:tx>
          <c:spPr>
            <a:solidFill>
              <a:srgbClr val="FF993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72-4D59-A627-ADB5FCC3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317824"/>
        <c:axId val="125844096"/>
      </c:barChart>
      <c:catAx>
        <c:axId val="78317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125844096"/>
        <c:crosses val="autoZero"/>
        <c:auto val="1"/>
        <c:lblAlgn val="ctr"/>
        <c:lblOffset val="100"/>
        <c:noMultiLvlLbl val="1"/>
      </c:catAx>
      <c:valAx>
        <c:axId val="125844096"/>
        <c:scaling>
          <c:orientation val="minMax"/>
          <c:max val="10"/>
        </c:scaling>
        <c:delete val="0"/>
        <c:axPos val="l"/>
        <c:title>
          <c:tx>
            <c:rich>
              <a:bodyPr rot="-5400000"/>
              <a:lstStyle/>
              <a:p>
                <a:pPr>
                  <a:defRPr sz="3600" b="1" i="0" u="none" strike="noStrike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3600" b="1" i="0" u="none" strike="noStrike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Times observed on disc</a:t>
                </a:r>
              </a:p>
            </c:rich>
          </c:tx>
          <c:layout>
            <c:manualLayout>
              <c:xMode val="edge"/>
              <c:yMode val="edge"/>
              <c:x val="5.1901405783578866E-2"/>
              <c:y val="0.23011887181486149"/>
            </c:manualLayout>
          </c:layout>
          <c:overlay val="1"/>
        </c:title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78317824"/>
        <c:crosses val="autoZero"/>
        <c:crossBetween val="between"/>
        <c:majorUnit val="2"/>
        <c:minorUnit val="1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12700" cap="flat">
      <a:noFill/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33721400832272"/>
          <c:y val="6.1613751115965343E-2"/>
          <c:w val="0.62062981937490946"/>
          <c:h val="0.841302389796675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'Abundance 2.0'!$A$7</c:f>
              <c:strCache>
                <c:ptCount val="1"/>
                <c:pt idx="0">
                  <c:v>I.purpureus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'Abundance 2.0'!$B$12:$E$12</c:f>
                <c:numCache>
                  <c:formatCode>General</c:formatCode>
                  <c:ptCount val="4"/>
                  <c:pt idx="0">
                    <c:v>10.093397181656259</c:v>
                  </c:pt>
                  <c:pt idx="1">
                    <c:v>3.1568268174791521</c:v>
                  </c:pt>
                  <c:pt idx="2">
                    <c:v>7.346125206907077</c:v>
                  </c:pt>
                  <c:pt idx="3">
                    <c:v>4.3512450325548597</c:v>
                  </c:pt>
                </c:numCache>
              </c:numRef>
            </c:plus>
            <c:minus>
              <c:numRef>
                <c:f>'Abundance 2.0'!$B$12:$E$12</c:f>
                <c:numCache>
                  <c:formatCode>General</c:formatCode>
                  <c:ptCount val="4"/>
                  <c:pt idx="0">
                    <c:v>10.093397181656259</c:v>
                  </c:pt>
                  <c:pt idx="1">
                    <c:v>3.1568268174791521</c:v>
                  </c:pt>
                  <c:pt idx="2">
                    <c:v>7.346125206907077</c:v>
                  </c:pt>
                  <c:pt idx="3">
                    <c:v>4.3512450325548597</c:v>
                  </c:pt>
                </c:numCache>
              </c:numRef>
            </c:minus>
          </c:errBars>
          <c:cat>
            <c:strRef>
              <c:f>'Abundance 2.0'!$B$6:$E$6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'Abundance 2.0'!$B$7:$E$7</c:f>
              <c:numCache>
                <c:formatCode>General</c:formatCode>
                <c:ptCount val="4"/>
                <c:pt idx="0">
                  <c:v>36.1</c:v>
                </c:pt>
                <c:pt idx="1">
                  <c:v>7.9</c:v>
                </c:pt>
                <c:pt idx="2">
                  <c:v>17.899999999999999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4-4117-9338-2BAADB5BF14B}"/>
            </c:ext>
          </c:extLst>
        </c:ser>
        <c:ser>
          <c:idx val="1"/>
          <c:order val="1"/>
          <c:tx>
            <c:strRef>
              <c:f>'Abundance 2.0'!$A$8</c:f>
              <c:strCache>
                <c:ptCount val="1"/>
                <c:pt idx="0">
                  <c:v>R.metallica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'Abundance 2.0'!$B$13:$E$13</c:f>
                <c:numCache>
                  <c:formatCode>General</c:formatCode>
                  <c:ptCount val="4"/>
                  <c:pt idx="0">
                    <c:v>0.3</c:v>
                  </c:pt>
                  <c:pt idx="1">
                    <c:v>0.33499585403736298</c:v>
                  </c:pt>
                  <c:pt idx="2">
                    <c:v>0.36514837167011099</c:v>
                  </c:pt>
                  <c:pt idx="3">
                    <c:v>0.81989159174992299</c:v>
                  </c:pt>
                </c:numCache>
              </c:numRef>
            </c:plus>
            <c:minus>
              <c:numRef>
                <c:f>'Abundance 2.0'!$B$13:$E$13</c:f>
                <c:numCache>
                  <c:formatCode>General</c:formatCode>
                  <c:ptCount val="4"/>
                  <c:pt idx="0">
                    <c:v>0.3</c:v>
                  </c:pt>
                  <c:pt idx="1">
                    <c:v>0.33499585403736298</c:v>
                  </c:pt>
                  <c:pt idx="2">
                    <c:v>0.36514837167011099</c:v>
                  </c:pt>
                  <c:pt idx="3">
                    <c:v>0.81989159174992299</c:v>
                  </c:pt>
                </c:numCache>
              </c:numRef>
            </c:minus>
          </c:errBars>
          <c:cat>
            <c:strRef>
              <c:f>'Abundance 2.0'!$B$6:$E$6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'Abundance 2.0'!$B$8:$E$8</c:f>
              <c:numCache>
                <c:formatCode>General</c:formatCode>
                <c:ptCount val="4"/>
                <c:pt idx="0">
                  <c:v>0.3</c:v>
                </c:pt>
                <c:pt idx="1">
                  <c:v>0.33499585403736298</c:v>
                </c:pt>
                <c:pt idx="2">
                  <c:v>0.36514837167011099</c:v>
                </c:pt>
                <c:pt idx="3">
                  <c:v>0.81989159174992299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24-4117-9338-2BAADB5BF14B}"/>
            </c:ext>
          </c:extLst>
        </c:ser>
        <c:ser>
          <c:idx val="2"/>
          <c:order val="2"/>
          <c:tx>
            <c:strRef>
              <c:f>'Abundance 2.0'!$A$9</c:f>
              <c:strCache>
                <c:ptCount val="1"/>
                <c:pt idx="0">
                  <c:v>Pheidole</c:v>
                </c:pt>
              </c:strCache>
            </c:strRef>
          </c:tx>
          <c:spPr>
            <a:solidFill>
              <a:srgbClr val="FF9933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'Abundance 2.0'!$B$14:$E$14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11.935428121539861</c:v>
                  </c:pt>
                  <c:pt idx="2">
                    <c:v>2.1868292622475631</c:v>
                  </c:pt>
                  <c:pt idx="3">
                    <c:v>2.2531459488161589</c:v>
                  </c:pt>
                </c:numCache>
              </c:numRef>
            </c:plus>
            <c:minus>
              <c:numRef>
                <c:f>'Abundance 2.0'!$B$14:$E$14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11.935428121539861</c:v>
                  </c:pt>
                  <c:pt idx="2">
                    <c:v>2.1868292622475631</c:v>
                  </c:pt>
                  <c:pt idx="3">
                    <c:v>2.2531459488161589</c:v>
                  </c:pt>
                </c:numCache>
              </c:numRef>
            </c:minus>
          </c:errBars>
          <c:cat>
            <c:strRef>
              <c:f>'Abundance 2.0'!$B$6:$E$6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'Abundance 2.0'!$B$9:$E$9</c:f>
              <c:numCache>
                <c:formatCode>General</c:formatCode>
                <c:ptCount val="4"/>
                <c:pt idx="0">
                  <c:v>0</c:v>
                </c:pt>
                <c:pt idx="1">
                  <c:v>11.935428121539861</c:v>
                </c:pt>
                <c:pt idx="2">
                  <c:v>2.1868292622475631</c:v>
                </c:pt>
                <c:pt idx="3">
                  <c:v>2.2531459488161589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24-4117-9338-2BAADB5BF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371840"/>
        <c:axId val="78373632"/>
      </c:barChart>
      <c:catAx>
        <c:axId val="7837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78373632"/>
        <c:crosses val="autoZero"/>
        <c:auto val="1"/>
        <c:lblAlgn val="ctr"/>
        <c:lblOffset val="100"/>
        <c:noMultiLvlLbl val="0"/>
      </c:catAx>
      <c:valAx>
        <c:axId val="783736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3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3600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en-US" sz="36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abundance</a:t>
                </a:r>
                <a:endParaRPr lang="en-US" sz="3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783718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039799999999999"/>
          <c:y val="7.5414300000000004E-2"/>
          <c:w val="0.58460199999999996"/>
          <c:h val="0.60147700000000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I.purpureus</c:v>
                </c:pt>
              </c:strCache>
            </c:strRef>
          </c:tx>
          <c:spPr>
            <a:solidFill>
              <a:srgbClr val="7030A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0.75</c:v>
                </c:pt>
                <c:pt idx="1">
                  <c:v>0.33333333333333298</c:v>
                </c:pt>
                <c:pt idx="2">
                  <c:v>0.266666666666667</c:v>
                </c:pt>
                <c:pt idx="3">
                  <c:v>0.18181818181818199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B-43FD-B422-5EAA669CBA8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R.metallica</c:v>
                </c:pt>
              </c:strCache>
            </c:strRef>
          </c:tx>
          <c:spPr>
            <a:solidFill>
              <a:srgbClr val="00B05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0.25</c:v>
                </c:pt>
                <c:pt idx="2">
                  <c:v>0.266666666666667</c:v>
                </c:pt>
                <c:pt idx="3">
                  <c:v>0.72727272727272696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B-43FD-B422-5EAA669CBA8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Pheidole sp.</c:v>
                </c:pt>
              </c:strCache>
            </c:strRef>
          </c:tx>
          <c:spPr>
            <a:solidFill>
              <a:srgbClr val="FF993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</c:v>
                </c:pt>
                <c:pt idx="1">
                  <c:v>0.16666666666666699</c:v>
                </c:pt>
                <c:pt idx="2">
                  <c:v>0.2</c:v>
                </c:pt>
                <c:pt idx="3">
                  <c:v>9.0909090909090898E-2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B-43FD-B422-5EAA669CBA8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</c:v>
                </c:pt>
                <c:pt idx="1">
                  <c:v>0.16666666666666699</c:v>
                </c:pt>
                <c:pt idx="2">
                  <c:v>0.266666666666667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FB-43FD-B422-5EAA669CB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741888"/>
        <c:axId val="78743424"/>
      </c:barChart>
      <c:catAx>
        <c:axId val="78741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78743424"/>
        <c:crosses val="autoZero"/>
        <c:auto val="1"/>
        <c:lblAlgn val="ctr"/>
        <c:lblOffset val="100"/>
        <c:noMultiLvlLbl val="1"/>
      </c:catAx>
      <c:valAx>
        <c:axId val="78743424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3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Proportion of species </a:t>
                </a:r>
                <a:b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present</a:t>
                </a:r>
                <a:r>
                  <a:rPr lang="en-US" sz="3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first</a:t>
                </a: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15790583675603803"/>
              <c:y val="7.388456682264008E-2"/>
            </c:manualLayout>
          </c:layout>
          <c:overlay val="0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78741888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58288375060891"/>
          <c:y val="7.9642902620644454E-2"/>
          <c:w val="0.369031"/>
          <c:h val="0.653414999999999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I.purpureus</c:v>
                </c:pt>
              </c:strCache>
            </c:strRef>
          </c:tx>
          <c:spPr>
            <a:solidFill>
              <a:srgbClr val="7030A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0.8</c:v>
                </c:pt>
                <c:pt idx="1">
                  <c:v>0.35714285714285698</c:v>
                </c:pt>
                <c:pt idx="2">
                  <c:v>0.41666666666666702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F-4638-A0A2-ED3098175C0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R.metallica</c:v>
                </c:pt>
              </c:strCache>
            </c:strRef>
          </c:tx>
          <c:spPr>
            <a:solidFill>
              <a:srgbClr val="00B05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</c:v>
                </c:pt>
                <c:pt idx="1">
                  <c:v>7.1428571428571397E-2</c:v>
                </c:pt>
                <c:pt idx="2">
                  <c:v>0.16666666666666699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5F-4638-A0A2-ED3098175C0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Pheidole sp.</c:v>
                </c:pt>
              </c:strCache>
            </c:strRef>
          </c:tx>
          <c:spPr>
            <a:solidFill>
              <a:srgbClr val="FF993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</c:v>
                </c:pt>
                <c:pt idx="1">
                  <c:v>0.214285714285714</c:v>
                </c:pt>
                <c:pt idx="2">
                  <c:v>8.3333333333333301E-2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5F-4638-A0A2-ED3098175C0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no gaps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</c:v>
                </c:pt>
                <c:pt idx="1">
                  <c:v>0.214285714285714</c:v>
                </c:pt>
                <c:pt idx="2">
                  <c:v>0.25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5F-4638-A0A2-ED3098175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074816"/>
        <c:axId val="79076352"/>
      </c:barChart>
      <c:catAx>
        <c:axId val="79074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79076352"/>
        <c:crosses val="autoZero"/>
        <c:auto val="1"/>
        <c:lblAlgn val="ctr"/>
        <c:lblOffset val="100"/>
        <c:noMultiLvlLbl val="1"/>
      </c:catAx>
      <c:valAx>
        <c:axId val="79076352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3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Proportion</a:t>
                </a:r>
                <a:r>
                  <a:rPr lang="en-US" sz="3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species </a:t>
                </a:r>
                <a:br>
                  <a:rPr lang="en-US" sz="3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present after 2 hours</a:t>
                </a: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79074816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6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5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3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5C8E-7181-4132-AA22-63E184D7287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6D23-FAE9-46CF-8B47-1000DEFC0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2.xml"/><Relationship Id="rId18" Type="http://schemas.openxmlformats.org/officeDocument/2006/relationships/image" Target="../media/image11.jpeg"/><Relationship Id="rId3" Type="http://schemas.openxmlformats.org/officeDocument/2006/relationships/image" Target="../media/image2.jpeg"/><Relationship Id="rId21" Type="http://schemas.openxmlformats.org/officeDocument/2006/relationships/image" Target="../media/image14.jpeg"/><Relationship Id="rId7" Type="http://schemas.microsoft.com/office/2007/relationships/hdphoto" Target="../media/hdphoto1.wdp"/><Relationship Id="rId12" Type="http://schemas.openxmlformats.org/officeDocument/2006/relationships/chart" Target="../charts/chart1.xml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openxmlformats.org/officeDocument/2006/relationships/image" Target="../media/image17.png"/><Relationship Id="rId5" Type="http://schemas.openxmlformats.org/officeDocument/2006/relationships/image" Target="../media/image4.jpeg"/><Relationship Id="rId15" Type="http://schemas.openxmlformats.org/officeDocument/2006/relationships/chart" Target="../charts/chart4.xml"/><Relationship Id="rId23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12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chart" Target="../charts/chart3.xml"/><Relationship Id="rId2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E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80241" y="21113369"/>
            <a:ext cx="29382687" cy="21130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1F043F-51C6-4441-B3E3-E2EAE4747101}"/>
              </a:ext>
            </a:extLst>
          </p:cNvPr>
          <p:cNvSpPr/>
          <p:nvPr/>
        </p:nvSpPr>
        <p:spPr>
          <a:xfrm>
            <a:off x="1146828" y="38011410"/>
            <a:ext cx="4937647" cy="3954267"/>
          </a:xfrm>
          <a:prstGeom prst="rect">
            <a:avLst/>
          </a:prstGeom>
          <a:solidFill>
            <a:srgbClr val="AFEF85"/>
          </a:solidFill>
          <a:ln w="76200">
            <a:solidFill>
              <a:srgbClr val="568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FF2F0F-5E02-4C0A-8E89-0106B30D5F9F}"/>
              </a:ext>
            </a:extLst>
          </p:cNvPr>
          <p:cNvSpPr/>
          <p:nvPr/>
        </p:nvSpPr>
        <p:spPr>
          <a:xfrm>
            <a:off x="23678147" y="34949293"/>
            <a:ext cx="6211785" cy="7410134"/>
          </a:xfrm>
          <a:prstGeom prst="rect">
            <a:avLst/>
          </a:prstGeom>
          <a:solidFill>
            <a:srgbClr val="AFEF85"/>
          </a:solidFill>
          <a:ln>
            <a:solidFill>
              <a:srgbClr val="AFE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BFDB1F-934F-4C65-9171-F13E519034A3}"/>
              </a:ext>
            </a:extLst>
          </p:cNvPr>
          <p:cNvSpPr/>
          <p:nvPr/>
        </p:nvSpPr>
        <p:spPr>
          <a:xfrm>
            <a:off x="16593422" y="34634905"/>
            <a:ext cx="13169506" cy="1976142"/>
          </a:xfrm>
          <a:prstGeom prst="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60BB9-520B-4115-9958-C652296BE62D}"/>
              </a:ext>
            </a:extLst>
          </p:cNvPr>
          <p:cNvSpPr txBox="1"/>
          <p:nvPr/>
        </p:nvSpPr>
        <p:spPr>
          <a:xfrm>
            <a:off x="385280" y="1148805"/>
            <a:ext cx="29313026" cy="7140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  <a:t>How does complexity impact foraging </a:t>
            </a:r>
            <a:b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  <a:t>decisions in ants?</a:t>
            </a:r>
          </a:p>
          <a:p>
            <a:pPr algn="ctr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Caitlyn Drayton-Taylor, Tanya Latty, Dieter Hochuli</a:t>
            </a: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Caitlyn.Drayton-Taylor@sydney.edu.au</a:t>
            </a: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     @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BambiraptorDT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508087" y="8805150"/>
            <a:ext cx="18174796" cy="11923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FBC786-584B-438A-AA85-BE9A5DE3EC61}"/>
              </a:ext>
            </a:extLst>
          </p:cNvPr>
          <p:cNvGrpSpPr/>
          <p:nvPr/>
        </p:nvGrpSpPr>
        <p:grpSpPr>
          <a:xfrm>
            <a:off x="16300288" y="11957089"/>
            <a:ext cx="4741139" cy="4517931"/>
            <a:chOff x="0" y="0"/>
            <a:chExt cx="2685938" cy="2592326"/>
          </a:xfrm>
        </p:grpSpPr>
        <p:pic>
          <p:nvPicPr>
            <p:cNvPr id="37" name="Picture 36" descr="H:\Masters 2016-2017\Thesis\4 - Disc Exp\Pictures\20180125_121227.jpg">
              <a:extLst>
                <a:ext uri="{FF2B5EF4-FFF2-40B4-BE49-F238E27FC236}">
                  <a16:creationId xmlns:a16="http://schemas.microsoft.com/office/drawing/2014/main" id="{7B042443-6044-4AD5-8C0B-405680F28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5" r="19662"/>
            <a:stretch/>
          </p:blipFill>
          <p:spPr bwMode="auto">
            <a:xfrm>
              <a:off x="0" y="0"/>
              <a:ext cx="2505075" cy="25317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CAC24C-599D-4956-9A0E-D0DD939DF20B}"/>
                </a:ext>
              </a:extLst>
            </p:cNvPr>
            <p:cNvCxnSpPr/>
            <p:nvPr/>
          </p:nvCxnSpPr>
          <p:spPr>
            <a:xfrm>
              <a:off x="2129790" y="2293620"/>
              <a:ext cx="0" cy="400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B6C1DF-EA1C-48B7-BE76-3BF3697F4B1C}"/>
                </a:ext>
              </a:extLst>
            </p:cNvPr>
            <p:cNvCxnSpPr/>
            <p:nvPr/>
          </p:nvCxnSpPr>
          <p:spPr>
            <a:xfrm>
              <a:off x="1979295" y="2291715"/>
              <a:ext cx="0" cy="40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4145D2-A496-42B7-84B2-F02ACDF17F6B}"/>
                </a:ext>
              </a:extLst>
            </p:cNvPr>
            <p:cNvCxnSpPr/>
            <p:nvPr/>
          </p:nvCxnSpPr>
          <p:spPr>
            <a:xfrm rot="5400000">
              <a:off x="2059305" y="2238375"/>
              <a:ext cx="0" cy="1479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2">
              <a:extLst>
                <a:ext uri="{FF2B5EF4-FFF2-40B4-BE49-F238E27FC236}">
                  <a16:creationId xmlns:a16="http://schemas.microsoft.com/office/drawing/2014/main" id="{D39E02DD-9E19-4761-81F6-C1B0FA4A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640" y="2169795"/>
              <a:ext cx="613298" cy="422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1cm</a:t>
              </a:r>
              <a:r>
                <a:rPr lang="en-US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lang="en-GB" sz="11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21DF7B-0CDF-498C-B989-1AFF7C929DFC}"/>
              </a:ext>
            </a:extLst>
          </p:cNvPr>
          <p:cNvGrpSpPr/>
          <p:nvPr/>
        </p:nvGrpSpPr>
        <p:grpSpPr>
          <a:xfrm>
            <a:off x="11581432" y="11972034"/>
            <a:ext cx="8028276" cy="4608775"/>
            <a:chOff x="0" y="0"/>
            <a:chExt cx="4548227" cy="2644451"/>
          </a:xfrm>
        </p:grpSpPr>
        <p:pic>
          <p:nvPicPr>
            <p:cNvPr id="32" name="Picture 31" descr="H:\Masters 2016-2017\Thesis\4 - Disc Exp\Pictures\20170223_093638.jpg">
              <a:extLst>
                <a:ext uri="{FF2B5EF4-FFF2-40B4-BE49-F238E27FC236}">
                  <a16:creationId xmlns:a16="http://schemas.microsoft.com/office/drawing/2014/main" id="{6CBDCCC9-B731-4CFA-9224-FA34DA669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6" t="22567" r="41956" b="6367"/>
            <a:stretch/>
          </p:blipFill>
          <p:spPr bwMode="auto">
            <a:xfrm>
              <a:off x="0" y="0"/>
              <a:ext cx="2632996" cy="252874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CB91E6-406F-4865-A244-F1F4112FF2A7}"/>
                </a:ext>
              </a:extLst>
            </p:cNvPr>
            <p:cNvCxnSpPr/>
            <p:nvPr/>
          </p:nvCxnSpPr>
          <p:spPr>
            <a:xfrm rot="5400000">
              <a:off x="2148989" y="2300893"/>
              <a:ext cx="0" cy="1479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AE7909-A120-4CE3-836F-2FA25AD53EED}"/>
                </a:ext>
              </a:extLst>
            </p:cNvPr>
            <p:cNvCxnSpPr/>
            <p:nvPr/>
          </p:nvCxnSpPr>
          <p:spPr>
            <a:xfrm>
              <a:off x="2073037" y="2353016"/>
              <a:ext cx="0" cy="400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CC7A82-540A-4A06-8410-C126A657C506}"/>
                </a:ext>
              </a:extLst>
            </p:cNvPr>
            <p:cNvCxnSpPr/>
            <p:nvPr/>
          </p:nvCxnSpPr>
          <p:spPr>
            <a:xfrm>
              <a:off x="2218984" y="2355995"/>
              <a:ext cx="0" cy="400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01BF45FB-3134-46DE-A9B6-8CD52F89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328" y="2221962"/>
              <a:ext cx="2376899" cy="422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1cm</a:t>
              </a:r>
              <a:r>
                <a:rPr lang="en-US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lang="en-GB" sz="11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officeArt object" descr="Picture 4">
            <a:extLst>
              <a:ext uri="{FF2B5EF4-FFF2-40B4-BE49-F238E27FC236}">
                <a16:creationId xmlns:a16="http://schemas.microsoft.com/office/drawing/2014/main" id="{BA197FCE-402F-4D17-9F24-81777129479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42124" r="21466" b="18113"/>
          <a:stretch/>
        </p:blipFill>
        <p:spPr>
          <a:xfrm>
            <a:off x="20783568" y="11972034"/>
            <a:ext cx="4422554" cy="43841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E34AAE-38A7-44B1-BFC9-5274849E2234}"/>
              </a:ext>
            </a:extLst>
          </p:cNvPr>
          <p:cNvSpPr/>
          <p:nvPr/>
        </p:nvSpPr>
        <p:spPr>
          <a:xfrm>
            <a:off x="24214860" y="15765838"/>
            <a:ext cx="762509" cy="302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24306361" y="15690146"/>
            <a:ext cx="3927429" cy="674157"/>
            <a:chOff x="24306361" y="15690146"/>
            <a:chExt cx="3927429" cy="674157"/>
          </a:xfrm>
        </p:grpSpPr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87433FEA-7FFE-47A4-9FBA-A543E25EF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8362" y="15690146"/>
              <a:ext cx="3805428" cy="674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1cm</a:t>
              </a:r>
              <a:r>
                <a:rPr lang="en-US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lang="en-GB" sz="11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E40B93-AB69-4F5E-AF40-0E3AC6B29FB2}"/>
                </a:ext>
              </a:extLst>
            </p:cNvPr>
            <p:cNvCxnSpPr/>
            <p:nvPr/>
          </p:nvCxnSpPr>
          <p:spPr>
            <a:xfrm rot="10800000">
              <a:off x="24306361" y="15917220"/>
              <a:ext cx="2362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0B658F-AE58-4829-8D16-758909FD3D3F}"/>
              </a:ext>
            </a:extLst>
          </p:cNvPr>
          <p:cNvCxnSpPr/>
          <p:nvPr/>
        </p:nvCxnSpPr>
        <p:spPr>
          <a:xfrm>
            <a:off x="24306361" y="15902082"/>
            <a:ext cx="0" cy="62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B4BA6B-911D-458F-B9A7-B5DA0D01B761}"/>
              </a:ext>
            </a:extLst>
          </p:cNvPr>
          <p:cNvCxnSpPr/>
          <p:nvPr/>
        </p:nvCxnSpPr>
        <p:spPr>
          <a:xfrm>
            <a:off x="24535113" y="15902082"/>
            <a:ext cx="0" cy="62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H:\Masters 2016-2017\Thesis\4 - Disc Exp\Pictures\20180125_122509.jpg">
            <a:extLst>
              <a:ext uri="{FF2B5EF4-FFF2-40B4-BE49-F238E27FC236}">
                <a16:creationId xmlns:a16="http://schemas.microsoft.com/office/drawing/2014/main" id="{810AFC33-3CA2-4545-95E8-841D74DA76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1" t="15593" r="25317" b="1825"/>
          <a:stretch/>
        </p:blipFill>
        <p:spPr bwMode="auto">
          <a:xfrm rot="5400000">
            <a:off x="25245524" y="12023103"/>
            <a:ext cx="4393795" cy="42916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56F65E-18B3-4D15-9E07-A3524C9C172D}"/>
              </a:ext>
            </a:extLst>
          </p:cNvPr>
          <p:cNvCxnSpPr/>
          <p:nvPr/>
        </p:nvCxnSpPr>
        <p:spPr>
          <a:xfrm rot="10800000">
            <a:off x="28910821" y="15958734"/>
            <a:ext cx="262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C9160A-73A6-40D4-87AF-90CF1F5FE73A}"/>
              </a:ext>
            </a:extLst>
          </p:cNvPr>
          <p:cNvCxnSpPr/>
          <p:nvPr/>
        </p:nvCxnSpPr>
        <p:spPr>
          <a:xfrm>
            <a:off x="28910821" y="15910839"/>
            <a:ext cx="0" cy="70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B4B3E0-9BB1-41EE-88D5-BC004D8A8855}"/>
              </a:ext>
            </a:extLst>
          </p:cNvPr>
          <p:cNvCxnSpPr/>
          <p:nvPr/>
        </p:nvCxnSpPr>
        <p:spPr>
          <a:xfrm>
            <a:off x="29177642" y="15910839"/>
            <a:ext cx="0" cy="70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">
            <a:extLst>
              <a:ext uri="{FF2B5EF4-FFF2-40B4-BE49-F238E27FC236}">
                <a16:creationId xmlns:a16="http://schemas.microsoft.com/office/drawing/2014/main" id="{FC20219E-A208-4D41-A322-D47C4580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6361" y="15695317"/>
            <a:ext cx="1073886" cy="74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100">
                <a:solidFill>
                  <a:srgbClr val="FFFFFF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1cm</a:t>
            </a:r>
            <a:r>
              <a:rPr lang="en-US" sz="1100">
                <a:solidFill>
                  <a:srgbClr val="FFFFFF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GB" sz="11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BBF99B8-0DE0-4631-88A3-ACAF1805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504" y="17189752"/>
            <a:ext cx="15016965" cy="24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Ant visitors to baits counted, collected and identified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ECC43-27B4-4571-925F-E49856444273}"/>
              </a:ext>
            </a:extLst>
          </p:cNvPr>
          <p:cNvSpPr txBox="1"/>
          <p:nvPr/>
        </p:nvSpPr>
        <p:spPr>
          <a:xfrm>
            <a:off x="10466330" y="16677556"/>
            <a:ext cx="1803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       3D printed discs - 4 treatments, from simple to complex, baited with tuna 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972CF-94E9-4446-8742-A42E1EA261D7}"/>
              </a:ext>
            </a:extLst>
          </p:cNvPr>
          <p:cNvSpPr txBox="1"/>
          <p:nvPr/>
        </p:nvSpPr>
        <p:spPr>
          <a:xfrm>
            <a:off x="19994889" y="1212529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19" b="91038" l="6303" r="92017">
                        <a14:foregroundMark x1="30672" y1="91981" x2="30672" y2="91981"/>
                        <a14:foregroundMark x1="6303" y1="83491" x2="6303" y2="83491"/>
                        <a14:foregroundMark x1="92017" y1="21698" x2="92017" y2="21698"/>
                        <a14:foregroundMark x1="68487" y1="8019" x2="68487" y2="801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082" y="6941334"/>
            <a:ext cx="695034" cy="61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03FA30B-7F4F-49D6-A7D7-A27F9FC9E350}"/>
              </a:ext>
            </a:extLst>
          </p:cNvPr>
          <p:cNvSpPr/>
          <p:nvPr/>
        </p:nvSpPr>
        <p:spPr>
          <a:xfrm>
            <a:off x="11912074" y="16582963"/>
            <a:ext cx="580020" cy="638320"/>
          </a:xfrm>
          <a:prstGeom prst="triangle">
            <a:avLst/>
          </a:prstGeom>
          <a:solidFill>
            <a:srgbClr val="AFEF8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47790-C9D4-4BCF-97E2-050DE61A428B}"/>
              </a:ext>
            </a:extLst>
          </p:cNvPr>
          <p:cNvSpPr txBox="1"/>
          <p:nvPr/>
        </p:nvSpPr>
        <p:spPr>
          <a:xfrm>
            <a:off x="16229048" y="20959890"/>
            <a:ext cx="13231452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100" i="1" dirty="0" err="1">
                <a:latin typeface="Arial" panose="020B0604020202020204" pitchFamily="34" charset="0"/>
                <a:cs typeface="Arial" panose="020B0604020202020204" pitchFamily="34" charset="0"/>
              </a:rPr>
              <a:t>Iridomyrmex</a:t>
            </a:r>
            <a:r>
              <a:rPr lang="en-GB" sz="4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100" i="1" dirty="0" err="1">
                <a:latin typeface="Arial" panose="020B0604020202020204" pitchFamily="34" charset="0"/>
                <a:cs typeface="Arial" panose="020B0604020202020204" pitchFamily="34" charset="0"/>
              </a:rPr>
              <a:t>purpureus</a:t>
            </a:r>
            <a:r>
              <a:rPr lang="en-GB" sz="4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Increased presence </a:t>
            </a:r>
            <a:r>
              <a:rPr lang="en-US" sz="4100" dirty="0"/>
              <a:t>(GLM z=-2.47, p=0.1351) 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and abundance </a:t>
            </a:r>
            <a:r>
              <a:rPr lang="en-US" sz="4100" dirty="0"/>
              <a:t>(ANOVA, f(1,38)=8.82, p=0.005) 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  <a:t>decreased 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Persisted on all discs they were found on </a:t>
            </a:r>
          </a:p>
          <a:p>
            <a:pPr lvl="2"/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100" i="1" dirty="0" err="1">
                <a:latin typeface="Arial" panose="020B0604020202020204" pitchFamily="34" charset="0"/>
                <a:cs typeface="Arial" panose="020B0604020202020204" pitchFamily="34" charset="0"/>
              </a:rPr>
              <a:t>Rhytidoponera</a:t>
            </a:r>
            <a:r>
              <a:rPr lang="en-GB" sz="4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100" i="1" dirty="0" err="1">
                <a:latin typeface="Arial" panose="020B0604020202020204" pitchFamily="34" charset="0"/>
                <a:cs typeface="Arial" panose="020B0604020202020204" pitchFamily="34" charset="0"/>
              </a:rPr>
              <a:t>metallica</a:t>
            </a:r>
            <a:r>
              <a:rPr lang="en-GB" sz="4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Increased presence </a:t>
            </a:r>
            <a:r>
              <a:rPr lang="en-US" sz="4100" dirty="0"/>
              <a:t>(GLM, z=2.91, p=0.0037) 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and abundance </a:t>
            </a:r>
            <a:r>
              <a:rPr lang="en-US" sz="4100" dirty="0"/>
              <a:t>(ANOVA, f(1,38)=10.93, p=0.002)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Did not persist on complex treatments</a:t>
            </a:r>
          </a:p>
          <a:p>
            <a:pPr lvl="2"/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100" i="1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r>
              <a:rPr lang="en-GB" sz="4100" i="1" dirty="0">
                <a:latin typeface="Arial" panose="020B0604020202020204" pitchFamily="34" charset="0"/>
                <a:cs typeface="Arial" panose="020B0604020202020204" pitchFamily="34" charset="0"/>
              </a:rPr>
              <a:t> spp.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Intermediary response to complexity in terms of abundance </a:t>
            </a:r>
            <a:r>
              <a:rPr lang="en-US" sz="4100" dirty="0"/>
              <a:t>(ANOVA f(1,38)=0.03, p=0.869) </a:t>
            </a:r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and presence </a:t>
            </a:r>
            <a:r>
              <a:rPr lang="en-US" sz="4100" dirty="0"/>
              <a:t>(GLM z=1.83, p=0.0667) </a:t>
            </a:r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100" dirty="0">
                <a:latin typeface="Arial" panose="020B0604020202020204" pitchFamily="34" charset="0"/>
                <a:cs typeface="Arial" panose="020B0604020202020204" pitchFamily="34" charset="0"/>
              </a:rPr>
              <a:t>A non-linear effect on species richness was seen</a:t>
            </a:r>
          </a:p>
          <a:p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  <a:t>Recruitment mechanisms and dominance behaviour </a:t>
            </a:r>
            <a:b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  <a:t>(not size of ants) are likely drivers of foraging choice</a:t>
            </a:r>
            <a:b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100" b="1" dirty="0">
                <a:latin typeface="Arial" panose="020B0604020202020204" pitchFamily="34" charset="0"/>
                <a:cs typeface="Arial" panose="020B0604020202020204" pitchFamily="34" charset="0"/>
              </a:rPr>
              <a:t>in complex environments </a:t>
            </a:r>
          </a:p>
          <a:p>
            <a:endParaRPr lang="en-GB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395E43-415C-4202-8444-E222020D452F}"/>
              </a:ext>
            </a:extLst>
          </p:cNvPr>
          <p:cNvCxnSpPr>
            <a:cxnSpLocks/>
          </p:cNvCxnSpPr>
          <p:nvPr/>
        </p:nvCxnSpPr>
        <p:spPr>
          <a:xfrm>
            <a:off x="23638042" y="36643131"/>
            <a:ext cx="0" cy="562119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F4588AAA-08F2-48F4-9C21-0F98B999E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94" y="4671953"/>
            <a:ext cx="6223879" cy="215070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A1D47C2-1462-46F9-B46D-091648728A57}"/>
              </a:ext>
            </a:extLst>
          </p:cNvPr>
          <p:cNvSpPr txBox="1"/>
          <p:nvPr/>
        </p:nvSpPr>
        <p:spPr>
          <a:xfrm>
            <a:off x="1106342" y="41252516"/>
            <a:ext cx="1182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Iridomyrmex</a:t>
            </a:r>
            <a:r>
              <a:rPr lang="en-AU" sz="3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purpureus</a:t>
            </a:r>
            <a:endParaRPr lang="en-AU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2" descr="Invertebrate Behaviour and Ecology Lab">
            <a:extLst>
              <a:ext uri="{FF2B5EF4-FFF2-40B4-BE49-F238E27FC236}">
                <a16:creationId xmlns:a16="http://schemas.microsoft.com/office/drawing/2014/main" id="{3A6B1333-8337-444C-806D-BB1C32AC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005" y="5185880"/>
            <a:ext cx="5715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A1A65BC-4B24-4D9D-97A5-5A001DBE633F}"/>
              </a:ext>
            </a:extLst>
          </p:cNvPr>
          <p:cNvGrpSpPr/>
          <p:nvPr/>
        </p:nvGrpSpPr>
        <p:grpSpPr>
          <a:xfrm>
            <a:off x="380241" y="8847155"/>
            <a:ext cx="10628026" cy="11923211"/>
            <a:chOff x="380240" y="9304355"/>
            <a:chExt cx="11829241" cy="1192321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C4F809-7805-4799-972F-70718751F166}"/>
                </a:ext>
              </a:extLst>
            </p:cNvPr>
            <p:cNvSpPr/>
            <p:nvPr/>
          </p:nvSpPr>
          <p:spPr>
            <a:xfrm>
              <a:off x="380240" y="9304355"/>
              <a:ext cx="11829241" cy="11923211"/>
            </a:xfrm>
            <a:prstGeom prst="rect">
              <a:avLst/>
            </a:prstGeom>
            <a:solidFill>
              <a:srgbClr val="E2F0D9"/>
            </a:solidFill>
            <a:ln w="76200">
              <a:solidFill>
                <a:srgbClr val="568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2A15B0-3665-42F1-895B-987DB4A643AE}"/>
                </a:ext>
              </a:extLst>
            </p:cNvPr>
            <p:cNvSpPr txBox="1"/>
            <p:nvPr/>
          </p:nvSpPr>
          <p:spPr>
            <a:xfrm>
              <a:off x="1635901" y="9345713"/>
              <a:ext cx="9228645" cy="11172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latin typeface="Arial" panose="020B0604020202020204" pitchFamily="34" charset="0"/>
                  <a:cs typeface="Arial" panose="020B0604020202020204" pitchFamily="34" charset="0"/>
                </a:rPr>
                <a:t>Ant foraging choice can be mediated by structural complexity, potentially due to: </a:t>
              </a:r>
            </a:p>
            <a:p>
              <a:r>
                <a:rPr lang="en-GB" sz="4800" dirty="0">
                  <a:latin typeface="Arial" panose="020B0604020202020204" pitchFamily="34" charset="0"/>
                  <a:cs typeface="Arial" panose="020B0604020202020204" pitchFamily="34" charset="0"/>
                </a:rPr>
                <a:t>	Variation in ant species’ size</a:t>
              </a:r>
            </a:p>
            <a:p>
              <a:r>
                <a:rPr lang="en-GB" sz="4800" dirty="0">
                  <a:latin typeface="Arial" panose="020B0604020202020204" pitchFamily="34" charset="0"/>
                  <a:cs typeface="Arial" panose="020B0604020202020204" pitchFamily="34" charset="0"/>
                </a:rPr>
                <a:t>	Recruitment behaviour</a:t>
              </a:r>
            </a:p>
            <a:p>
              <a:r>
                <a:rPr lang="en-GB" sz="4800" dirty="0">
                  <a:latin typeface="Arial" panose="020B0604020202020204" pitchFamily="34" charset="0"/>
                  <a:cs typeface="Arial" panose="020B0604020202020204" pitchFamily="34" charset="0"/>
                </a:rPr>
                <a:t>	Habitat preferences</a:t>
              </a:r>
            </a:p>
            <a:p>
              <a:pPr algn="ctr"/>
              <a:endParaRPr lang="en-GB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How can we effectively replicate structural complexity in the natural environment?</a:t>
              </a:r>
            </a:p>
            <a:p>
              <a:pPr algn="ctr"/>
              <a:endParaRPr lang="en-GB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How does complexity impact foraging choice in ant species?</a:t>
              </a:r>
            </a:p>
          </p:txBody>
        </p:sp>
        <p:pic>
          <p:nvPicPr>
            <p:cNvPr id="85" name="Picture 4" descr="Image result for ant vector">
              <a:extLst>
                <a:ext uri="{FF2B5EF4-FFF2-40B4-BE49-F238E27FC236}">
                  <a16:creationId xmlns:a16="http://schemas.microsoft.com/office/drawing/2014/main" id="{40A8C6C7-B94C-403B-A624-5337A2BAA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300" r="96300">
                          <a14:foregroundMark x1="9200" y1="21026" x2="9200" y2="21026"/>
                          <a14:foregroundMark x1="9200" y1="30128" x2="9200" y2="30128"/>
                          <a14:foregroundMark x1="4900" y1="40513" x2="4900" y2="40513"/>
                          <a14:foregroundMark x1="1700" y1="29231" x2="1700" y2="29231"/>
                          <a14:foregroundMark x1="1300" y1="49103" x2="1300" y2="49103"/>
                          <a14:foregroundMark x1="91600" y1="39487" x2="91600" y2="39487"/>
                          <a14:foregroundMark x1="96300" y1="76923" x2="96300" y2="76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7714" y="13145390"/>
              <a:ext cx="728754" cy="568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Image result for ant vector">
              <a:extLst>
                <a:ext uri="{FF2B5EF4-FFF2-40B4-BE49-F238E27FC236}">
                  <a16:creationId xmlns:a16="http://schemas.microsoft.com/office/drawing/2014/main" id="{28DA9082-1CB5-4482-AF50-1674618B1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300" r="96300">
                          <a14:foregroundMark x1="9200" y1="21026" x2="9200" y2="21026"/>
                          <a14:foregroundMark x1="9200" y1="30128" x2="9200" y2="30128"/>
                          <a14:foregroundMark x1="4900" y1="40513" x2="4900" y2="40513"/>
                          <a14:foregroundMark x1="1700" y1="29231" x2="1700" y2="29231"/>
                          <a14:foregroundMark x1="1300" y1="49103" x2="1300" y2="49103"/>
                          <a14:foregroundMark x1="91600" y1="39487" x2="91600" y2="39487"/>
                          <a14:foregroundMark x1="96300" y1="76923" x2="96300" y2="76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71523" y="11845861"/>
              <a:ext cx="728754" cy="568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Image result for ant vector">
              <a:extLst>
                <a:ext uri="{FF2B5EF4-FFF2-40B4-BE49-F238E27FC236}">
                  <a16:creationId xmlns:a16="http://schemas.microsoft.com/office/drawing/2014/main" id="{5B89EB65-EF5C-41FE-ADA0-806C4640F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300" r="96300">
                          <a14:foregroundMark x1="9200" y1="21026" x2="9200" y2="21026"/>
                          <a14:foregroundMark x1="9200" y1="30128" x2="9200" y2="30128"/>
                          <a14:foregroundMark x1="4900" y1="40513" x2="4900" y2="40513"/>
                          <a14:foregroundMark x1="1700" y1="29231" x2="1700" y2="29231"/>
                          <a14:foregroundMark x1="1300" y1="49103" x2="1300" y2="49103"/>
                          <a14:foregroundMark x1="91600" y1="39487" x2="91600" y2="39487"/>
                          <a14:foregroundMark x1="96300" y1="76923" x2="96300" y2="76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74726" y="12576962"/>
              <a:ext cx="728754" cy="568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0" name="officeArt object">
            <a:extLst>
              <a:ext uri="{FF2B5EF4-FFF2-40B4-BE49-F238E27FC236}">
                <a16:creationId xmlns:a16="http://schemas.microsoft.com/office/drawing/2014/main" id="{2F6D830E-E54A-4797-85FA-A67C473E9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57535"/>
              </p:ext>
            </p:extLst>
          </p:nvPr>
        </p:nvGraphicFramePr>
        <p:xfrm>
          <a:off x="783299" y="20770366"/>
          <a:ext cx="10165505" cy="946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7C959A37-B8B3-483D-A0BA-9F37FFECA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749510"/>
              </p:ext>
            </p:extLst>
          </p:nvPr>
        </p:nvGraphicFramePr>
        <p:xfrm>
          <a:off x="8854868" y="21316201"/>
          <a:ext cx="9500495" cy="858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92" name="officeArt object">
            <a:extLst>
              <a:ext uri="{FF2B5EF4-FFF2-40B4-BE49-F238E27FC236}">
                <a16:creationId xmlns:a16="http://schemas.microsoft.com/office/drawing/2014/main" id="{A513174F-07EC-4BDD-A38D-D12E199FE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950617"/>
              </p:ext>
            </p:extLst>
          </p:nvPr>
        </p:nvGraphicFramePr>
        <p:xfrm>
          <a:off x="-930816" y="30368120"/>
          <a:ext cx="8345252" cy="830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93" name="officeArt object">
            <a:extLst>
              <a:ext uri="{FF2B5EF4-FFF2-40B4-BE49-F238E27FC236}">
                <a16:creationId xmlns:a16="http://schemas.microsoft.com/office/drawing/2014/main" id="{83F0DE6A-488C-48F0-AAA7-C5F6C155F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792334"/>
              </p:ext>
            </p:extLst>
          </p:nvPr>
        </p:nvGraphicFramePr>
        <p:xfrm>
          <a:off x="6692215" y="29772449"/>
          <a:ext cx="12750527" cy="86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814162D4-E43F-471F-BE5A-996A93B9D647}"/>
              </a:ext>
            </a:extLst>
          </p:cNvPr>
          <p:cNvGrpSpPr/>
          <p:nvPr/>
        </p:nvGrpSpPr>
        <p:grpSpPr>
          <a:xfrm>
            <a:off x="11458420" y="21972690"/>
            <a:ext cx="4115099" cy="2308324"/>
            <a:chOff x="12728486" y="23846865"/>
            <a:chExt cx="4115099" cy="230832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135A91E-671B-48C3-948F-6701293FD347}"/>
                </a:ext>
              </a:extLst>
            </p:cNvPr>
            <p:cNvSpPr/>
            <p:nvPr/>
          </p:nvSpPr>
          <p:spPr>
            <a:xfrm>
              <a:off x="12737919" y="23975651"/>
              <a:ext cx="363191" cy="36319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82F3C79-7BAC-4C7D-ABD0-36A40BF846CD}"/>
                </a:ext>
              </a:extLst>
            </p:cNvPr>
            <p:cNvGrpSpPr/>
            <p:nvPr/>
          </p:nvGrpSpPr>
          <p:grpSpPr>
            <a:xfrm>
              <a:off x="12728486" y="23846865"/>
              <a:ext cx="4115099" cy="2308324"/>
              <a:chOff x="12728486" y="23846865"/>
              <a:chExt cx="4115099" cy="230832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677084F-E8A1-4CC8-B1F9-F7C80ACB5AB6}"/>
                  </a:ext>
                </a:extLst>
              </p:cNvPr>
              <p:cNvSpPr txBox="1"/>
              <p:nvPr/>
            </p:nvSpPr>
            <p:spPr>
              <a:xfrm>
                <a:off x="13111143" y="23846865"/>
                <a:ext cx="37324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i="1" dirty="0"/>
                  <a:t>I. </a:t>
                </a:r>
                <a:r>
                  <a:rPr lang="en-GB" sz="3600" i="1" dirty="0" err="1"/>
                  <a:t>purpureus</a:t>
                </a:r>
                <a:r>
                  <a:rPr lang="en-GB" sz="3600" i="1" dirty="0"/>
                  <a:t> </a:t>
                </a:r>
              </a:p>
              <a:p>
                <a:r>
                  <a:rPr lang="en-GB" sz="3600" i="1" dirty="0"/>
                  <a:t>R. </a:t>
                </a:r>
                <a:r>
                  <a:rPr lang="en-GB" sz="3600" i="1" dirty="0" err="1"/>
                  <a:t>metallica</a:t>
                </a:r>
                <a:endParaRPr lang="en-GB" sz="3600" i="1" dirty="0"/>
              </a:p>
              <a:p>
                <a:r>
                  <a:rPr lang="en-GB" sz="3600" i="1" dirty="0" err="1"/>
                  <a:t>Pheidole</a:t>
                </a:r>
                <a:r>
                  <a:rPr lang="en-GB" sz="3600" i="1" dirty="0"/>
                  <a:t> spp.</a:t>
                </a:r>
              </a:p>
              <a:p>
                <a:r>
                  <a:rPr lang="en-GB" sz="3600" dirty="0"/>
                  <a:t>Other spp.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0BF341-2C49-459C-9B7A-8062ABA8985E}"/>
                  </a:ext>
                </a:extLst>
              </p:cNvPr>
              <p:cNvSpPr/>
              <p:nvPr/>
            </p:nvSpPr>
            <p:spPr>
              <a:xfrm>
                <a:off x="12728486" y="25663162"/>
                <a:ext cx="363191" cy="363191"/>
              </a:xfrm>
              <a:prstGeom prst="rect">
                <a:avLst/>
              </a:prstGeom>
              <a:solidFill>
                <a:srgbClr val="8497B0"/>
              </a:solidFill>
              <a:ln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0468E8D-BD4A-466F-A76F-BA14CE11EEBC}"/>
                  </a:ext>
                </a:extLst>
              </p:cNvPr>
              <p:cNvSpPr/>
              <p:nvPr/>
            </p:nvSpPr>
            <p:spPr>
              <a:xfrm>
                <a:off x="12731686" y="24520718"/>
                <a:ext cx="363191" cy="3631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A4B22F0-8516-4BAC-A118-84A4DFC1CDEE}"/>
                  </a:ext>
                </a:extLst>
              </p:cNvPr>
              <p:cNvSpPr/>
              <p:nvPr/>
            </p:nvSpPr>
            <p:spPr>
              <a:xfrm>
                <a:off x="12737920" y="25060940"/>
                <a:ext cx="363191" cy="363191"/>
              </a:xfrm>
              <a:prstGeom prst="rect">
                <a:avLst/>
              </a:prstGeom>
              <a:solidFill>
                <a:srgbClr val="FF9933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75D9DEF2-DC86-40B9-80D4-C887A7879226}"/>
              </a:ext>
            </a:extLst>
          </p:cNvPr>
          <p:cNvSpPr/>
          <p:nvPr/>
        </p:nvSpPr>
        <p:spPr>
          <a:xfrm>
            <a:off x="11937699" y="17524741"/>
            <a:ext cx="580020" cy="638320"/>
          </a:xfrm>
          <a:prstGeom prst="triangle">
            <a:avLst/>
          </a:prstGeom>
          <a:solidFill>
            <a:srgbClr val="AFEF8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B81B79-A8F8-4EBF-8D0F-454AC76DCE29}"/>
              </a:ext>
            </a:extLst>
          </p:cNvPr>
          <p:cNvSpPr txBox="1"/>
          <p:nvPr/>
        </p:nvSpPr>
        <p:spPr>
          <a:xfrm>
            <a:off x="17799424" y="18800866"/>
            <a:ext cx="561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Arial" panose="020B0604020202020204" pitchFamily="34" charset="0"/>
                <a:cs typeface="Arial" panose="020B0604020202020204" pitchFamily="34" charset="0"/>
              </a:rPr>
              <a:t>Interested in STL files?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4C52D3-486A-4162-B5A5-FB60B7B91F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56842" y="17701704"/>
            <a:ext cx="2900533" cy="2900533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A8C5D39-D8BB-4746-B4A1-930032420AB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0955" t="20045" r="47685" b="28706"/>
          <a:stretch/>
        </p:blipFill>
        <p:spPr>
          <a:xfrm>
            <a:off x="26470451" y="17690096"/>
            <a:ext cx="3145699" cy="28917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9DCB98-335E-4906-8F0A-2618F3FC8D74}"/>
              </a:ext>
            </a:extLst>
          </p:cNvPr>
          <p:cNvCxnSpPr/>
          <p:nvPr/>
        </p:nvCxnSpPr>
        <p:spPr>
          <a:xfrm>
            <a:off x="29762928" y="34250131"/>
            <a:ext cx="0" cy="2512157"/>
          </a:xfrm>
          <a:prstGeom prst="line">
            <a:avLst/>
          </a:prstGeom>
          <a:ln w="76200">
            <a:solidFill>
              <a:srgbClr val="5684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B3FFC0-477F-4142-90FF-5773D744C8CA}"/>
              </a:ext>
            </a:extLst>
          </p:cNvPr>
          <p:cNvSpPr/>
          <p:nvPr/>
        </p:nvSpPr>
        <p:spPr>
          <a:xfrm>
            <a:off x="15091700" y="38044967"/>
            <a:ext cx="4937646" cy="3954267"/>
          </a:xfrm>
          <a:prstGeom prst="rect">
            <a:avLst/>
          </a:prstGeom>
          <a:solidFill>
            <a:srgbClr val="AFEF85"/>
          </a:solidFill>
          <a:ln w="76200">
            <a:solidFill>
              <a:srgbClr val="568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EFDC6C-F776-4902-9533-D0E2911249E4}"/>
              </a:ext>
            </a:extLst>
          </p:cNvPr>
          <p:cNvSpPr txBox="1"/>
          <p:nvPr/>
        </p:nvSpPr>
        <p:spPr>
          <a:xfrm>
            <a:off x="7092525" y="36755366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Gap size (mm)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B76D1E-B5FB-4D7D-8772-E132219D2661}"/>
              </a:ext>
            </a:extLst>
          </p:cNvPr>
          <p:cNvSpPr/>
          <p:nvPr/>
        </p:nvSpPr>
        <p:spPr>
          <a:xfrm>
            <a:off x="8119264" y="38048074"/>
            <a:ext cx="4937647" cy="3954267"/>
          </a:xfrm>
          <a:prstGeom prst="rect">
            <a:avLst/>
          </a:prstGeom>
          <a:solidFill>
            <a:srgbClr val="AFEF85"/>
          </a:solidFill>
          <a:ln w="76200">
            <a:solidFill>
              <a:srgbClr val="568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F8869C-6AB0-45D5-B333-7EF2ABD944C9}"/>
              </a:ext>
            </a:extLst>
          </p:cNvPr>
          <p:cNvSpPr txBox="1"/>
          <p:nvPr/>
        </p:nvSpPr>
        <p:spPr>
          <a:xfrm>
            <a:off x="7981565" y="41382341"/>
            <a:ext cx="714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Rhytidoponera</a:t>
            </a:r>
            <a:r>
              <a:rPr lang="en-AU" sz="3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metallica</a:t>
            </a:r>
            <a:endParaRPr lang="en-AU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The green-headed ant Rhytidoponera metallica is a common soil-nesting ant in urban areas throughout Australia. &#10;&#10;Brisbane, Queensland, Australia">
            <a:extLst>
              <a:ext uri="{FF2B5EF4-FFF2-40B4-BE49-F238E27FC236}">
                <a16:creationId xmlns:a16="http://schemas.microsoft.com/office/drawing/2014/main" id="{A4734196-1607-4DD5-B1AC-D99CD4D2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913" y="38402580"/>
            <a:ext cx="3876258" cy="29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ridomyrmex purpureus">
            <a:extLst>
              <a:ext uri="{FF2B5EF4-FFF2-40B4-BE49-F238E27FC236}">
                <a16:creationId xmlns:a16="http://schemas.microsoft.com/office/drawing/2014/main" id="{60C69C35-51B4-474D-AC16-C94ACC28A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94" y="38364258"/>
            <a:ext cx="4246130" cy="28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eidole megacephala">
            <a:extLst>
              <a:ext uri="{FF2B5EF4-FFF2-40B4-BE49-F238E27FC236}">
                <a16:creationId xmlns:a16="http://schemas.microsoft.com/office/drawing/2014/main" id="{A690B44F-D568-4164-A830-DE4192D0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4" y="38296382"/>
            <a:ext cx="4314280" cy="2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E9A37B8-5236-4A87-8770-DFF256717F75}"/>
              </a:ext>
            </a:extLst>
          </p:cNvPr>
          <p:cNvSpPr txBox="1"/>
          <p:nvPr/>
        </p:nvSpPr>
        <p:spPr>
          <a:xfrm>
            <a:off x="12347071" y="42359427"/>
            <a:ext cx="31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Photo credits: Alex Wild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7BC627-E968-43AF-AD07-C366FB68F296}"/>
              </a:ext>
            </a:extLst>
          </p:cNvPr>
          <p:cNvSpPr/>
          <p:nvPr/>
        </p:nvSpPr>
        <p:spPr>
          <a:xfrm>
            <a:off x="23686286" y="36688524"/>
            <a:ext cx="6157455" cy="178769"/>
          </a:xfrm>
          <a:prstGeom prst="rect">
            <a:avLst/>
          </a:prstGeom>
          <a:solidFill>
            <a:srgbClr val="AFEF85"/>
          </a:solidFill>
          <a:ln>
            <a:solidFill>
              <a:srgbClr val="AFE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F0E85-9E69-4B35-A86D-133A747B3922}"/>
              </a:ext>
            </a:extLst>
          </p:cNvPr>
          <p:cNvCxnSpPr>
            <a:cxnSpLocks/>
          </p:cNvCxnSpPr>
          <p:nvPr/>
        </p:nvCxnSpPr>
        <p:spPr>
          <a:xfrm flipH="1">
            <a:off x="23638043" y="36643131"/>
            <a:ext cx="612488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4B9452-B828-4F9E-8FCA-73369578D723}"/>
              </a:ext>
            </a:extLst>
          </p:cNvPr>
          <p:cNvSpPr/>
          <p:nvPr/>
        </p:nvSpPr>
        <p:spPr>
          <a:xfrm rot="5400000">
            <a:off x="20537090" y="39834963"/>
            <a:ext cx="6480000" cy="187123"/>
          </a:xfrm>
          <a:prstGeom prst="rect">
            <a:avLst/>
          </a:prstGeom>
          <a:solidFill>
            <a:srgbClr val="AFEF85"/>
          </a:solidFill>
          <a:ln>
            <a:solidFill>
              <a:srgbClr val="AFE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4F2FC48-B343-48FC-A2DC-F556B6B44CC4}"/>
              </a:ext>
            </a:extLst>
          </p:cNvPr>
          <p:cNvSpPr/>
          <p:nvPr/>
        </p:nvSpPr>
        <p:spPr>
          <a:xfrm>
            <a:off x="23870652" y="36906001"/>
            <a:ext cx="5821581" cy="5358321"/>
          </a:xfrm>
          <a:prstGeom prst="rect">
            <a:avLst/>
          </a:prstGeom>
          <a:solidFill>
            <a:srgbClr val="E2F0D9"/>
          </a:solidFill>
          <a:ln w="76200">
            <a:solidFill>
              <a:srgbClr val="568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Speed Talk:</a:t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November 27</a:t>
            </a:r>
            <a:r>
              <a:rPr lang="en-GB" sz="3200" baseline="30000" dirty="0">
                <a:solidFill>
                  <a:schemeClr val="tx1"/>
                </a:solidFill>
              </a:rPr>
              <a:t>th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Track 4: Drought impacts and thermal tolerance</a:t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13:30-13:35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4F59B4-ECCA-4D9F-8C63-190C7DDA6F09}"/>
              </a:ext>
            </a:extLst>
          </p:cNvPr>
          <p:cNvSpPr txBox="1"/>
          <p:nvPr/>
        </p:nvSpPr>
        <p:spPr>
          <a:xfrm>
            <a:off x="15394187" y="41252516"/>
            <a:ext cx="445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 spp.</a:t>
            </a:r>
          </a:p>
        </p:txBody>
      </p:sp>
      <p:pic>
        <p:nvPicPr>
          <p:cNvPr id="106" name="Picture 2" descr="Close-up green space and grass 6563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5802" r="4510" b="-2235"/>
          <a:stretch/>
        </p:blipFill>
        <p:spPr bwMode="auto">
          <a:xfrm>
            <a:off x="25296594" y="9080937"/>
            <a:ext cx="4291657" cy="28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Image result for moss close up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" b="10193"/>
          <a:stretch/>
        </p:blipFill>
        <p:spPr bwMode="auto">
          <a:xfrm>
            <a:off x="20787612" y="9080936"/>
            <a:ext cx="4418510" cy="280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6" r="1458"/>
          <a:stretch/>
        </p:blipFill>
        <p:spPr bwMode="auto">
          <a:xfrm>
            <a:off x="16300288" y="9080937"/>
            <a:ext cx="4421886" cy="28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" b="3739"/>
          <a:stretch/>
        </p:blipFill>
        <p:spPr bwMode="auto">
          <a:xfrm>
            <a:off x="11581431" y="9080937"/>
            <a:ext cx="4647617" cy="28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46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323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Caitlyn Yvonne Drayton-taylor</dc:creator>
  <cp:lastModifiedBy>Caitlyn Forster</cp:lastModifiedBy>
  <cp:revision>41</cp:revision>
  <dcterms:created xsi:type="dcterms:W3CDTF">2018-10-23T00:48:15Z</dcterms:created>
  <dcterms:modified xsi:type="dcterms:W3CDTF">2021-08-06T08:21:32Z</dcterms:modified>
</cp:coreProperties>
</file>