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1" r:id="rId8"/>
    <p:sldId id="273" r:id="rId9"/>
    <p:sldId id="274" r:id="rId10"/>
    <p:sldId id="263" r:id="rId11"/>
    <p:sldId id="279" r:id="rId12"/>
    <p:sldId id="278" r:id="rId13"/>
    <p:sldId id="264" r:id="rId14"/>
    <p:sldId id="270" r:id="rId15"/>
    <p:sldId id="265" r:id="rId16"/>
    <p:sldId id="268" r:id="rId17"/>
    <p:sldId id="269" r:id="rId18"/>
    <p:sldId id="275" r:id="rId19"/>
    <p:sldId id="267" r:id="rId20"/>
    <p:sldId id="276" r:id="rId21"/>
    <p:sldId id="277" r:id="rId22"/>
    <p:sldId id="281" r:id="rId23"/>
    <p:sldId id="282" r:id="rId24"/>
    <p:sldId id="285" r:id="rId25"/>
    <p:sldId id="284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分享人：谭旻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语法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272808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、函数与</a:t>
            </a:r>
            <a:r>
              <a:rPr lang="zh-CN" altLang="en-US" sz="3200" dirty="0"/>
              <a:t>调用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函数是第一类对象；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函数分类：命名函数表达式（）、函数表达式（匿名函数）、函数声明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除了声明时定义的形式参数，每个函数接收两个附加参数：</a:t>
            </a:r>
            <a:r>
              <a:rPr lang="en-US" altLang="zh-CN" sz="3200" dirty="0"/>
              <a:t>this(</a:t>
            </a:r>
            <a:r>
              <a:rPr lang="zh-CN" altLang="en-US" sz="3200" dirty="0"/>
              <a:t>值取决于调用模式</a:t>
            </a:r>
            <a:r>
              <a:rPr lang="en-US" altLang="zh-CN" sz="3200" dirty="0"/>
              <a:t>)</a:t>
            </a:r>
            <a:r>
              <a:rPr lang="zh-CN" altLang="en-US" sz="3200" dirty="0"/>
              <a:t>和</a:t>
            </a:r>
            <a:r>
              <a:rPr lang="en-US" altLang="zh-CN" sz="3200" dirty="0"/>
              <a:t>arguments(</a:t>
            </a:r>
            <a:r>
              <a:rPr lang="zh-CN" altLang="en-US" sz="3200" dirty="0"/>
              <a:t>实际参数）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/>
              <a:t>arguments</a:t>
            </a:r>
            <a:r>
              <a:rPr lang="zh-CN" altLang="en-US" sz="3200" dirty="0"/>
              <a:t>是一个类似数组（</a:t>
            </a:r>
            <a:r>
              <a:rPr lang="en-US" altLang="zh-CN" sz="3200" dirty="0"/>
              <a:t>array-like</a:t>
            </a:r>
            <a:r>
              <a:rPr lang="zh-CN" altLang="en-US" sz="3200" dirty="0"/>
              <a:t>）的对象，拥有</a:t>
            </a:r>
            <a:r>
              <a:rPr lang="en-US" altLang="zh-CN" sz="3200" dirty="0"/>
              <a:t>length</a:t>
            </a:r>
            <a:r>
              <a:rPr lang="zh-CN" altLang="en-US" sz="3200" dirty="0"/>
              <a:t>属性，没有数组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71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、函数与调用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调用</a:t>
            </a:r>
            <a:r>
              <a:rPr lang="zh-CN" altLang="en-US" sz="3200" dirty="0"/>
              <a:t>模式：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	(</a:t>
            </a:r>
            <a:r>
              <a:rPr lang="en-US" altLang="zh-CN" sz="3200" dirty="0"/>
              <a:t>1)</a:t>
            </a:r>
            <a:r>
              <a:rPr lang="zh-CN" altLang="en-US" sz="3200" dirty="0"/>
              <a:t>方法调用模式</a:t>
            </a:r>
            <a:endParaRPr lang="zh-CN" altLang="en-US" sz="3200" dirty="0"/>
          </a:p>
          <a:p>
            <a:pPr marL="457200" lvl="1" indent="0">
              <a:buNone/>
            </a:pPr>
            <a:r>
              <a:rPr lang="en-US" altLang="zh-CN" sz="3200" dirty="0" smtClean="0"/>
              <a:t>(</a:t>
            </a:r>
            <a:r>
              <a:rPr lang="en-US" altLang="zh-CN" sz="3200" dirty="0"/>
              <a:t>2)</a:t>
            </a:r>
            <a:r>
              <a:rPr lang="zh-CN" altLang="en-US" sz="3200" dirty="0"/>
              <a:t>函数调用模式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 smtClean="0"/>
              <a:t>	(</a:t>
            </a:r>
            <a:r>
              <a:rPr lang="en-US" altLang="zh-CN" sz="3200" dirty="0"/>
              <a:t>3)</a:t>
            </a:r>
            <a:r>
              <a:rPr lang="zh-CN" altLang="en-US" sz="3200" dirty="0"/>
              <a:t>构造器调用模式（类似基于类的构建语法）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(</a:t>
            </a:r>
            <a:r>
              <a:rPr lang="en-US" altLang="zh-CN" sz="3200" dirty="0"/>
              <a:t>4)apply</a:t>
            </a:r>
            <a:r>
              <a:rPr lang="zh-CN" altLang="en-US" sz="3200" dirty="0"/>
              <a:t>调用模式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42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2914485" cy="471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6</a:t>
            </a:r>
            <a:r>
              <a:rPr lang="zh-CN" altLang="en-US" sz="3200" dirty="0" smtClean="0"/>
              <a:t>、回调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把函数作为参数传递给另一个函数时，函数将在另一个函数中被调用，称为回调（</a:t>
            </a:r>
            <a:r>
              <a:rPr lang="en-US" altLang="zh-CN" sz="3200" dirty="0"/>
              <a:t>callback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487025"/>
            <a:ext cx="486725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function a(callback)   </a:t>
            </a:r>
          </a:p>
          <a:p>
            <a:r>
              <a:rPr lang="en-US" altLang="zh-CN" sz="2400" dirty="0"/>
              <a:t>{      </a:t>
            </a:r>
          </a:p>
          <a:p>
            <a:r>
              <a:rPr lang="en-US" altLang="zh-CN" sz="2400" dirty="0"/>
              <a:t>   </a:t>
            </a:r>
            <a:r>
              <a:rPr lang="en-US" altLang="zh-CN" sz="2400" dirty="0" smtClean="0"/>
              <a:t> alert</a:t>
            </a:r>
            <a:r>
              <a:rPr lang="en-US" altLang="zh-CN" sz="2400" dirty="0"/>
              <a:t>("</a:t>
            </a:r>
            <a:r>
              <a:rPr lang="zh-CN" altLang="en-US" sz="2400" dirty="0"/>
              <a:t>我是</a:t>
            </a:r>
            <a:r>
              <a:rPr lang="en-US" altLang="zh-CN" sz="2400" dirty="0"/>
              <a:t>parent</a:t>
            </a:r>
            <a:r>
              <a:rPr lang="zh-CN" altLang="en-US" sz="2400" dirty="0"/>
              <a:t>函数</a:t>
            </a:r>
            <a:r>
              <a:rPr lang="en-US" altLang="zh-CN" sz="2400" dirty="0" smtClean="0"/>
              <a:t>a");</a:t>
            </a:r>
            <a:r>
              <a:rPr lang="en-US" altLang="zh-CN" sz="2400" dirty="0"/>
              <a:t>   </a:t>
            </a:r>
          </a:p>
          <a:p>
            <a:r>
              <a:rPr lang="en-US" altLang="zh-CN" sz="2400" dirty="0"/>
              <a:t>    alert("</a:t>
            </a:r>
            <a:r>
              <a:rPr lang="zh-CN" altLang="en-US" sz="2400" dirty="0"/>
              <a:t>调用回调函数</a:t>
            </a:r>
            <a:r>
              <a:rPr lang="en-US" altLang="zh-CN" sz="2400" dirty="0"/>
              <a:t>");   </a:t>
            </a:r>
            <a:endParaRPr lang="zh-CN" altLang="en-US" sz="2400" dirty="0"/>
          </a:p>
          <a:p>
            <a:r>
              <a:rPr lang="zh-CN" altLang="en-US" sz="2400" dirty="0"/>
              <a:t>    </a:t>
            </a:r>
            <a:r>
              <a:rPr lang="en-US" altLang="zh-CN" sz="2400" dirty="0"/>
              <a:t>callback();   </a:t>
            </a:r>
          </a:p>
          <a:p>
            <a:r>
              <a:rPr lang="en-US" altLang="zh-CN" sz="2400" dirty="0"/>
              <a:t>}   </a:t>
            </a:r>
          </a:p>
          <a:p>
            <a:r>
              <a:rPr lang="en-US" altLang="zh-CN" sz="2400" dirty="0"/>
              <a:t>function b(){   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alert</a:t>
            </a:r>
            <a:r>
              <a:rPr lang="en-US" altLang="zh-CN" sz="2400" dirty="0"/>
              <a:t>("</a:t>
            </a:r>
            <a:r>
              <a:rPr lang="zh-CN" altLang="en-US" sz="2400" dirty="0"/>
              <a:t>我是回调函数</a:t>
            </a:r>
            <a:r>
              <a:rPr lang="en-US" altLang="zh-CN" sz="2400" dirty="0"/>
              <a:t>b");   </a:t>
            </a:r>
          </a:p>
          <a:p>
            <a:r>
              <a:rPr lang="en-US" altLang="zh-CN" sz="2400" dirty="0"/>
              <a:t>}   </a:t>
            </a:r>
          </a:p>
          <a:p>
            <a:r>
              <a:rPr lang="en-US" altLang="zh-CN" sz="2400" dirty="0"/>
              <a:t>function c(){   </a:t>
            </a:r>
          </a:p>
          <a:p>
            <a:r>
              <a:rPr lang="en-US" altLang="zh-CN" sz="2400" dirty="0" smtClean="0"/>
              <a:t>    alert</a:t>
            </a:r>
            <a:r>
              <a:rPr lang="en-US" altLang="zh-CN" sz="2400" dirty="0"/>
              <a:t>("</a:t>
            </a:r>
            <a:r>
              <a:rPr lang="zh-CN" altLang="en-US" sz="2400" dirty="0"/>
              <a:t>我是回调函数</a:t>
            </a:r>
            <a:r>
              <a:rPr lang="en-US" altLang="zh-CN" sz="2400" dirty="0"/>
              <a:t>c");   </a:t>
            </a:r>
          </a:p>
          <a:p>
            <a:r>
              <a:rPr lang="en-US" altLang="zh-CN" sz="2400" dirty="0"/>
              <a:t>}   </a:t>
            </a:r>
          </a:p>
          <a:p>
            <a:r>
              <a:rPr lang="en-US" altLang="zh-CN" sz="2400" dirty="0"/>
              <a:t>function test()   </a:t>
            </a:r>
          </a:p>
          <a:p>
            <a:r>
              <a:rPr lang="en-US" altLang="zh-CN" sz="2400" dirty="0"/>
              <a:t>{   </a:t>
            </a:r>
          </a:p>
          <a:p>
            <a:r>
              <a:rPr lang="en-US" altLang="zh-CN" sz="2400" dirty="0"/>
              <a:t>    a(b); 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 a(c);   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33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深入</a:t>
            </a:r>
            <a:r>
              <a:rPr lang="zh-CN" altLang="en-US" sz="4000" dirty="0"/>
              <a:t>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变量对象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每个执行环境都有一个与之关联的变量</a:t>
            </a:r>
            <a:r>
              <a:rPr lang="zh-CN" altLang="en-US" sz="3200" dirty="0" smtClean="0"/>
              <a:t>对象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、作用域与作用域链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函数</a:t>
            </a:r>
            <a:r>
              <a:rPr lang="zh-CN" altLang="en-US" sz="3200" dirty="0"/>
              <a:t>作用域，当前变量对象在最前，全局环境变量对象在</a:t>
            </a:r>
            <a:r>
              <a:rPr lang="zh-CN" altLang="en-US" sz="3200" dirty="0" smtClean="0"/>
              <a:t>最后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3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404665"/>
            <a:ext cx="7125112" cy="626469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authorName</a:t>
            </a:r>
            <a:r>
              <a:rPr lang="en-US" altLang="zh-CN" sz="2400" dirty="0"/>
              <a:t>="</a:t>
            </a:r>
            <a:r>
              <a:rPr lang="zh-CN" altLang="en-US" sz="2400" dirty="0"/>
              <a:t>山边小溪</a:t>
            </a:r>
            <a:r>
              <a:rPr lang="en-US" altLang="zh-CN" sz="2400" dirty="0"/>
              <a:t>";</a:t>
            </a:r>
          </a:p>
          <a:p>
            <a:pPr marL="0" indent="0" fontAlgn="base">
              <a:buNone/>
            </a:pPr>
            <a:r>
              <a:rPr lang="en-US" altLang="zh-CN" sz="2400" dirty="0"/>
              <a:t>function 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(){</a:t>
            </a:r>
          </a:p>
          <a:p>
            <a:pPr marL="0" indent="0" fontAlgn="base">
              <a:buNone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blogName</a:t>
            </a:r>
            <a:r>
              <a:rPr lang="en-US" altLang="zh-CN" sz="2400" dirty="0"/>
              <a:t>="</a:t>
            </a:r>
            <a:r>
              <a:rPr lang="zh-CN" altLang="en-US" sz="2400" dirty="0"/>
              <a:t>梦想天空</a:t>
            </a:r>
            <a:r>
              <a:rPr lang="en-US" altLang="zh-CN" sz="2400" dirty="0"/>
              <a:t>";</a:t>
            </a:r>
          </a:p>
          <a:p>
            <a:pPr marL="0" indent="0" fontAlgn="base">
              <a:buNone/>
            </a:pPr>
            <a:r>
              <a:rPr lang="en-US" altLang="zh-CN" sz="2400" dirty="0"/>
              <a:t>    function </a:t>
            </a:r>
            <a:r>
              <a:rPr lang="en-US" altLang="zh-CN" sz="2400" dirty="0" err="1"/>
              <a:t>innerSay</a:t>
            </a:r>
            <a:r>
              <a:rPr lang="en-US" altLang="zh-CN" sz="2400" dirty="0"/>
              <a:t>(){</a:t>
            </a:r>
          </a:p>
          <a:p>
            <a:pPr marL="0" indent="0" fontAlgn="base">
              <a:buNone/>
            </a:pPr>
            <a:r>
              <a:rPr lang="en-US" altLang="zh-CN" sz="2400" dirty="0"/>
              <a:t>        alert(</a:t>
            </a:r>
            <a:r>
              <a:rPr lang="en-US" altLang="zh-CN" sz="2400" dirty="0" err="1"/>
              <a:t>blogName</a:t>
            </a:r>
            <a:r>
              <a:rPr lang="en-US" altLang="zh-CN" sz="2400" dirty="0"/>
              <a:t>);</a:t>
            </a:r>
          </a:p>
          <a:p>
            <a:pPr marL="0" indent="0" fontAlgn="base">
              <a:buNone/>
            </a:pPr>
            <a:r>
              <a:rPr lang="en-US" altLang="zh-CN" sz="2400" dirty="0"/>
              <a:t>    }</a:t>
            </a:r>
          </a:p>
          <a:p>
            <a:pPr marL="0" indent="0" fontAlgn="base">
              <a:buNone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innerSay</a:t>
            </a:r>
            <a:r>
              <a:rPr lang="en-US" altLang="zh-CN" sz="2400" dirty="0"/>
              <a:t>();</a:t>
            </a:r>
          </a:p>
          <a:p>
            <a:pPr marL="0" indent="0" fontAlgn="base">
              <a:buNone/>
            </a:pPr>
            <a:r>
              <a:rPr lang="en-US" altLang="zh-CN" sz="2400" dirty="0"/>
              <a:t>}</a:t>
            </a:r>
          </a:p>
          <a:p>
            <a:pPr marL="0" indent="0" fontAlgn="base">
              <a:buNone/>
            </a:pPr>
            <a:r>
              <a:rPr lang="en-US" altLang="zh-CN" sz="2400" dirty="0"/>
              <a:t>alert(</a:t>
            </a:r>
            <a:r>
              <a:rPr lang="en-US" altLang="zh-CN" sz="2400" dirty="0" err="1"/>
              <a:t>authorName</a:t>
            </a:r>
            <a:r>
              <a:rPr lang="en-US" altLang="zh-CN" sz="2400" dirty="0" smtClean="0"/>
              <a:t>); </a:t>
            </a:r>
          </a:p>
          <a:p>
            <a:pPr marL="0" indent="0" fontAlgn="base">
              <a:buNone/>
            </a:pPr>
            <a:r>
              <a:rPr lang="en-US" altLang="zh-CN" sz="2400" dirty="0" smtClean="0"/>
              <a:t>alert(</a:t>
            </a:r>
            <a:r>
              <a:rPr lang="en-US" altLang="zh-CN" sz="2400" dirty="0" err="1" smtClean="0"/>
              <a:t>blogName</a:t>
            </a:r>
            <a:r>
              <a:rPr lang="en-US" altLang="zh-CN" sz="2400" dirty="0"/>
              <a:t>); </a:t>
            </a:r>
            <a:endParaRPr lang="en-US" altLang="zh-CN" sz="2400" dirty="0" smtClean="0"/>
          </a:p>
          <a:p>
            <a:pPr marL="0" indent="0" fontAlgn="base">
              <a:buNone/>
            </a:pPr>
            <a:r>
              <a:rPr lang="en-US" altLang="zh-CN" sz="2400" dirty="0" err="1" smtClean="0"/>
              <a:t>doSomething</a:t>
            </a:r>
            <a:r>
              <a:rPr lang="en-US" altLang="zh-CN" sz="2400" dirty="0" smtClean="0"/>
              <a:t>();</a:t>
            </a:r>
          </a:p>
          <a:p>
            <a:pPr marL="0" indent="0" fontAlgn="base">
              <a:buNone/>
            </a:pPr>
            <a:r>
              <a:rPr lang="en-US" altLang="zh-CN" sz="2400" dirty="0" err="1" smtClean="0"/>
              <a:t>innerSay</a:t>
            </a:r>
            <a:r>
              <a:rPr lang="en-US" altLang="zh-CN" sz="2400" dirty="0"/>
              <a:t>()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6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深入</a:t>
            </a:r>
            <a:r>
              <a:rPr lang="zh-CN" altLang="en-US" sz="4000" dirty="0"/>
              <a:t>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原型继承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 </a:t>
            </a:r>
            <a:r>
              <a:rPr lang="zh-CN" altLang="en-US" sz="3200" dirty="0"/>
              <a:t>  每个构造函数都有一个原型对象，同时都有一个</a:t>
            </a:r>
            <a:r>
              <a:rPr lang="en-US" altLang="zh-CN" sz="3200" dirty="0"/>
              <a:t>prototype</a:t>
            </a:r>
            <a:r>
              <a:rPr lang="zh-CN" altLang="en-US" sz="3200" dirty="0"/>
              <a:t>属性， </a:t>
            </a:r>
            <a:r>
              <a:rPr lang="en-US" altLang="zh-CN" sz="3200" dirty="0"/>
              <a:t>prototype</a:t>
            </a:r>
            <a:r>
              <a:rPr lang="zh-CN" altLang="en-US" sz="3200" dirty="0"/>
              <a:t>属性指向构造函数的原型对象，它被用来实现基于原型的继承和</a:t>
            </a:r>
            <a:r>
              <a:rPr lang="zh-CN" altLang="en-US" sz="3200" dirty="0" smtClean="0"/>
              <a:t>共享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原型链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原型</a:t>
            </a:r>
            <a:r>
              <a:rPr lang="zh-CN" altLang="en-US" sz="3200" dirty="0"/>
              <a:t>对象都默认会取得一个</a:t>
            </a:r>
            <a:r>
              <a:rPr lang="en-US" altLang="zh-CN" sz="3200" dirty="0"/>
              <a:t>constructor</a:t>
            </a:r>
            <a:r>
              <a:rPr lang="zh-CN" altLang="en-US" sz="3200" dirty="0"/>
              <a:t>属性，这个属性包含一个指向构造函数</a:t>
            </a:r>
            <a:r>
              <a:rPr lang="en-US" altLang="zh-CN" sz="3200" dirty="0"/>
              <a:t>(prototype</a:t>
            </a:r>
            <a:r>
              <a:rPr lang="zh-CN" altLang="en-US" sz="3200" dirty="0"/>
              <a:t>属性所在函数</a:t>
            </a:r>
            <a:r>
              <a:rPr lang="en-US" altLang="zh-CN" sz="3200" dirty="0"/>
              <a:t>)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指针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8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pic>
        <p:nvPicPr>
          <p:cNvPr id="1026" name="Picture 2" descr="C:\Users\ADMINI~1\AppData\Local\Temp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25163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原型链</a:t>
            </a:r>
          </a:p>
        </p:txBody>
      </p:sp>
      <p:pic>
        <p:nvPicPr>
          <p:cNvPr id="2050" name="Picture 2" descr="C:\Users\ADMINI~1\AppData\Local\Temp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510552" cy="37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function </a:t>
            </a:r>
            <a:r>
              <a:rPr lang="en-US" altLang="zh-CN" sz="2800" dirty="0"/>
              <a:t>A(x){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　　</a:t>
            </a:r>
            <a:r>
              <a:rPr lang="en-US" altLang="zh-CN" sz="2800" dirty="0" err="1"/>
              <a:t>this.x</a:t>
            </a:r>
            <a:r>
              <a:rPr lang="en-US" altLang="zh-CN" sz="2800" dirty="0"/>
              <a:t>=x;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}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A.prototype.a</a:t>
            </a:r>
            <a:r>
              <a:rPr lang="en-US" altLang="zh-CN" sz="2800" dirty="0"/>
              <a:t> = "a</a:t>
            </a:r>
            <a:r>
              <a:rPr lang="en-US" altLang="zh-CN" sz="2800" dirty="0" smtClean="0"/>
              <a:t>";</a:t>
            </a:r>
          </a:p>
          <a:p>
            <a:pPr marL="0" indent="0">
              <a:buNone/>
            </a:pPr>
            <a:r>
              <a:rPr lang="en-US" altLang="zh-CN" sz="2800" dirty="0" err="1"/>
              <a:t>A.prototype.say</a:t>
            </a:r>
            <a:r>
              <a:rPr lang="en-US" altLang="zh-CN" sz="2800" dirty="0"/>
              <a:t>=function(){alert("Hi")};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obj</a:t>
            </a:r>
            <a:r>
              <a:rPr lang="en-US" altLang="zh-CN" sz="2800" dirty="0" smtClean="0"/>
              <a:t>=new </a:t>
            </a:r>
            <a:r>
              <a:rPr lang="en-US" altLang="zh-CN" sz="2800" dirty="0"/>
              <a:t>A(1);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o</a:t>
            </a:r>
            <a:r>
              <a:rPr lang="en-US" altLang="zh-CN" sz="2800" dirty="0" err="1" smtClean="0"/>
              <a:t>bj.x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en-US" altLang="zh-CN" sz="2800" dirty="0" err="1" smtClean="0"/>
              <a:t>obj.a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r>
              <a:rPr lang="en-US" altLang="zh-CN" sz="2800" dirty="0" err="1"/>
              <a:t>obj.say</a:t>
            </a:r>
            <a:r>
              <a:rPr lang="en-US" altLang="zh-CN" sz="2800" dirty="0" smtClean="0"/>
              <a:t>();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288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深入理解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557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4</a:t>
            </a:r>
            <a:r>
              <a:rPr lang="zh-CN" altLang="en-US" sz="3600" dirty="0" smtClean="0"/>
              <a:t>、变量</a:t>
            </a:r>
            <a:r>
              <a:rPr lang="zh-CN" altLang="en-US" sz="3600" dirty="0"/>
              <a:t>提升：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无论在哪里声明变量，效果都等同于在</a:t>
            </a:r>
            <a:r>
              <a:rPr lang="zh-CN" altLang="en-US" sz="3600" dirty="0" smtClean="0"/>
              <a:t>函数顶部</a:t>
            </a:r>
            <a:r>
              <a:rPr lang="zh-CN" altLang="en-US" sz="3600" dirty="0"/>
              <a:t>进行</a:t>
            </a:r>
            <a:r>
              <a:rPr lang="zh-CN" altLang="en-US" sz="3600" dirty="0" smtClean="0"/>
              <a:t>声明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(function(){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a='One';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b='Two';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c='Three';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})() 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548477" y="371703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(function(){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   a</a:t>
            </a:r>
            <a:r>
              <a:rPr lang="en-US" altLang="zh-CN" sz="2800" dirty="0"/>
              <a:t>='One';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   b</a:t>
            </a:r>
            <a:r>
              <a:rPr lang="en-US" altLang="zh-CN" sz="2800" dirty="0"/>
              <a:t>='Two';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   c</a:t>
            </a:r>
            <a:r>
              <a:rPr lang="en-US" altLang="zh-CN" sz="2800" dirty="0"/>
              <a:t>='Three';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})()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99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、主机对象：</a:t>
            </a:r>
            <a:r>
              <a:rPr lang="en-US" altLang="zh-CN" sz="3200" dirty="0" smtClean="0"/>
              <a:t>Window</a:t>
            </a:r>
            <a:r>
              <a:rPr lang="zh-CN" altLang="en-US" sz="3200" dirty="0" smtClean="0"/>
              <a:t>对象，对应浏览器窗口本身；</a:t>
            </a:r>
            <a:r>
              <a:rPr lang="en-US" altLang="zh-CN" sz="3200" dirty="0" smtClean="0"/>
              <a:t>document</a:t>
            </a:r>
            <a:r>
              <a:rPr lang="zh-CN" altLang="en-US" sz="3200" dirty="0" smtClean="0"/>
              <a:t>对象，处理网页内容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this</a:t>
            </a:r>
            <a:r>
              <a:rPr lang="zh-CN" altLang="en-US" sz="3200" dirty="0"/>
              <a:t>可以代表任何一种当前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、区分</a:t>
            </a:r>
            <a:r>
              <a:rPr lang="zh-CN" altLang="en-US" sz="3200" dirty="0"/>
              <a:t>大</a:t>
            </a:r>
            <a:r>
              <a:rPr lang="zh-CN" altLang="en-US" sz="3200" dirty="0" smtClean="0"/>
              <a:t>小写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75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/>
              <a:t>var</a:t>
            </a:r>
            <a:r>
              <a:rPr lang="en-US" altLang="zh-CN" sz="3200" dirty="0"/>
              <a:t> v='Hello World';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(function(){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	alert(v</a:t>
            </a:r>
            <a:r>
              <a:rPr lang="en-US" altLang="zh-CN" sz="3200" dirty="0"/>
              <a:t>);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v='I love you';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})()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51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深入理解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3058501" cy="40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函数</a:t>
            </a:r>
            <a:r>
              <a:rPr lang="zh-CN" altLang="en-US" sz="3200" dirty="0" smtClean="0"/>
              <a:t>提升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当</a:t>
            </a:r>
            <a:r>
              <a:rPr lang="zh-CN" altLang="en-US" sz="3200" dirty="0"/>
              <a:t>使用函数声明时，函数定义也被提升，函数表达式只提升变量，不提升函数实现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347864" y="1595021"/>
            <a:ext cx="51480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	foo</a:t>
            </a:r>
            <a:r>
              <a:rPr lang="en-US" altLang="zh-CN" sz="2400" dirty="0"/>
              <a:t>(); //local foo  </a:t>
            </a:r>
          </a:p>
          <a:p>
            <a:r>
              <a:rPr lang="en-US" altLang="zh-CN" sz="2400" dirty="0"/>
              <a:t>        bar(); //</a:t>
            </a:r>
            <a:r>
              <a:rPr lang="zh-CN" altLang="en-US" sz="2400" dirty="0"/>
              <a:t>报错，缺少对象  </a:t>
            </a:r>
          </a:p>
          <a:p>
            <a:r>
              <a:rPr lang="zh-CN" altLang="en-US" sz="2400" dirty="0"/>
              <a:t>          </a:t>
            </a:r>
          </a:p>
          <a:p>
            <a:r>
              <a:rPr lang="zh-CN" altLang="en-US" sz="2400" dirty="0"/>
              <a:t>        </a:t>
            </a:r>
            <a:r>
              <a:rPr lang="en-US" altLang="zh-CN" sz="2400" dirty="0"/>
              <a:t>//</a:t>
            </a:r>
            <a:r>
              <a:rPr lang="zh-CN" altLang="en-US" sz="2400" dirty="0"/>
              <a:t>函数</a:t>
            </a:r>
            <a:r>
              <a:rPr lang="zh-CN" altLang="en-US" sz="2400" dirty="0" smtClean="0"/>
              <a:t>声明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</a:t>
            </a:r>
            <a:r>
              <a:rPr lang="en-US" altLang="zh-CN" sz="2400" dirty="0"/>
              <a:t>function foo()  </a:t>
            </a:r>
          </a:p>
          <a:p>
            <a:r>
              <a:rPr lang="en-US" altLang="zh-CN" sz="2400" dirty="0"/>
              <a:t>        {  </a:t>
            </a:r>
          </a:p>
          <a:p>
            <a:r>
              <a:rPr lang="en-US" altLang="zh-CN" sz="2400" dirty="0"/>
              <a:t>            alert("local foo");  </a:t>
            </a:r>
          </a:p>
          <a:p>
            <a:r>
              <a:rPr lang="en-US" altLang="zh-CN" sz="2400" dirty="0"/>
              <a:t>        }  </a:t>
            </a:r>
          </a:p>
          <a:p>
            <a:r>
              <a:rPr lang="en-US" altLang="zh-CN" sz="2400" dirty="0"/>
              <a:t>          </a:t>
            </a:r>
          </a:p>
          <a:p>
            <a:r>
              <a:rPr lang="en-US" altLang="zh-CN" sz="2400" dirty="0"/>
              <a:t>        //</a:t>
            </a:r>
            <a:r>
              <a:rPr lang="zh-CN" altLang="en-US" sz="2400" dirty="0"/>
              <a:t>函数</a:t>
            </a:r>
            <a:r>
              <a:rPr lang="zh-CN" altLang="en-US" sz="2400" dirty="0" smtClean="0"/>
              <a:t>表达式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 bar = function()  </a:t>
            </a:r>
          </a:p>
          <a:p>
            <a:r>
              <a:rPr lang="en-US" altLang="zh-CN" sz="2400" dirty="0"/>
              <a:t>        {  </a:t>
            </a:r>
          </a:p>
          <a:p>
            <a:r>
              <a:rPr lang="en-US" altLang="zh-CN" sz="2400" dirty="0"/>
              <a:t>            alert("local bar");  </a:t>
            </a:r>
          </a:p>
          <a:p>
            <a:r>
              <a:rPr lang="en-US" altLang="zh-CN" sz="2400" dirty="0"/>
              <a:t>        };  </a:t>
            </a:r>
          </a:p>
        </p:txBody>
      </p:sp>
    </p:spTree>
    <p:extLst>
      <p:ext uri="{BB962C8B-B14F-4D97-AF65-F5344CB8AC3E}">
        <p14:creationId xmlns:p14="http://schemas.microsoft.com/office/powerpoint/2010/main" val="151543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934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全局变量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 </a:t>
            </a:r>
            <a:r>
              <a:rPr lang="en-US" altLang="zh-CN" sz="3200" dirty="0" err="1"/>
              <a:t>Javascript</a:t>
            </a:r>
            <a:r>
              <a:rPr lang="zh-CN" altLang="en-US" sz="3200" dirty="0"/>
              <a:t>总是在不知不觉中就出人意料地创建了全局变量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javascript</a:t>
            </a:r>
            <a:r>
              <a:rPr lang="zh-CN" altLang="en-US" sz="3200" dirty="0"/>
              <a:t>可直接使用变量</a:t>
            </a:r>
            <a:r>
              <a:rPr lang="zh-CN" altLang="en-US" sz="3200" dirty="0" smtClean="0"/>
              <a:t>，无需声明，</a:t>
            </a:r>
            <a:r>
              <a:rPr lang="zh-CN" altLang="en-US" sz="3200" dirty="0"/>
              <a:t>如果未经声明，就为全局对象所有</a:t>
            </a:r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、比较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==”</a:t>
            </a:r>
            <a:r>
              <a:rPr lang="zh-CN" altLang="en-US" sz="3200" dirty="0"/>
              <a:t>：只比较值不比较类型，即，</a:t>
            </a:r>
            <a:r>
              <a:rPr lang="en-US" altLang="zh-CN" sz="3200" dirty="0"/>
              <a:t>false </a:t>
            </a:r>
            <a:r>
              <a:rPr lang="zh-CN" altLang="en-US" sz="3200" dirty="0"/>
              <a:t>与“ ”（空）相等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===”</a:t>
            </a:r>
            <a:r>
              <a:rPr lang="zh-CN" altLang="en-US" sz="3200" dirty="0"/>
              <a:t>：既比较值又比较</a:t>
            </a:r>
            <a:r>
              <a:rPr lang="zh-CN" altLang="en-US" sz="3200" dirty="0" smtClean="0"/>
              <a:t>类型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078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模块化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85728"/>
            <a:ext cx="7956376" cy="45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即时</a:t>
            </a:r>
            <a:r>
              <a:rPr lang="zh-CN" altLang="en-US" sz="3200" dirty="0" smtClean="0"/>
              <a:t>函数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适用于</a:t>
            </a:r>
            <a:r>
              <a:rPr lang="zh-CN" altLang="en-US" sz="3200" dirty="0"/>
              <a:t>一次性的</a:t>
            </a:r>
            <a:r>
              <a:rPr lang="zh-CN" altLang="en-US" sz="3200" dirty="0" smtClean="0"/>
              <a:t>任务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(function(){</a:t>
            </a:r>
            <a:br>
              <a:rPr lang="en-US" altLang="zh-CN" sz="3200" dirty="0"/>
            </a:br>
            <a:r>
              <a:rPr lang="en-US" altLang="zh-CN" sz="3200" dirty="0"/>
              <a:t>  //</a:t>
            </a:r>
            <a:r>
              <a:rPr lang="zh-CN" altLang="en-US" sz="3200" dirty="0"/>
              <a:t>模块</a:t>
            </a:r>
            <a:r>
              <a:rPr lang="en-US" altLang="zh-CN" sz="3200" dirty="0"/>
              <a:t>1</a:t>
            </a:r>
            <a:r>
              <a:rPr lang="zh-CN" altLang="en-US" sz="3200" dirty="0"/>
              <a:t>的所有代码</a:t>
            </a:r>
            <a:r>
              <a:rPr lang="en-US" altLang="zh-CN" sz="3200" dirty="0"/>
              <a:t>…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}());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调用后消失，避免声明</a:t>
            </a:r>
            <a:r>
              <a:rPr lang="zh-CN" altLang="en-US" sz="3200" dirty="0" smtClean="0"/>
              <a:t>全局变量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94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807361"/>
            <a:ext cx="3528392" cy="4213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、闭包：</a:t>
            </a:r>
          </a:p>
          <a:p>
            <a:pPr marL="0" indent="0">
              <a:buNone/>
            </a:pPr>
            <a:r>
              <a:rPr lang="zh-CN" altLang="en-US" sz="3200" dirty="0"/>
              <a:t>在一个函数内创建另一个函数，通过另一个函数访问这个函数的局部变量，实现方法和变量的私有化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var</a:t>
            </a:r>
            <a:r>
              <a:rPr lang="en-US" altLang="zh-CN" sz="2800" dirty="0"/>
              <a:t> girl = (function() </a:t>
            </a:r>
            <a:r>
              <a:rPr lang="en-US" altLang="zh-CN" sz="2800" dirty="0" smtClean="0"/>
              <a:t>{</a:t>
            </a:r>
          </a:p>
          <a:p>
            <a:r>
              <a:rPr lang="en-US" altLang="zh-CN" sz="2800" dirty="0"/>
              <a:t>     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language= 'hi</a:t>
            </a:r>
            <a:r>
              <a:rPr lang="en-US" altLang="zh-CN" sz="2800" dirty="0" smtClean="0"/>
              <a:t>';</a:t>
            </a:r>
          </a:p>
          <a:p>
            <a:r>
              <a:rPr lang="en-US" altLang="zh-CN" sz="2800" dirty="0"/>
              <a:t>     return </a:t>
            </a:r>
            <a:r>
              <a:rPr lang="en-US" altLang="zh-CN" sz="2800" dirty="0" smtClean="0"/>
              <a:t>{</a:t>
            </a:r>
          </a:p>
          <a:p>
            <a:r>
              <a:rPr lang="en-US" altLang="zh-CN" sz="2800" dirty="0"/>
              <a:t>          say : function() </a:t>
            </a:r>
            <a:r>
              <a:rPr lang="en-US" altLang="zh-CN" sz="2800" dirty="0" smtClean="0"/>
              <a:t>{</a:t>
            </a:r>
          </a:p>
          <a:p>
            <a:r>
              <a:rPr lang="en-US" altLang="zh-CN" sz="2800" dirty="0"/>
              <a:t>              return language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          </a:t>
            </a:r>
            <a:r>
              <a:rPr lang="en-US" altLang="zh-CN" sz="2800" dirty="0" smtClean="0"/>
              <a:t>}</a:t>
            </a:r>
          </a:p>
          <a:p>
            <a:r>
              <a:rPr lang="en-US" altLang="zh-CN" sz="2800" dirty="0"/>
              <a:t>     </a:t>
            </a:r>
            <a:r>
              <a:rPr lang="en-US" altLang="zh-CN" sz="2800" dirty="0" smtClean="0"/>
              <a:t>};</a:t>
            </a:r>
          </a:p>
          <a:p>
            <a:r>
              <a:rPr lang="en-US" altLang="zh-CN" sz="2800" dirty="0" smtClean="0"/>
              <a:t>})();</a:t>
            </a:r>
          </a:p>
          <a:p>
            <a:r>
              <a:rPr lang="en-US" altLang="zh-CN" sz="2800" dirty="0" smtClean="0"/>
              <a:t>console.log(</a:t>
            </a:r>
            <a:r>
              <a:rPr lang="en-US" altLang="zh-CN" sz="2800" dirty="0" err="1" smtClean="0"/>
              <a:t>girl.say</a:t>
            </a:r>
            <a:r>
              <a:rPr lang="en-US" altLang="zh-CN" sz="2800" dirty="0" smtClean="0"/>
              <a:t>());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818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模块模式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a</a:t>
            </a:r>
            <a:r>
              <a:rPr lang="zh-CN" altLang="en-US" sz="2800" dirty="0"/>
              <a:t>、建立命名空间和工具模块</a:t>
            </a:r>
          </a:p>
          <a:p>
            <a:pPr marL="0" indent="0">
              <a:buNone/>
            </a:pPr>
            <a:r>
              <a:rPr lang="zh-CN" altLang="en-US" sz="2800" dirty="0"/>
              <a:t>     </a:t>
            </a:r>
            <a:r>
              <a:rPr lang="en-US" altLang="zh-CN" sz="2800" dirty="0"/>
              <a:t>b</a:t>
            </a:r>
            <a:r>
              <a:rPr lang="zh-CN" altLang="en-US" sz="2800" dirty="0"/>
              <a:t>、定义该模块</a:t>
            </a:r>
          </a:p>
          <a:p>
            <a:pPr marL="0" indent="0">
              <a:buNone/>
            </a:pPr>
            <a:r>
              <a:rPr lang="zh-CN" altLang="en-US" sz="2800" dirty="0"/>
              <a:t>     </a:t>
            </a:r>
            <a:r>
              <a:rPr lang="en-US" altLang="zh-CN" sz="2800" dirty="0"/>
              <a:t>c</a:t>
            </a:r>
            <a:r>
              <a:rPr lang="zh-CN" altLang="en-US" sz="2800" dirty="0"/>
              <a:t>、给公共接口添加方法</a:t>
            </a:r>
          </a:p>
          <a:p>
            <a:pPr marL="0" indent="0">
              <a:buNone/>
            </a:pPr>
            <a:r>
              <a:rPr lang="en-US" altLang="zh-CN" sz="2800" dirty="0"/>
              <a:t>AMD/CMD</a:t>
            </a:r>
            <a:r>
              <a:rPr lang="zh-CN" altLang="en-US" sz="2800" dirty="0"/>
              <a:t>规范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4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71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把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scirpt</a:t>
            </a:r>
            <a:r>
              <a:rPr lang="en-US" altLang="zh-CN" sz="2800" dirty="0"/>
              <a:t>&gt;</a:t>
            </a:r>
            <a:r>
              <a:rPr lang="zh-CN" altLang="en-US" sz="2800" dirty="0"/>
              <a:t>标签放到文档的末尾，</a:t>
            </a:r>
            <a:r>
              <a:rPr lang="en-US" altLang="zh-CN" sz="2800" dirty="0"/>
              <a:t>&lt;/body&gt;</a:t>
            </a:r>
            <a:r>
              <a:rPr lang="zh-CN" altLang="en-US" sz="2800" dirty="0" smtClean="0"/>
              <a:t>之前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、若一个站点用到了多个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文件应该把这些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文件合并到一个文件中</a:t>
            </a:r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、压缩脚本：一般保留两个版本，一个是工作副本，可以修改代码并添加注释，一个是精简副本，用于放在站点上，文件名加“</a:t>
            </a:r>
            <a:r>
              <a:rPr lang="en-US" altLang="zh-CN" sz="2800" dirty="0" smtClean="0"/>
              <a:t>min”</a:t>
            </a:r>
            <a:r>
              <a:rPr lang="zh-CN" altLang="en-US" sz="2800" dirty="0" smtClean="0"/>
              <a:t>字样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代码检查</a:t>
            </a:r>
            <a:r>
              <a:rPr lang="zh-CN" altLang="en-US" sz="2800" dirty="0" smtClean="0"/>
              <a:t>工具：</a:t>
            </a:r>
            <a:r>
              <a:rPr lang="en-US" altLang="zh-CN" sz="2800" dirty="0" err="1" smtClean="0"/>
              <a:t>JSLint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97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789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ECMAScript 5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核心</a:t>
            </a:r>
            <a:r>
              <a:rPr lang="en-US" altLang="zh-CN" sz="3200" dirty="0" err="1"/>
              <a:t>js</a:t>
            </a:r>
            <a:r>
              <a:rPr lang="zh-CN" altLang="en-US" sz="3200" dirty="0"/>
              <a:t>编程语言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 </a:t>
            </a:r>
            <a:r>
              <a:rPr lang="en-US" altLang="zh-CN" sz="3200" dirty="0" smtClean="0"/>
              <a:t>	function </a:t>
            </a:r>
            <a:r>
              <a:rPr lang="en-US" altLang="zh-CN" sz="3200" dirty="0"/>
              <a:t>my(){</a:t>
            </a:r>
          </a:p>
          <a:p>
            <a:pPr marL="0" indent="0">
              <a:buNone/>
            </a:pPr>
            <a:r>
              <a:rPr lang="en-US" altLang="zh-CN" sz="3200" dirty="0"/>
              <a:t>          “use strict”;</a:t>
            </a:r>
          </a:p>
          <a:p>
            <a:pPr marL="0" indent="0">
              <a:buNone/>
            </a:pPr>
            <a:r>
              <a:rPr lang="en-US" altLang="zh-CN" sz="3200" dirty="0"/>
              <a:t>          //</a:t>
            </a:r>
            <a:r>
              <a:rPr lang="zh-CN" altLang="en-US" sz="3200" dirty="0"/>
              <a:t>函数其余部分</a:t>
            </a:r>
          </a:p>
          <a:p>
            <a:pPr marL="0" indent="0">
              <a:buNone/>
            </a:pPr>
            <a:r>
              <a:rPr lang="zh-CN" altLang="en-US" sz="3200" dirty="0" smtClean="0"/>
              <a:t>     </a:t>
            </a:r>
            <a:r>
              <a:rPr lang="en-US" altLang="zh-CN" sz="32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严格</a:t>
            </a:r>
            <a:r>
              <a:rPr lang="zh-CN" altLang="en-US" sz="2400" dirty="0"/>
              <a:t>模式</a:t>
            </a:r>
            <a:r>
              <a:rPr lang="zh-CN" altLang="en-US" sz="2400" dirty="0" smtClean="0"/>
              <a:t>详解：</a:t>
            </a:r>
            <a:r>
              <a:rPr lang="en-US" altLang="zh-CN" sz="2400" dirty="0"/>
              <a:t>http://www.ruanyifeng.com/blog/2013/01/javascript_strict_mode.html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5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、数据类型：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基本</a:t>
            </a:r>
            <a:r>
              <a:rPr lang="zh-CN" altLang="en-US" sz="3200" dirty="0"/>
              <a:t>类型（</a:t>
            </a:r>
            <a:r>
              <a:rPr lang="en-US" altLang="zh-CN" sz="3200" dirty="0"/>
              <a:t>Number</a:t>
            </a:r>
            <a:r>
              <a:rPr lang="zh-CN" altLang="en-US" sz="3200" dirty="0"/>
              <a:t>、</a:t>
            </a:r>
            <a:r>
              <a:rPr lang="en-US" altLang="zh-CN" sz="3200" dirty="0"/>
              <a:t>String</a:t>
            </a:r>
            <a:r>
              <a:rPr lang="zh-CN" altLang="en-US" sz="3200" dirty="0"/>
              <a:t>、</a:t>
            </a:r>
            <a:r>
              <a:rPr lang="en-US" altLang="zh-CN" sz="3200" dirty="0"/>
              <a:t>Boolean</a:t>
            </a:r>
            <a:r>
              <a:rPr lang="zh-CN" altLang="en-US" sz="3200" dirty="0"/>
              <a:t>、</a:t>
            </a:r>
            <a:r>
              <a:rPr lang="en-US" altLang="zh-CN" sz="3200" dirty="0"/>
              <a:t>Null</a:t>
            </a:r>
            <a:r>
              <a:rPr lang="zh-CN" altLang="en-US" sz="3200" dirty="0"/>
              <a:t>、</a:t>
            </a:r>
            <a:r>
              <a:rPr lang="en-US" altLang="zh-CN" sz="3200" dirty="0"/>
              <a:t>Undefined</a:t>
            </a:r>
            <a:r>
              <a:rPr lang="zh-CN" altLang="en-US" sz="3200" dirty="0" smtClean="0"/>
              <a:t>）：保存</a:t>
            </a:r>
            <a:r>
              <a:rPr lang="zh-CN" altLang="en-US" sz="3200" dirty="0"/>
              <a:t>在栈</a:t>
            </a:r>
            <a:r>
              <a:rPr lang="zh-CN" altLang="en-US" sz="3200" dirty="0" smtClean="0"/>
              <a:t>内存中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引用</a:t>
            </a:r>
            <a:r>
              <a:rPr lang="zh-CN" altLang="en-US" sz="3200" dirty="0"/>
              <a:t>类型（对象</a:t>
            </a:r>
            <a:r>
              <a:rPr lang="zh-CN" altLang="en-US" sz="3200" dirty="0" smtClean="0"/>
              <a:t>）：</a:t>
            </a:r>
            <a:r>
              <a:rPr lang="zh-CN" altLang="en-US" sz="3200" dirty="0"/>
              <a:t>保存在堆内存中</a:t>
            </a:r>
          </a:p>
        </p:txBody>
      </p:sp>
    </p:spTree>
    <p:extLst>
      <p:ext uri="{BB962C8B-B14F-4D97-AF65-F5344CB8AC3E}">
        <p14:creationId xmlns:p14="http://schemas.microsoft.com/office/powerpoint/2010/main" val="403543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5672"/>
            <a:ext cx="727547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复制变量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复制</a:t>
            </a:r>
            <a:r>
              <a:rPr lang="zh-CN" altLang="en-US" sz="3200" dirty="0"/>
              <a:t>基本类型的值会创建一个新值，复制引用类型的值时，两个变量将引用同一个</a:t>
            </a:r>
            <a:r>
              <a:rPr lang="zh-CN" altLang="en-US" sz="3200" dirty="0" smtClean="0"/>
              <a:t>对象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、传递参数：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所有参数都是按值传递，引用类型的按值传递如同引用类型变量的</a:t>
            </a:r>
            <a:r>
              <a:rPr lang="zh-CN" altLang="en-US" sz="3200" dirty="0" smtClean="0"/>
              <a:t>复制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79964"/>
            <a:ext cx="2376264" cy="356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9964"/>
            <a:ext cx="5829157" cy="345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function </a:t>
            </a:r>
            <a:r>
              <a:rPr lang="en-US" altLang="zh-CN" sz="3200" dirty="0" err="1"/>
              <a:t>chainStore</a:t>
            </a:r>
            <a:r>
              <a:rPr lang="en-US" altLang="zh-CN" sz="3200" dirty="0"/>
              <a:t>()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{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store1='Nike China'; 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store2=store1; </a:t>
            </a:r>
            <a:br>
              <a:rPr lang="en-US" altLang="zh-CN" sz="3200" dirty="0" smtClean="0"/>
            </a:br>
            <a:r>
              <a:rPr lang="en-US" altLang="zh-CN" sz="3200" dirty="0" smtClean="0"/>
              <a:t>	store1='Nike U.S.A.'; </a:t>
            </a:r>
            <a:br>
              <a:rPr lang="en-US" altLang="zh-CN" sz="3200" dirty="0" smtClean="0"/>
            </a:br>
            <a:r>
              <a:rPr lang="en-US" altLang="zh-CN" sz="3200" dirty="0" smtClean="0"/>
              <a:t>	alert(store2);</a:t>
            </a:r>
          </a:p>
          <a:p>
            <a:pPr marL="0" indent="0">
              <a:buNone/>
            </a:pPr>
            <a:r>
              <a:rPr lang="en-US" altLang="zh-CN" sz="3200" dirty="0" smtClean="0"/>
              <a:t>}</a:t>
            </a:r>
            <a:r>
              <a:rPr lang="en-US" altLang="zh-CN" sz="3200" dirty="0"/>
              <a:t> 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err="1"/>
              <a:t>chainStore</a:t>
            </a:r>
            <a:r>
              <a:rPr lang="en-US" altLang="zh-CN" sz="3200" dirty="0"/>
              <a:t>();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953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/>
              <a:t>function </a:t>
            </a:r>
            <a:r>
              <a:rPr lang="en-US" altLang="zh-CN" sz="3200" dirty="0" err="1"/>
              <a:t>chainStore</a:t>
            </a:r>
            <a:r>
              <a:rPr lang="en-US" altLang="zh-CN" sz="3200" dirty="0"/>
              <a:t>() </a:t>
            </a:r>
            <a:br>
              <a:rPr lang="en-US" altLang="zh-CN" sz="3200" dirty="0"/>
            </a:br>
            <a:r>
              <a:rPr lang="en-US" altLang="zh-CN" sz="3200" dirty="0"/>
              <a:t>{ </a:t>
            </a:r>
            <a:br>
              <a:rPr lang="en-US" altLang="zh-CN" sz="3200" dirty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store1=['Nike China']; 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store2=store1; </a:t>
            </a:r>
            <a:br>
              <a:rPr lang="en-US" altLang="zh-CN" sz="3200" dirty="0" smtClean="0"/>
            </a:br>
            <a:r>
              <a:rPr lang="en-US" altLang="zh-CN" sz="3200" dirty="0" smtClean="0"/>
              <a:t>	alert(store2[0]); </a:t>
            </a:r>
            <a:br>
              <a:rPr lang="en-US" altLang="zh-CN" sz="3200" dirty="0" smtClean="0"/>
            </a:br>
            <a:r>
              <a:rPr lang="en-US" altLang="zh-CN" sz="3200" dirty="0" smtClean="0"/>
              <a:t>	store1[0]='Nike U.S.A.'; </a:t>
            </a:r>
            <a:br>
              <a:rPr lang="en-US" altLang="zh-CN" sz="3200" dirty="0" smtClean="0"/>
            </a:br>
            <a:r>
              <a:rPr lang="en-US" altLang="zh-CN" sz="3200" dirty="0" smtClean="0"/>
              <a:t>	alert(store2[0]);</a:t>
            </a:r>
          </a:p>
          <a:p>
            <a:pPr marL="0" indent="0">
              <a:buNone/>
            </a:pPr>
            <a:r>
              <a:rPr lang="en-US" altLang="zh-CN" sz="3200" dirty="0" smtClean="0"/>
              <a:t>}</a:t>
            </a:r>
            <a:r>
              <a:rPr lang="en-US" altLang="zh-CN" sz="3200" dirty="0"/>
              <a:t> </a:t>
            </a:r>
            <a:br>
              <a:rPr lang="en-US" altLang="zh-CN" sz="3200" dirty="0"/>
            </a:br>
            <a:r>
              <a:rPr lang="en-US" altLang="zh-CN" sz="3200" dirty="0" err="1"/>
              <a:t>chainStore</a:t>
            </a:r>
            <a:r>
              <a:rPr lang="en-US" altLang="zh-CN" sz="3200" dirty="0"/>
              <a:t>();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7948491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549</TotalTime>
  <Words>330</Words>
  <Application>Microsoft Office PowerPoint</Application>
  <PresentationFormat>全屏显示(4:3)</PresentationFormat>
  <Paragraphs>145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Winter</vt:lpstr>
      <vt:lpstr>Javascript 入门</vt:lpstr>
      <vt:lpstr>基础</vt:lpstr>
      <vt:lpstr>语法</vt:lpstr>
      <vt:lpstr>语法</vt:lpstr>
      <vt:lpstr>PowerPoint 演示文稿</vt:lpstr>
      <vt:lpstr>语法</vt:lpstr>
      <vt:lpstr>PowerPoint 演示文稿</vt:lpstr>
      <vt:lpstr>PowerPoint 演示文稿</vt:lpstr>
      <vt:lpstr>PowerPoint 演示文稿</vt:lpstr>
      <vt:lpstr>语法</vt:lpstr>
      <vt:lpstr>语法</vt:lpstr>
      <vt:lpstr>      语法</vt:lpstr>
      <vt:lpstr>深入理解</vt:lpstr>
      <vt:lpstr>PowerPoint 演示文稿</vt:lpstr>
      <vt:lpstr>深入理解</vt:lpstr>
      <vt:lpstr>原型链</vt:lpstr>
      <vt:lpstr>原型链</vt:lpstr>
      <vt:lpstr>PowerPoint 演示文稿</vt:lpstr>
      <vt:lpstr>深入理解</vt:lpstr>
      <vt:lpstr>PowerPoint 演示文稿</vt:lpstr>
      <vt:lpstr>深入理解</vt:lpstr>
      <vt:lpstr>注意</vt:lpstr>
      <vt:lpstr>模块化</vt:lpstr>
      <vt:lpstr>模块化</vt:lpstr>
      <vt:lpstr>模块化</vt:lpstr>
      <vt:lpstr>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入门</dc:title>
  <dc:creator>xigualzn</dc:creator>
  <cp:lastModifiedBy>sombody</cp:lastModifiedBy>
  <cp:revision>88</cp:revision>
  <dcterms:created xsi:type="dcterms:W3CDTF">2015-11-03T01:46:56Z</dcterms:created>
  <dcterms:modified xsi:type="dcterms:W3CDTF">2015-11-03T10:57:57Z</dcterms:modified>
</cp:coreProperties>
</file>