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handoutMasterIdLst>
    <p:handoutMasterId r:id="rId20"/>
  </p:handoutMasterIdLst>
  <p:sldIdLst>
    <p:sldId id="280" r:id="rId2"/>
    <p:sldId id="283" r:id="rId3"/>
    <p:sldId id="279" r:id="rId4"/>
    <p:sldId id="259" r:id="rId5"/>
    <p:sldId id="263" r:id="rId6"/>
    <p:sldId id="265" r:id="rId7"/>
    <p:sldId id="266" r:id="rId8"/>
    <p:sldId id="267" r:id="rId9"/>
    <p:sldId id="268" r:id="rId10"/>
    <p:sldId id="269" r:id="rId11"/>
    <p:sldId id="270" r:id="rId12"/>
    <p:sldId id="286" r:id="rId13"/>
    <p:sldId id="287" r:id="rId14"/>
    <p:sldId id="288" r:id="rId15"/>
    <p:sldId id="289" r:id="rId16"/>
    <p:sldId id="290" r:id="rId17"/>
    <p:sldId id="28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74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E83C6E-68A2-B14B-A683-57FEA5A85C64}" type="datetime1">
              <a:rPr lang="en-SG" smtClean="0"/>
              <a:t>7/27/11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30BC0F-6B02-E640-8A66-B1BEDC4FB4DB}" type="slidenum">
              <a:rPr lang="en-US" smtClean="0"/>
              <a:t>‹#›</a:t>
            </a:fld>
            <a:endParaRPr lang="en-US"/>
          </a:p>
        </p:txBody>
      </p:sp>
    </p:spTree>
    <p:extLst>
      <p:ext uri="{BB962C8B-B14F-4D97-AF65-F5344CB8AC3E}">
        <p14:creationId xmlns:p14="http://schemas.microsoft.com/office/powerpoint/2010/main" val="532535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FB3492-95B4-BE43-86A3-83C36670A0B9}" type="datetime1">
              <a:rPr lang="en-SG" smtClean="0"/>
              <a:t>7/27/11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ACEE1-CDC1-B548-B56D-CBF8762ACA00}" type="slidenum">
              <a:rPr lang="en-US" smtClean="0"/>
              <a:t>‹#›</a:t>
            </a:fld>
            <a:endParaRPr lang="en-US"/>
          </a:p>
        </p:txBody>
      </p:sp>
    </p:spTree>
    <p:extLst>
      <p:ext uri="{BB962C8B-B14F-4D97-AF65-F5344CB8AC3E}">
        <p14:creationId xmlns:p14="http://schemas.microsoft.com/office/powerpoint/2010/main" val="32073818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FACEE1-CDC1-B548-B56D-CBF8762ACA00}" type="slidenum">
              <a:rPr lang="en-US" smtClean="0"/>
              <a:t>1</a:t>
            </a:fld>
            <a:endParaRPr lang="en-US"/>
          </a:p>
        </p:txBody>
      </p:sp>
    </p:spTree>
    <p:extLst>
      <p:ext uri="{BB962C8B-B14F-4D97-AF65-F5344CB8AC3E}">
        <p14:creationId xmlns:p14="http://schemas.microsoft.com/office/powerpoint/2010/main" val="965195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FACEE1-CDC1-B548-B56D-CBF8762ACA00}" type="slidenum">
              <a:rPr lang="en-US" smtClean="0"/>
              <a:t>14</a:t>
            </a:fld>
            <a:endParaRPr lang="en-US"/>
          </a:p>
        </p:txBody>
      </p:sp>
    </p:spTree>
    <p:extLst>
      <p:ext uri="{BB962C8B-B14F-4D97-AF65-F5344CB8AC3E}">
        <p14:creationId xmlns:p14="http://schemas.microsoft.com/office/powerpoint/2010/main" val="3462796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FACEE1-CDC1-B548-B56D-CBF8762ACA00}" type="slidenum">
              <a:rPr lang="en-US" smtClean="0"/>
              <a:t>15</a:t>
            </a:fld>
            <a:endParaRPr lang="en-US"/>
          </a:p>
        </p:txBody>
      </p:sp>
    </p:spTree>
    <p:extLst>
      <p:ext uri="{BB962C8B-B14F-4D97-AF65-F5344CB8AC3E}">
        <p14:creationId xmlns:p14="http://schemas.microsoft.com/office/powerpoint/2010/main" val="3462796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FACEE1-CDC1-B548-B56D-CBF8762ACA00}" type="slidenum">
              <a:rPr lang="en-US" smtClean="0"/>
              <a:t>16</a:t>
            </a:fld>
            <a:endParaRPr lang="en-US"/>
          </a:p>
        </p:txBody>
      </p:sp>
    </p:spTree>
    <p:extLst>
      <p:ext uri="{BB962C8B-B14F-4D97-AF65-F5344CB8AC3E}">
        <p14:creationId xmlns:p14="http://schemas.microsoft.com/office/powerpoint/2010/main" val="346279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a:t>
            </a:r>
            <a:r>
              <a:rPr lang="en-US" baseline="0" dirty="0" smtClean="0"/>
              <a:t> Judges, my name is Wei Rong. Today, I will be touching on the key features of the application, the interface, and lastly a demonstration on the </a:t>
            </a:r>
            <a:r>
              <a:rPr lang="en-US" baseline="0" dirty="0" err="1" smtClean="0"/>
              <a:t>applciation</a:t>
            </a:r>
            <a:r>
              <a:rPr lang="en-US" baseline="0" dirty="0" smtClean="0"/>
              <a:t>.</a:t>
            </a:r>
          </a:p>
          <a:p>
            <a:r>
              <a:rPr lang="en-US" baseline="0" dirty="0" smtClean="0"/>
              <a:t>First, let’s us start with the key features. </a:t>
            </a:r>
            <a:r>
              <a:rPr lang="en-US" baseline="0" dirty="0" err="1" smtClean="0"/>
              <a:t>Diamlah</a:t>
            </a:r>
            <a:r>
              <a:rPr lang="en-US" baseline="0" dirty="0" smtClean="0"/>
              <a:t>! has customizable timetable feature, auto reply </a:t>
            </a:r>
            <a:r>
              <a:rPr lang="en-US" baseline="0" dirty="0" err="1" smtClean="0"/>
              <a:t>sms</a:t>
            </a:r>
            <a:r>
              <a:rPr lang="en-US" baseline="0" dirty="0" smtClean="0"/>
              <a:t> and sleep mode features.  </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6</a:t>
            </a:fld>
            <a:endParaRPr lang="en-US"/>
          </a:p>
        </p:txBody>
      </p:sp>
    </p:spTree>
    <p:extLst>
      <p:ext uri="{BB962C8B-B14F-4D97-AF65-F5344CB8AC3E}">
        <p14:creationId xmlns:p14="http://schemas.microsoft.com/office/powerpoint/2010/main" val="266807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begin with the customizable</a:t>
            </a:r>
            <a:r>
              <a:rPr lang="en-US" baseline="0" dirty="0" smtClean="0"/>
              <a:t> timetable. For this application, we would want it to be as flexible for the students as possible. Besides getting the </a:t>
            </a:r>
            <a:r>
              <a:rPr lang="en-US" baseline="0" dirty="0" err="1" smtClean="0"/>
              <a:t>stduents</a:t>
            </a:r>
            <a:r>
              <a:rPr lang="en-US" baseline="0" dirty="0" smtClean="0"/>
              <a:t> schedules from the </a:t>
            </a:r>
            <a:r>
              <a:rPr lang="en-US" baseline="0" dirty="0" err="1" smtClean="0"/>
              <a:t>api</a:t>
            </a:r>
            <a:r>
              <a:rPr lang="en-US" baseline="0" dirty="0" smtClean="0"/>
              <a:t>, it would be better for students to add, modify and delete any of the schedules in the timetable. Three reasons why </a:t>
            </a:r>
            <a:r>
              <a:rPr lang="en-US" baseline="0" dirty="0" err="1" smtClean="0"/>
              <a:t>fleibility</a:t>
            </a:r>
            <a:r>
              <a:rPr lang="en-US" baseline="0" dirty="0" smtClean="0"/>
              <a:t> is important. First, students might skip lesson. There have been situations in which students change their tutorial lesson and not reflected in the official timetable. Students might also add their personal events such as CCAs, meetings etc…</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7</a:t>
            </a:fld>
            <a:endParaRPr lang="en-US"/>
          </a:p>
        </p:txBody>
      </p:sp>
    </p:spTree>
    <p:extLst>
      <p:ext uri="{BB962C8B-B14F-4D97-AF65-F5344CB8AC3E}">
        <p14:creationId xmlns:p14="http://schemas.microsoft.com/office/powerpoint/2010/main" val="337758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of the things you will see in the </a:t>
            </a:r>
            <a:r>
              <a:rPr lang="en-US" baseline="0" dirty="0" err="1" smtClean="0"/>
              <a:t>timtable</a:t>
            </a:r>
            <a:r>
              <a:rPr lang="en-US" baseline="0" dirty="0" smtClean="0"/>
              <a:t>.</a:t>
            </a:r>
          </a:p>
          <a:p>
            <a:r>
              <a:rPr lang="en-US" baseline="0" dirty="0" smtClean="0"/>
              <a:t>1. The lessons are colored according to the lesson types for easy reference.</a:t>
            </a:r>
          </a:p>
          <a:p>
            <a:r>
              <a:rPr lang="en-US" baseline="0" dirty="0" smtClean="0"/>
              <a:t>2. It is easy to navigate as the timetable resembles a timeline-feel. Timetable begins at 8am and ends at 12mn.</a:t>
            </a:r>
          </a:p>
        </p:txBody>
      </p:sp>
      <p:sp>
        <p:nvSpPr>
          <p:cNvPr id="4" name="Slide Number Placeholder 3"/>
          <p:cNvSpPr>
            <a:spLocks noGrp="1"/>
          </p:cNvSpPr>
          <p:nvPr>
            <p:ph type="sldNum" sz="quarter" idx="10"/>
          </p:nvPr>
        </p:nvSpPr>
        <p:spPr/>
        <p:txBody>
          <a:bodyPr/>
          <a:lstStyle/>
          <a:p>
            <a:fld id="{669744F9-4B95-BA40-B67E-AACABAA25171}" type="slidenum">
              <a:rPr lang="en-US" smtClean="0"/>
              <a:t>8</a:t>
            </a:fld>
            <a:endParaRPr lang="en-US"/>
          </a:p>
        </p:txBody>
      </p:sp>
    </p:spTree>
    <p:extLst>
      <p:ext uri="{BB962C8B-B14F-4D97-AF65-F5344CB8AC3E}">
        <p14:creationId xmlns:p14="http://schemas.microsoft.com/office/powerpoint/2010/main" val="88418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have also came up</a:t>
            </a:r>
            <a:r>
              <a:rPr lang="en-US" baseline="0" dirty="0" smtClean="0"/>
              <a:t> with an automatic reply </a:t>
            </a:r>
            <a:r>
              <a:rPr lang="en-US" baseline="0" dirty="0" err="1" smtClean="0"/>
              <a:t>sms</a:t>
            </a:r>
            <a:r>
              <a:rPr lang="en-US" baseline="0" dirty="0" smtClean="0"/>
              <a:t> system. Once the silent mode is activated, students might not be aware of the incoming call. Hence, auto reply </a:t>
            </a:r>
            <a:r>
              <a:rPr lang="en-US" baseline="0" dirty="0" err="1" smtClean="0"/>
              <a:t>sms</a:t>
            </a:r>
            <a:r>
              <a:rPr lang="en-US" baseline="0" dirty="0" smtClean="0"/>
              <a:t> system is designed to send a </a:t>
            </a:r>
            <a:r>
              <a:rPr lang="en-US" baseline="0" dirty="0" err="1" smtClean="0"/>
              <a:t>sms</a:t>
            </a:r>
            <a:r>
              <a:rPr lang="en-US" baseline="0" dirty="0" smtClean="0"/>
              <a:t> message to the caller. The </a:t>
            </a:r>
            <a:r>
              <a:rPr lang="en-US" baseline="0" dirty="0" err="1" smtClean="0"/>
              <a:t>sms</a:t>
            </a:r>
            <a:r>
              <a:rPr lang="en-US" baseline="0" dirty="0" smtClean="0"/>
              <a:t> message is </a:t>
            </a:r>
            <a:r>
              <a:rPr lang="en-US" baseline="0" dirty="0" err="1" smtClean="0"/>
              <a:t>customiable</a:t>
            </a:r>
            <a:r>
              <a:rPr lang="en-US" baseline="0" dirty="0" smtClean="0"/>
              <a:t> by the user. User can also have the option to set the </a:t>
            </a:r>
            <a:r>
              <a:rPr lang="en-US" baseline="0" dirty="0" err="1" smtClean="0"/>
              <a:t>freq</a:t>
            </a:r>
            <a:r>
              <a:rPr lang="en-US" baseline="0" dirty="0" smtClean="0"/>
              <a:t> of the autoreply </a:t>
            </a:r>
            <a:r>
              <a:rPr lang="en-US" baseline="0" dirty="0" err="1" smtClean="0"/>
              <a:t>sms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9</a:t>
            </a:fld>
            <a:endParaRPr lang="en-US"/>
          </a:p>
        </p:txBody>
      </p:sp>
    </p:spTree>
    <p:extLst>
      <p:ext uri="{BB962C8B-B14F-4D97-AF65-F5344CB8AC3E}">
        <p14:creationId xmlns:p14="http://schemas.microsoft.com/office/powerpoint/2010/main" val="278683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tried</a:t>
            </a:r>
            <a:r>
              <a:rPr lang="en-US" baseline="0" dirty="0" smtClean="0"/>
              <a:t> to think further. How about making a </a:t>
            </a:r>
            <a:r>
              <a:rPr lang="en-US" baseline="0" dirty="0" err="1" smtClean="0"/>
              <a:t>sms</a:t>
            </a:r>
            <a:r>
              <a:rPr lang="en-US" baseline="0" dirty="0" smtClean="0"/>
              <a:t> more dynamic? Hence, we came up with this tokens. In the auto reply </a:t>
            </a:r>
            <a:r>
              <a:rPr lang="en-US" baseline="0" dirty="0" err="1" smtClean="0"/>
              <a:t>sms</a:t>
            </a:r>
            <a:r>
              <a:rPr lang="en-US" baseline="0" dirty="0" smtClean="0"/>
              <a:t> system message</a:t>
            </a:r>
            <a:r>
              <a:rPr lang="en-US" baseline="0" smtClean="0"/>
              <a:t>, user can </a:t>
            </a:r>
            <a:r>
              <a:rPr lang="en-US" baseline="0" dirty="0" smtClean="0"/>
              <a:t>key in pre-assigned keywords to further provide </a:t>
            </a:r>
            <a:r>
              <a:rPr lang="en-US" baseline="0" dirty="0" err="1" smtClean="0"/>
              <a:t>callerwith</a:t>
            </a:r>
            <a:r>
              <a:rPr lang="en-US" baseline="0" dirty="0" smtClean="0"/>
              <a:t> the information.</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10</a:t>
            </a:fld>
            <a:endParaRPr lang="en-US"/>
          </a:p>
        </p:txBody>
      </p:sp>
    </p:spTree>
    <p:extLst>
      <p:ext uri="{BB962C8B-B14F-4D97-AF65-F5344CB8AC3E}">
        <p14:creationId xmlns:p14="http://schemas.microsoft.com/office/powerpoint/2010/main" val="4275713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Thirdly,</a:t>
            </a:r>
            <a:r>
              <a:rPr lang="en-US" baseline="0" dirty="0" smtClean="0"/>
              <a:t> we have sleep mode feature. When sleep mode is activated, the phone will remain in silent mode between the sleep time and wakeup time. Sleep mode is useful </a:t>
            </a:r>
            <a:r>
              <a:rPr lang="en-US" baseline="0" dirty="0" err="1" smtClean="0"/>
              <a:t>esp</a:t>
            </a:r>
            <a:r>
              <a:rPr lang="en-US" baseline="0" dirty="0" smtClean="0"/>
              <a:t> for students who do not wish to be disturbed at certain period of the day such as in the lab.</a:t>
            </a:r>
            <a:endParaRPr lang="en-US" dirty="0"/>
          </a:p>
        </p:txBody>
      </p:sp>
      <p:sp>
        <p:nvSpPr>
          <p:cNvPr id="4" name="Slide Number Placeholder 3"/>
          <p:cNvSpPr>
            <a:spLocks noGrp="1"/>
          </p:cNvSpPr>
          <p:nvPr>
            <p:ph type="sldNum" sz="quarter" idx="10"/>
          </p:nvPr>
        </p:nvSpPr>
        <p:spPr/>
        <p:txBody>
          <a:bodyPr/>
          <a:lstStyle/>
          <a:p>
            <a:fld id="{669744F9-4B95-BA40-B67E-AACABAA25171}" type="slidenum">
              <a:rPr lang="en-US" smtClean="0"/>
              <a:t>11</a:t>
            </a:fld>
            <a:endParaRPr lang="en-US"/>
          </a:p>
        </p:txBody>
      </p:sp>
    </p:spTree>
    <p:extLst>
      <p:ext uri="{BB962C8B-B14F-4D97-AF65-F5344CB8AC3E}">
        <p14:creationId xmlns:p14="http://schemas.microsoft.com/office/powerpoint/2010/main" val="281011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FACEE1-CDC1-B548-B56D-CBF8762ACA00}" type="slidenum">
              <a:rPr lang="en-US" smtClean="0"/>
              <a:t>12</a:t>
            </a:fld>
            <a:endParaRPr lang="en-US"/>
          </a:p>
        </p:txBody>
      </p:sp>
    </p:spTree>
    <p:extLst>
      <p:ext uri="{BB962C8B-B14F-4D97-AF65-F5344CB8AC3E}">
        <p14:creationId xmlns:p14="http://schemas.microsoft.com/office/powerpoint/2010/main" val="346279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FACEE1-CDC1-B548-B56D-CBF8762ACA00}" type="slidenum">
              <a:rPr lang="en-US" smtClean="0"/>
              <a:t>13</a:t>
            </a:fld>
            <a:endParaRPr lang="en-US"/>
          </a:p>
        </p:txBody>
      </p:sp>
    </p:spTree>
    <p:extLst>
      <p:ext uri="{BB962C8B-B14F-4D97-AF65-F5344CB8AC3E}">
        <p14:creationId xmlns:p14="http://schemas.microsoft.com/office/powerpoint/2010/main" val="346279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84131A-F82F-F64A-A62B-56B6166DB0CC}" type="datetime1">
              <a:rPr lang="en-SG" smtClean="0"/>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3462C-2A6A-FC42-A76E-1E30135EC4F9}" type="datetime1">
              <a:rPr lang="en-SG" smtClean="0"/>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513854-E88C-344D-90DF-97370ACE4604}" type="datetime1">
              <a:rPr lang="en-SG" smtClean="0"/>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861F2-22B0-944C-8282-6A86ED95946F}" type="datetime1">
              <a:rPr lang="en-SG" smtClean="0"/>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70C04228-0D55-0E4A-8F04-8947B06D460F}" type="datetime1">
              <a:rPr lang="en-SG" smtClean="0"/>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7F8127-046A-AE4A-989C-D4B791E5BDEF}" type="datetime1">
              <a:rPr lang="en-SG" smtClean="0"/>
              <a:t>7/27/11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AE8A-6D80-0647-B38F-FF948784A65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FE0FB2-4ED1-174F-923D-53C95DA0DB08}" type="datetime1">
              <a:rPr lang="en-SG" smtClean="0"/>
              <a:t>7/27/11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55A93-FDBF-A445-9C12-FD02A3A4CE6D}" type="datetime1">
              <a:rPr lang="en-SG" smtClean="0"/>
              <a:t>7/27/11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84373-6CEF-5947-A242-45E226727816}" type="datetime1">
              <a:rPr lang="en-SG" smtClean="0"/>
              <a:t>7/27/11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4DE94001-36DF-B048-BBEB-802BF24EDEBC}" type="datetime1">
              <a:rPr lang="en-SG" smtClean="0"/>
              <a:t>7/27/11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B3452C-B601-9248-89DE-DCDBCDC7A76C}" type="datetime1">
              <a:rPr lang="en-SG" smtClean="0"/>
              <a:t>7/27/11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AE8A-6D80-0647-B38F-FF948784A65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5722141-8745-8740-A6F6-DB2ED0B7DC26}" type="datetime1">
              <a:rPr lang="en-SG" smtClean="0"/>
              <a:t>7/27/11</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50628" y="5181238"/>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06E8281-7C5B-A744-9E85-8698031DEC1A}" type="slidenum">
              <a:rPr lang="en-US" smtClean="0"/>
              <a:t>‹#›</a:t>
            </a:fld>
            <a:r>
              <a:rPr lang="en-US" dirty="0" smtClean="0"/>
              <a:t>/25</a:t>
            </a:r>
            <a:endParaRPr lang="en-US" dirty="0"/>
          </a:p>
        </p:txBody>
      </p:sp>
      <p:pic>
        <p:nvPicPr>
          <p:cNvPr id="9" name="Picture 8" descr="logofinal.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69058" y="5595211"/>
            <a:ext cx="1149684" cy="116561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20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DiamLah</a:t>
            </a:r>
            <a:r>
              <a:rPr lang="en-US" dirty="0" smtClean="0"/>
              <a:t>!	</a:t>
            </a:r>
            <a:endParaRPr lang="en-US" dirty="0"/>
          </a:p>
        </p:txBody>
      </p:sp>
      <p:sp>
        <p:nvSpPr>
          <p:cNvPr id="3" name="Subtitle 2"/>
          <p:cNvSpPr>
            <a:spLocks noGrp="1"/>
          </p:cNvSpPr>
          <p:nvPr>
            <p:ph type="subTitle" idx="1"/>
          </p:nvPr>
        </p:nvSpPr>
        <p:spPr/>
        <p:txBody>
          <a:bodyPr/>
          <a:lstStyle/>
          <a:p>
            <a:r>
              <a:rPr lang="en-US" dirty="0" smtClean="0">
                <a:solidFill>
                  <a:schemeClr val="tx1"/>
                </a:solidFill>
              </a:rPr>
              <a:t>By Super IVLE Boy</a:t>
            </a:r>
            <a:endParaRPr lang="en-US" dirty="0">
              <a:solidFill>
                <a:schemeClr val="tx1"/>
              </a:solidFill>
            </a:endParaRPr>
          </a:p>
        </p:txBody>
      </p:sp>
      <p:pic>
        <p:nvPicPr>
          <p:cNvPr id="6" name="Picture 5" descr="logofi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856" y="1134533"/>
            <a:ext cx="1661703" cy="1684729"/>
          </a:xfrm>
          <a:prstGeom prst="rect">
            <a:avLst/>
          </a:prstGeom>
        </p:spPr>
      </p:pic>
    </p:spTree>
    <p:extLst>
      <p:ext uri="{BB962C8B-B14F-4D97-AF65-F5344CB8AC3E}">
        <p14:creationId xmlns:p14="http://schemas.microsoft.com/office/powerpoint/2010/main" val="1270202430"/>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pPr marL="457200" indent="-457200">
              <a:buFont typeface="Arial"/>
              <a:buChar char="•"/>
            </a:pPr>
            <a:r>
              <a:rPr lang="en-US" dirty="0" smtClean="0"/>
              <a:t>Tokens provide information to the caller.</a:t>
            </a:r>
          </a:p>
          <a:p>
            <a:endParaRPr lang="en-US" dirty="0"/>
          </a:p>
          <a:p>
            <a:r>
              <a:rPr lang="en-US" sz="2200" dirty="0" smtClean="0"/>
              <a:t>%</a:t>
            </a:r>
            <a:r>
              <a:rPr lang="en-US" sz="2200" dirty="0" err="1" smtClean="0"/>
              <a:t>starttime</a:t>
            </a:r>
            <a:endParaRPr lang="en-US" sz="2200" dirty="0" smtClean="0"/>
          </a:p>
          <a:p>
            <a:r>
              <a:rPr lang="en-US" sz="2200" dirty="0" smtClean="0"/>
              <a:t>%</a:t>
            </a:r>
            <a:r>
              <a:rPr lang="en-US" sz="2200" dirty="0" err="1" smtClean="0"/>
              <a:t>endtime</a:t>
            </a:r>
            <a:endParaRPr lang="en-US" sz="2200" dirty="0" smtClean="0"/>
          </a:p>
          <a:p>
            <a:r>
              <a:rPr lang="en-US" sz="2200" dirty="0" smtClean="0"/>
              <a:t>%lesson</a:t>
            </a:r>
          </a:p>
          <a:p>
            <a:r>
              <a:rPr lang="en-US" sz="2200" dirty="0" smtClean="0"/>
              <a:t>%frequency</a:t>
            </a:r>
          </a:p>
          <a:p>
            <a:r>
              <a:rPr lang="en-US" sz="2200" dirty="0" smtClean="0"/>
              <a:t>%type</a:t>
            </a:r>
          </a:p>
          <a:p>
            <a:pPr marL="0" indent="0">
              <a:buNone/>
            </a:pPr>
            <a:endParaRPr lang="en-US" dirty="0"/>
          </a:p>
        </p:txBody>
      </p:sp>
      <p:pic>
        <p:nvPicPr>
          <p:cNvPr id="6" name="Content Placeholder 5" descr="s5.png"/>
          <p:cNvPicPr>
            <a:picLocks noGrp="1" noChangeAspect="1"/>
          </p:cNvPicPr>
          <p:nvPr>
            <p:ph sz="half" idx="2"/>
          </p:nvPr>
        </p:nvPicPr>
        <p:blipFill>
          <a:blip r:embed="rId3">
            <a:extLst>
              <a:ext uri="{28A0092B-C50C-407E-A947-70E740481C1C}">
                <a14:useLocalDpi xmlns:a14="http://schemas.microsoft.com/office/drawing/2010/main" val="0"/>
              </a:ext>
            </a:extLst>
          </a:blip>
          <a:srcRect t="15193" b="15193"/>
          <a:stretch>
            <a:fillRect/>
          </a:stretch>
        </p:blipFill>
        <p:spPr>
          <a:prstGeom prst="rect">
            <a:avLst/>
          </a:prstGeom>
        </p:spPr>
      </p:pic>
      <p:sp>
        <p:nvSpPr>
          <p:cNvPr id="2" name="Title 1"/>
          <p:cNvSpPr>
            <a:spLocks noGrp="1"/>
          </p:cNvSpPr>
          <p:nvPr>
            <p:ph type="title"/>
          </p:nvPr>
        </p:nvSpPr>
        <p:spPr/>
        <p:txBody>
          <a:bodyPr/>
          <a:lstStyle/>
          <a:p>
            <a:r>
              <a:rPr lang="en-US" dirty="0"/>
              <a:t>Tokens IN Auto Reply SMS System</a:t>
            </a:r>
          </a:p>
        </p:txBody>
      </p:sp>
    </p:spTree>
    <p:extLst>
      <p:ext uri="{BB962C8B-B14F-4D97-AF65-F5344CB8AC3E}">
        <p14:creationId xmlns:p14="http://schemas.microsoft.com/office/powerpoint/2010/main" val="2674541997"/>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457200" indent="-457200">
              <a:buFont typeface="Arial"/>
              <a:buChar char="•"/>
            </a:pPr>
            <a:r>
              <a:rPr lang="en-US" dirty="0" smtClean="0"/>
              <a:t>Phone to be in silent mode throughout the sleep mode.</a:t>
            </a:r>
          </a:p>
          <a:p>
            <a:pPr marL="457200" indent="-457200">
              <a:buFont typeface="Arial"/>
              <a:buChar char="•"/>
            </a:pPr>
            <a:endParaRPr lang="en-US" dirty="0"/>
          </a:p>
          <a:p>
            <a:pPr marL="457200" indent="-457200">
              <a:buFont typeface="Arial"/>
              <a:buChar char="•"/>
            </a:pPr>
            <a:r>
              <a:rPr lang="en-US" dirty="0"/>
              <a:t>Not a weekly event</a:t>
            </a:r>
            <a:r>
              <a:rPr lang="en-US" dirty="0" smtClean="0"/>
              <a:t>.</a:t>
            </a:r>
          </a:p>
          <a:p>
            <a:pPr marL="457200" indent="-457200">
              <a:buFont typeface="Arial"/>
              <a:buChar char="•"/>
            </a:pPr>
            <a:endParaRPr lang="en-US" dirty="0"/>
          </a:p>
          <a:p>
            <a:pPr marL="457200" indent="-457200">
              <a:buFont typeface="Arial"/>
              <a:buChar char="•"/>
            </a:pPr>
            <a:r>
              <a:rPr lang="en-US" dirty="0" smtClean="0"/>
              <a:t>For students who do not wish to pick up call at certain period of the day</a:t>
            </a:r>
          </a:p>
          <a:p>
            <a:pPr lvl="2"/>
            <a:r>
              <a:rPr lang="en-US" dirty="0" smtClean="0"/>
              <a:t>E.g. In laboratory</a:t>
            </a:r>
          </a:p>
          <a:p>
            <a:pPr lvl="1"/>
            <a:endParaRPr lang="en-US" dirty="0"/>
          </a:p>
          <a:p>
            <a:pPr marL="457200" indent="-457200">
              <a:buFont typeface="Arial"/>
              <a:buChar char="•"/>
            </a:pPr>
            <a:endParaRPr lang="en-US" dirty="0" smtClean="0"/>
          </a:p>
        </p:txBody>
      </p:sp>
      <p:pic>
        <p:nvPicPr>
          <p:cNvPr id="8" name="Content Placeholder 7" descr="sleep.p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5193" b="15193"/>
          <a:stretch/>
        </p:blipFill>
        <p:spPr>
          <a:prstGeom prst="rect">
            <a:avLst/>
          </a:prstGeom>
        </p:spPr>
      </p:pic>
      <p:sp>
        <p:nvSpPr>
          <p:cNvPr id="2" name="Title 1"/>
          <p:cNvSpPr>
            <a:spLocks noGrp="1"/>
          </p:cNvSpPr>
          <p:nvPr>
            <p:ph type="title"/>
          </p:nvPr>
        </p:nvSpPr>
        <p:spPr/>
        <p:txBody>
          <a:bodyPr/>
          <a:lstStyle/>
          <a:p>
            <a:r>
              <a:rPr lang="en-US" dirty="0"/>
              <a:t>Sleep Mode</a:t>
            </a:r>
          </a:p>
        </p:txBody>
      </p:sp>
    </p:spTree>
    <p:extLst>
      <p:ext uri="{BB962C8B-B14F-4D97-AF65-F5344CB8AC3E}">
        <p14:creationId xmlns:p14="http://schemas.microsoft.com/office/powerpoint/2010/main" val="993727078"/>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Testimonials</a:t>
            </a:r>
            <a:endParaRPr lang="en-US" dirty="0"/>
          </a:p>
        </p:txBody>
      </p:sp>
      <p:sp>
        <p:nvSpPr>
          <p:cNvPr id="3" name="Content Placeholder 2"/>
          <p:cNvSpPr>
            <a:spLocks noGrp="1"/>
          </p:cNvSpPr>
          <p:nvPr>
            <p:ph idx="1"/>
          </p:nvPr>
        </p:nvSpPr>
        <p:spPr/>
        <p:txBody>
          <a:bodyPr/>
          <a:lstStyle/>
          <a:p>
            <a:r>
              <a:rPr lang="en-US" sz="5400" b="0" dirty="0" smtClean="0"/>
              <a:t>“Brilliant App! Please develop for SMU.”</a:t>
            </a:r>
          </a:p>
          <a:p>
            <a:endParaRPr lang="en-US" b="0" dirty="0"/>
          </a:p>
          <a:p>
            <a:pPr algn="r"/>
            <a:r>
              <a:rPr lang="en-US" dirty="0"/>
              <a:t> </a:t>
            </a:r>
            <a:r>
              <a:rPr lang="en-US" dirty="0" smtClean="0"/>
              <a:t>– Chua Han </a:t>
            </a:r>
            <a:r>
              <a:rPr lang="en-US" dirty="0" err="1" smtClean="0"/>
              <a:t>Teng</a:t>
            </a:r>
            <a:endParaRPr lang="en-US" dirty="0"/>
          </a:p>
        </p:txBody>
      </p:sp>
    </p:spTree>
    <p:extLst>
      <p:ext uri="{BB962C8B-B14F-4D97-AF65-F5344CB8AC3E}">
        <p14:creationId xmlns:p14="http://schemas.microsoft.com/office/powerpoint/2010/main" val="3225040313"/>
      </p:ext>
    </p:extLst>
  </p:cSld>
  <p:clrMapOvr>
    <a:masterClrMapping/>
  </p:clrMapOvr>
  <mc:AlternateContent xmlns:mc="http://schemas.openxmlformats.org/markup-compatibility/2006">
    <mc:Choice xmlns:p14="http://schemas.microsoft.com/office/powerpoint/2010/main" Requires="p14">
      <p:transition spd="slow" p14:dur="2000" advClick="0" advTm="2000">
        <p14:ferris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Testimonials</a:t>
            </a:r>
            <a:endParaRPr lang="en-US" dirty="0"/>
          </a:p>
        </p:txBody>
      </p:sp>
      <p:sp>
        <p:nvSpPr>
          <p:cNvPr id="3" name="Content Placeholder 2"/>
          <p:cNvSpPr>
            <a:spLocks noGrp="1"/>
          </p:cNvSpPr>
          <p:nvPr>
            <p:ph idx="1"/>
          </p:nvPr>
        </p:nvSpPr>
        <p:spPr/>
        <p:txBody>
          <a:bodyPr/>
          <a:lstStyle/>
          <a:p>
            <a:r>
              <a:rPr lang="en-US" sz="5400" b="0" dirty="0" smtClean="0"/>
              <a:t>“Cool Interface.”</a:t>
            </a:r>
          </a:p>
          <a:p>
            <a:endParaRPr lang="en-US" b="0" dirty="0"/>
          </a:p>
          <a:p>
            <a:pPr algn="r"/>
            <a:r>
              <a:rPr lang="en-US" dirty="0"/>
              <a:t> </a:t>
            </a:r>
            <a:r>
              <a:rPr lang="en-US" dirty="0" smtClean="0"/>
              <a:t>– Ethan Lim</a:t>
            </a:r>
            <a:endParaRPr lang="en-US" dirty="0"/>
          </a:p>
        </p:txBody>
      </p:sp>
    </p:spTree>
    <p:extLst>
      <p:ext uri="{BB962C8B-B14F-4D97-AF65-F5344CB8AC3E}">
        <p14:creationId xmlns:p14="http://schemas.microsoft.com/office/powerpoint/2010/main" val="1410632071"/>
      </p:ext>
    </p:extLst>
  </p:cSld>
  <p:clrMapOvr>
    <a:masterClrMapping/>
  </p:clrMapOvr>
  <mc:AlternateContent xmlns:mc="http://schemas.openxmlformats.org/markup-compatibility/2006">
    <mc:Choice xmlns:p14="http://schemas.microsoft.com/office/powerpoint/2010/main" Requires="p14">
      <p:transition spd="slow" p14:dur="2000" advClick="0" advTm="2000">
        <p14:ferris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Testimonials</a:t>
            </a:r>
            <a:endParaRPr lang="en-US" dirty="0"/>
          </a:p>
        </p:txBody>
      </p:sp>
      <p:sp>
        <p:nvSpPr>
          <p:cNvPr id="3" name="Content Placeholder 2"/>
          <p:cNvSpPr>
            <a:spLocks noGrp="1"/>
          </p:cNvSpPr>
          <p:nvPr>
            <p:ph idx="1"/>
          </p:nvPr>
        </p:nvSpPr>
        <p:spPr/>
        <p:txBody>
          <a:bodyPr/>
          <a:lstStyle/>
          <a:p>
            <a:r>
              <a:rPr lang="en-US" sz="5400" b="0" dirty="0" smtClean="0"/>
              <a:t>“Good work on the Android App.”</a:t>
            </a:r>
          </a:p>
          <a:p>
            <a:endParaRPr lang="en-US" b="0" dirty="0"/>
          </a:p>
          <a:p>
            <a:pPr algn="r"/>
            <a:r>
              <a:rPr lang="en-US" dirty="0"/>
              <a:t> </a:t>
            </a:r>
            <a:r>
              <a:rPr lang="en-US" dirty="0" smtClean="0"/>
              <a:t>– </a:t>
            </a:r>
            <a:r>
              <a:rPr lang="en-US" dirty="0" err="1" smtClean="0"/>
              <a:t>Sim</a:t>
            </a:r>
            <a:r>
              <a:rPr lang="en-US" dirty="0" smtClean="0"/>
              <a:t> Kern </a:t>
            </a:r>
            <a:r>
              <a:rPr lang="en-US" dirty="0" err="1" smtClean="0"/>
              <a:t>Cheh</a:t>
            </a:r>
            <a:endParaRPr lang="en-US" dirty="0"/>
          </a:p>
        </p:txBody>
      </p:sp>
    </p:spTree>
    <p:extLst>
      <p:ext uri="{BB962C8B-B14F-4D97-AF65-F5344CB8AC3E}">
        <p14:creationId xmlns:p14="http://schemas.microsoft.com/office/powerpoint/2010/main" val="2123310071"/>
      </p:ext>
    </p:extLst>
  </p:cSld>
  <p:clrMapOvr>
    <a:masterClrMapping/>
  </p:clrMapOvr>
  <mc:AlternateContent xmlns:mc="http://schemas.openxmlformats.org/markup-compatibility/2006">
    <mc:Choice xmlns:p14="http://schemas.microsoft.com/office/powerpoint/2010/main" Requires="p14">
      <p:transition spd="slow" p14:dur="2000" advClick="0" advTm="2000">
        <p14:ferris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Testimonials</a:t>
            </a:r>
            <a:endParaRPr lang="en-US" dirty="0"/>
          </a:p>
        </p:txBody>
      </p:sp>
      <p:sp>
        <p:nvSpPr>
          <p:cNvPr id="3" name="Content Placeholder 2"/>
          <p:cNvSpPr>
            <a:spLocks noGrp="1"/>
          </p:cNvSpPr>
          <p:nvPr>
            <p:ph idx="1"/>
          </p:nvPr>
        </p:nvSpPr>
        <p:spPr/>
        <p:txBody>
          <a:bodyPr/>
          <a:lstStyle/>
          <a:p>
            <a:r>
              <a:rPr lang="en-US" sz="5400" b="0" dirty="0" smtClean="0"/>
              <a:t>“Great concept… Is there an iPhone version?”</a:t>
            </a:r>
          </a:p>
          <a:p>
            <a:endParaRPr lang="en-US" b="0" dirty="0"/>
          </a:p>
          <a:p>
            <a:pPr algn="r"/>
            <a:r>
              <a:rPr lang="en-US" dirty="0"/>
              <a:t> </a:t>
            </a:r>
            <a:r>
              <a:rPr lang="en-US" dirty="0" smtClean="0"/>
              <a:t>– </a:t>
            </a:r>
            <a:r>
              <a:rPr lang="en-US" dirty="0" err="1" smtClean="0"/>
              <a:t>Hongzhou</a:t>
            </a:r>
            <a:r>
              <a:rPr lang="en-US" dirty="0" smtClean="0"/>
              <a:t> Chuang</a:t>
            </a:r>
            <a:endParaRPr lang="en-US" dirty="0"/>
          </a:p>
        </p:txBody>
      </p:sp>
    </p:spTree>
    <p:extLst>
      <p:ext uri="{BB962C8B-B14F-4D97-AF65-F5344CB8AC3E}">
        <p14:creationId xmlns:p14="http://schemas.microsoft.com/office/powerpoint/2010/main" val="980028876"/>
      </p:ext>
    </p:extLst>
  </p:cSld>
  <p:clrMapOvr>
    <a:masterClrMapping/>
  </p:clrMapOvr>
  <mc:AlternateContent xmlns:mc="http://schemas.openxmlformats.org/markup-compatibility/2006">
    <mc:Choice xmlns:p14="http://schemas.microsoft.com/office/powerpoint/2010/main" Requires="p14">
      <p:transition spd="slow" p14:dur="2000" advClick="0" advTm="2000">
        <p14:ferris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Testimonials</a:t>
            </a:r>
            <a:endParaRPr lang="en-US" dirty="0"/>
          </a:p>
        </p:txBody>
      </p:sp>
      <p:sp>
        <p:nvSpPr>
          <p:cNvPr id="3" name="Content Placeholder 2"/>
          <p:cNvSpPr>
            <a:spLocks noGrp="1"/>
          </p:cNvSpPr>
          <p:nvPr>
            <p:ph idx="1"/>
          </p:nvPr>
        </p:nvSpPr>
        <p:spPr/>
        <p:txBody>
          <a:bodyPr/>
          <a:lstStyle/>
          <a:p>
            <a:r>
              <a:rPr lang="en-US" sz="5400" b="0" dirty="0" smtClean="0"/>
              <a:t>“It is definitely a must-download App for NUS students.”</a:t>
            </a:r>
          </a:p>
          <a:p>
            <a:endParaRPr lang="en-US" b="0" dirty="0"/>
          </a:p>
          <a:p>
            <a:pPr algn="r"/>
            <a:r>
              <a:rPr lang="en-US" dirty="0"/>
              <a:t> </a:t>
            </a:r>
            <a:r>
              <a:rPr lang="en-US" dirty="0" smtClean="0"/>
              <a:t>– Wei Yao</a:t>
            </a:r>
            <a:endParaRPr lang="en-US" dirty="0"/>
          </a:p>
        </p:txBody>
      </p:sp>
    </p:spTree>
    <p:extLst>
      <p:ext uri="{BB962C8B-B14F-4D97-AF65-F5344CB8AC3E}">
        <p14:creationId xmlns:p14="http://schemas.microsoft.com/office/powerpoint/2010/main" val="2720499484"/>
      </p:ext>
    </p:extLst>
  </p:cSld>
  <p:clrMapOvr>
    <a:masterClrMapping/>
  </p:clrMapOvr>
  <mc:AlternateContent xmlns:mc="http://schemas.openxmlformats.org/markup-compatibility/2006">
    <mc:Choice xmlns:p14="http://schemas.microsoft.com/office/powerpoint/2010/main" Requires="p14">
      <p:transition spd="slow" p14:dur="2000" advClick="0" advTm="2000">
        <p14:ferris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 for watching!</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1064345"/>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Concepts</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1067507"/>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DiamLah</a:t>
            </a:r>
            <a:r>
              <a:rPr lang="en-US" dirty="0" smtClean="0"/>
              <a:t>! ?</a:t>
            </a:r>
            <a:endParaRPr lang="en-US" dirty="0"/>
          </a:p>
        </p:txBody>
      </p:sp>
      <p:sp>
        <p:nvSpPr>
          <p:cNvPr id="3" name="Content Placeholder 2"/>
          <p:cNvSpPr>
            <a:spLocks noGrp="1"/>
          </p:cNvSpPr>
          <p:nvPr>
            <p:ph idx="1"/>
          </p:nvPr>
        </p:nvSpPr>
        <p:spPr/>
        <p:txBody>
          <a:bodyPr>
            <a:normAutofit fontScale="92500"/>
          </a:bodyPr>
          <a:lstStyle/>
          <a:p>
            <a:pPr>
              <a:buFont typeface="Arial"/>
              <a:buChar char="•"/>
            </a:pPr>
            <a:r>
              <a:rPr lang="en-US" sz="2400" dirty="0"/>
              <a:t>It is common to see students forgetting to silent their phones during </a:t>
            </a:r>
            <a:r>
              <a:rPr lang="en-US" sz="2400" dirty="0" smtClean="0"/>
              <a:t>lessons.</a:t>
            </a:r>
          </a:p>
          <a:p>
            <a:pPr>
              <a:buFont typeface="Arial"/>
              <a:buChar char="•"/>
            </a:pPr>
            <a:endParaRPr lang="en-US" sz="2400" dirty="0"/>
          </a:p>
          <a:p>
            <a:pPr>
              <a:buFont typeface="Arial"/>
              <a:buChar char="•"/>
            </a:pPr>
            <a:r>
              <a:rPr lang="en-US" sz="2400" dirty="0"/>
              <a:t>Annoyance to both teacher and other </a:t>
            </a:r>
            <a:r>
              <a:rPr lang="en-US" sz="2400" dirty="0" smtClean="0"/>
              <a:t>students.</a:t>
            </a:r>
          </a:p>
          <a:p>
            <a:pPr>
              <a:buFont typeface="Arial"/>
              <a:buChar char="•"/>
            </a:pPr>
            <a:endParaRPr lang="en-US" sz="2400" dirty="0"/>
          </a:p>
          <a:p>
            <a:pPr>
              <a:buFont typeface="Arial"/>
              <a:buChar char="•"/>
            </a:pPr>
            <a:r>
              <a:rPr lang="en-US" sz="2400" dirty="0"/>
              <a:t>Then some students will ask you to </a:t>
            </a:r>
            <a:r>
              <a:rPr lang="en-US" sz="2400" i="1" dirty="0" err="1"/>
              <a:t>diam</a:t>
            </a:r>
            <a:r>
              <a:rPr lang="en-US" sz="2400" i="1" dirty="0"/>
              <a:t> </a:t>
            </a:r>
            <a:r>
              <a:rPr lang="en-US" sz="2400" i="1" dirty="0" err="1" smtClean="0"/>
              <a:t>lah</a:t>
            </a:r>
            <a:r>
              <a:rPr lang="en-US" sz="2400" dirty="0" smtClean="0"/>
              <a:t>(shut up)!</a:t>
            </a:r>
          </a:p>
          <a:p>
            <a:pPr>
              <a:buFont typeface="Arial"/>
              <a:buChar char="•"/>
            </a:pPr>
            <a:endParaRPr lang="en-US" sz="2400" dirty="0"/>
          </a:p>
          <a:p>
            <a:pPr>
              <a:buFont typeface="Arial"/>
              <a:buChar char="•"/>
            </a:pPr>
            <a:r>
              <a:rPr lang="en-US" sz="2400" dirty="0"/>
              <a:t>But not their fault, it is so troublesome that they may forget.</a:t>
            </a:r>
          </a:p>
          <a:p>
            <a:endParaRPr lang="en-US" sz="2400" dirty="0"/>
          </a:p>
        </p:txBody>
      </p:sp>
    </p:spTree>
    <p:extLst>
      <p:ext uri="{BB962C8B-B14F-4D97-AF65-F5344CB8AC3E}">
        <p14:creationId xmlns:p14="http://schemas.microsoft.com/office/powerpoint/2010/main" val="1916933683"/>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978749"/>
            <a:ext cx="3444240" cy="4083958"/>
          </a:xfrm>
        </p:spPr>
        <p:txBody>
          <a:bodyPr>
            <a:normAutofit/>
          </a:bodyPr>
          <a:lstStyle/>
          <a:p>
            <a:pPr>
              <a:buFont typeface="Arial"/>
              <a:buChar char="•"/>
            </a:pPr>
            <a:r>
              <a:rPr lang="en-US" sz="2400" dirty="0" smtClean="0"/>
              <a:t>An </a:t>
            </a:r>
            <a:r>
              <a:rPr lang="en-US" sz="2400" i="1" dirty="0" smtClean="0"/>
              <a:t>app</a:t>
            </a:r>
            <a:r>
              <a:rPr lang="en-US" sz="2400" dirty="0" smtClean="0"/>
              <a:t> that silences the phone according to a student’s timetable from </a:t>
            </a:r>
            <a:r>
              <a:rPr lang="en-US" sz="2400" u="sng" dirty="0" smtClean="0"/>
              <a:t>Student Info API</a:t>
            </a:r>
            <a:r>
              <a:rPr lang="en-US" sz="2400" dirty="0" smtClean="0"/>
              <a:t>.</a:t>
            </a:r>
          </a:p>
          <a:p>
            <a:pPr>
              <a:buFont typeface="Arial"/>
              <a:buChar char="•"/>
            </a:pPr>
            <a:endParaRPr lang="en-US" sz="2400" dirty="0"/>
          </a:p>
          <a:p>
            <a:pPr>
              <a:buFont typeface="Arial"/>
              <a:buChar char="•"/>
            </a:pPr>
            <a:r>
              <a:rPr lang="en-US" sz="2400" dirty="0" smtClean="0"/>
              <a:t>Automates the repeated task of silencing and </a:t>
            </a:r>
            <a:r>
              <a:rPr lang="en-US" sz="2400" dirty="0" err="1" smtClean="0"/>
              <a:t>unsilencing</a:t>
            </a:r>
            <a:r>
              <a:rPr lang="en-US" sz="2400" dirty="0" smtClean="0"/>
              <a:t> of phone.</a:t>
            </a:r>
            <a:endParaRPr lang="en-US" sz="2400" dirty="0"/>
          </a:p>
        </p:txBody>
      </p:sp>
      <p:pic>
        <p:nvPicPr>
          <p:cNvPr id="6" name="Content Placeholder 5" descr="s6.pn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077" t="-4395" r="-14458"/>
          <a:stretch/>
        </p:blipFill>
        <p:spPr/>
      </p:pic>
      <p:sp>
        <p:nvSpPr>
          <p:cNvPr id="2" name="Title 1"/>
          <p:cNvSpPr>
            <a:spLocks noGrp="1"/>
          </p:cNvSpPr>
          <p:nvPr>
            <p:ph type="title"/>
          </p:nvPr>
        </p:nvSpPr>
        <p:spPr/>
        <p:txBody>
          <a:bodyPr/>
          <a:lstStyle/>
          <a:p>
            <a:r>
              <a:rPr lang="en-US" dirty="0" smtClean="0"/>
              <a:t>What is </a:t>
            </a:r>
            <a:r>
              <a:rPr lang="en-US" dirty="0" err="1" smtClean="0"/>
              <a:t>DiamLah</a:t>
            </a:r>
            <a:r>
              <a:rPr lang="en-US" dirty="0" smtClean="0"/>
              <a:t>! ?</a:t>
            </a:r>
            <a:endParaRPr lang="en-US" dirty="0"/>
          </a:p>
        </p:txBody>
      </p:sp>
    </p:spTree>
    <p:extLst>
      <p:ext uri="{BB962C8B-B14F-4D97-AF65-F5344CB8AC3E}">
        <p14:creationId xmlns:p14="http://schemas.microsoft.com/office/powerpoint/2010/main" val="891028435"/>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Usefulness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smtClean="0"/>
              <a:t>The user only have to run the application one time and everything will be handled by the app.</a:t>
            </a:r>
          </a:p>
          <a:p>
            <a:pPr>
              <a:buFont typeface="Arial"/>
              <a:buChar char="•"/>
            </a:pPr>
            <a:endParaRPr lang="en-US" sz="2400" dirty="0"/>
          </a:p>
          <a:p>
            <a:pPr>
              <a:buFont typeface="Arial"/>
              <a:buChar char="•"/>
            </a:pPr>
            <a:r>
              <a:rPr lang="en-US" sz="2400" dirty="0" smtClean="0"/>
              <a:t>The user do not need to access the application, unless he/she wants to change the settings</a:t>
            </a:r>
            <a:endParaRPr lang="en-US" sz="2400" dirty="0"/>
          </a:p>
        </p:txBody>
      </p:sp>
    </p:spTree>
    <p:extLst>
      <p:ext uri="{BB962C8B-B14F-4D97-AF65-F5344CB8AC3E}">
        <p14:creationId xmlns:p14="http://schemas.microsoft.com/office/powerpoint/2010/main" val="3315340053"/>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Features</a:t>
            </a:r>
            <a:endParaRPr lang="en-US" dirty="0"/>
          </a:p>
        </p:txBody>
      </p:sp>
      <p:sp>
        <p:nvSpPr>
          <p:cNvPr id="5" name="Subtitle 4"/>
          <p:cNvSpPr>
            <a:spLocks noGrp="1"/>
          </p:cNvSpPr>
          <p:nvPr>
            <p:ph idx="1"/>
          </p:nvPr>
        </p:nvSpPr>
        <p:spPr/>
        <p:txBody>
          <a:bodyPr>
            <a:normAutofit/>
          </a:bodyPr>
          <a:lstStyle/>
          <a:p>
            <a:pPr marL="457200" indent="-457200">
              <a:buFont typeface="Arial"/>
              <a:buChar char="•"/>
            </a:pPr>
            <a:r>
              <a:rPr lang="en-US" dirty="0" smtClean="0"/>
              <a:t>Customizable Timetable</a:t>
            </a:r>
          </a:p>
          <a:p>
            <a:pPr marL="457200" indent="-457200">
              <a:buFont typeface="Arial"/>
              <a:buChar char="•"/>
            </a:pPr>
            <a:r>
              <a:rPr lang="en-US" dirty="0" smtClean="0"/>
              <a:t>Auto </a:t>
            </a:r>
            <a:r>
              <a:rPr lang="en-US" dirty="0"/>
              <a:t>Reply SMS </a:t>
            </a:r>
            <a:r>
              <a:rPr lang="en-US" dirty="0" smtClean="0"/>
              <a:t>System</a:t>
            </a:r>
          </a:p>
          <a:p>
            <a:pPr marL="457200" indent="-457200">
              <a:buFont typeface="Arial"/>
              <a:buChar char="•"/>
            </a:pPr>
            <a:r>
              <a:rPr lang="en-US" dirty="0" smtClean="0"/>
              <a:t>Sleep Mode</a:t>
            </a:r>
          </a:p>
          <a:p>
            <a:endParaRPr lang="en-US" dirty="0" smtClean="0"/>
          </a:p>
          <a:p>
            <a:endParaRPr lang="en-US" dirty="0"/>
          </a:p>
        </p:txBody>
      </p:sp>
      <p:sp>
        <p:nvSpPr>
          <p:cNvPr id="8" name="Text Placeholder 7"/>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05257223"/>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Customizable Timetable</a:t>
            </a:r>
          </a:p>
        </p:txBody>
      </p:sp>
      <p:sp>
        <p:nvSpPr>
          <p:cNvPr id="7" name="Content Placeholder 6"/>
          <p:cNvSpPr>
            <a:spLocks noGrp="1"/>
          </p:cNvSpPr>
          <p:nvPr>
            <p:ph idx="1"/>
          </p:nvPr>
        </p:nvSpPr>
        <p:spPr/>
        <p:txBody>
          <a:bodyPr>
            <a:normAutofit/>
          </a:bodyPr>
          <a:lstStyle/>
          <a:p>
            <a:pPr>
              <a:buFont typeface="Arial"/>
              <a:buChar char="•"/>
            </a:pPr>
            <a:r>
              <a:rPr lang="en-US" sz="2400" dirty="0"/>
              <a:t>Students can add, </a:t>
            </a:r>
            <a:r>
              <a:rPr lang="en-US" sz="2400" dirty="0" smtClean="0"/>
              <a:t>modify and </a:t>
            </a:r>
            <a:r>
              <a:rPr lang="en-US" sz="2400" dirty="0"/>
              <a:t>remove any schedules.</a:t>
            </a:r>
          </a:p>
          <a:p>
            <a:pPr>
              <a:buFont typeface="Arial"/>
              <a:buChar char="•"/>
            </a:pPr>
            <a:endParaRPr lang="en-US" sz="2400" dirty="0" smtClean="0"/>
          </a:p>
          <a:p>
            <a:pPr>
              <a:buFont typeface="Arial"/>
              <a:buChar char="•"/>
            </a:pPr>
            <a:r>
              <a:rPr lang="en-US" sz="2400" dirty="0" smtClean="0"/>
              <a:t>Flexibility</a:t>
            </a:r>
            <a:endParaRPr lang="en-US" sz="2400" dirty="0"/>
          </a:p>
          <a:p>
            <a:pPr lvl="2"/>
            <a:r>
              <a:rPr lang="en-US" sz="2400" dirty="0"/>
              <a:t>Students </a:t>
            </a:r>
            <a:r>
              <a:rPr lang="en-US" sz="2400" dirty="0" smtClean="0"/>
              <a:t>might skip lessons (</a:t>
            </a:r>
            <a:r>
              <a:rPr lang="en-US" sz="2400" i="1" dirty="0" smtClean="0"/>
              <a:t>not encouraged though</a:t>
            </a:r>
            <a:r>
              <a:rPr lang="en-US" sz="2400" dirty="0" smtClean="0"/>
              <a:t>)</a:t>
            </a:r>
            <a:endParaRPr lang="en-US" sz="2400" dirty="0"/>
          </a:p>
          <a:p>
            <a:pPr lvl="2"/>
            <a:r>
              <a:rPr lang="en-US" sz="2400" dirty="0"/>
              <a:t>Students might </a:t>
            </a:r>
            <a:r>
              <a:rPr lang="en-US" sz="2400" dirty="0" smtClean="0"/>
              <a:t>attend </a:t>
            </a:r>
            <a:r>
              <a:rPr lang="en-US" sz="2400" dirty="0"/>
              <a:t>lessons not reflected in the system.</a:t>
            </a:r>
          </a:p>
          <a:p>
            <a:pPr lvl="2"/>
            <a:r>
              <a:rPr lang="en-US" sz="2400" dirty="0"/>
              <a:t>Students might </a:t>
            </a:r>
            <a:r>
              <a:rPr lang="en-US" sz="2400" dirty="0" smtClean="0"/>
              <a:t>add </a:t>
            </a:r>
            <a:r>
              <a:rPr lang="en-US" sz="2400" dirty="0"/>
              <a:t>other weekly events beside lessons.</a:t>
            </a:r>
          </a:p>
          <a:p>
            <a:pPr>
              <a:buFont typeface="Arial"/>
              <a:buChar char="•"/>
            </a:pPr>
            <a:endParaRPr lang="en-US" sz="2400" dirty="0" smtClean="0"/>
          </a:p>
        </p:txBody>
      </p:sp>
    </p:spTree>
    <p:extLst>
      <p:ext uri="{BB962C8B-B14F-4D97-AF65-F5344CB8AC3E}">
        <p14:creationId xmlns:p14="http://schemas.microsoft.com/office/powerpoint/2010/main" val="301376656"/>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92500"/>
          </a:bodyPr>
          <a:lstStyle/>
          <a:p>
            <a:r>
              <a:rPr lang="en-US" dirty="0" err="1" smtClean="0"/>
              <a:t>Coloured</a:t>
            </a:r>
            <a:r>
              <a:rPr lang="en-US" dirty="0" smtClean="0"/>
              <a:t> Schedules</a:t>
            </a:r>
          </a:p>
          <a:p>
            <a:pPr lvl="1"/>
            <a:r>
              <a:rPr lang="en-US" dirty="0" smtClean="0"/>
              <a:t>Differentiates between types of lessons</a:t>
            </a:r>
          </a:p>
          <a:p>
            <a:r>
              <a:rPr lang="en-US" dirty="0" smtClean="0"/>
              <a:t>Timeline-feel Timetable </a:t>
            </a:r>
          </a:p>
          <a:p>
            <a:pPr lvl="1"/>
            <a:r>
              <a:rPr lang="en-US" dirty="0" smtClean="0"/>
              <a:t>Starts at 8am and ends at 12mn</a:t>
            </a:r>
          </a:p>
          <a:p>
            <a:pPr lvl="1"/>
            <a:r>
              <a:rPr lang="en-US" dirty="0" smtClean="0"/>
              <a:t>Students do not have to scroll a lot</a:t>
            </a:r>
          </a:p>
        </p:txBody>
      </p:sp>
      <p:pic>
        <p:nvPicPr>
          <p:cNvPr id="9" name="Content Placeholder 8" descr="timeline.p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5193" b="15193"/>
          <a:stretch/>
        </p:blipFill>
        <p:spPr>
          <a:prstGeom prst="rect">
            <a:avLst/>
          </a:prstGeom>
        </p:spPr>
      </p:pic>
      <p:sp>
        <p:nvSpPr>
          <p:cNvPr id="4" name="Title 3"/>
          <p:cNvSpPr>
            <a:spLocks noGrp="1"/>
          </p:cNvSpPr>
          <p:nvPr>
            <p:ph type="title"/>
          </p:nvPr>
        </p:nvSpPr>
        <p:spPr/>
        <p:txBody>
          <a:bodyPr/>
          <a:lstStyle/>
          <a:p>
            <a:r>
              <a:rPr lang="en-US" dirty="0" smtClean="0"/>
              <a:t>Some Features in the Timetable</a:t>
            </a:r>
            <a:endParaRPr lang="en-US" dirty="0"/>
          </a:p>
        </p:txBody>
      </p:sp>
    </p:spTree>
    <p:extLst>
      <p:ext uri="{BB962C8B-B14F-4D97-AF65-F5344CB8AC3E}">
        <p14:creationId xmlns:p14="http://schemas.microsoft.com/office/powerpoint/2010/main" val="1962108203"/>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Reply SMS System</a:t>
            </a:r>
          </a:p>
        </p:txBody>
      </p:sp>
      <p:sp>
        <p:nvSpPr>
          <p:cNvPr id="3" name="Content Placeholder 2"/>
          <p:cNvSpPr>
            <a:spLocks noGrp="1"/>
          </p:cNvSpPr>
          <p:nvPr>
            <p:ph idx="1"/>
          </p:nvPr>
        </p:nvSpPr>
        <p:spPr>
          <a:xfrm>
            <a:off x="822960" y="1015963"/>
            <a:ext cx="7520940" cy="4080610"/>
          </a:xfrm>
        </p:spPr>
        <p:txBody>
          <a:bodyPr>
            <a:noAutofit/>
          </a:bodyPr>
          <a:lstStyle/>
          <a:p>
            <a:pPr>
              <a:buFont typeface="Arial"/>
              <a:buChar char="•"/>
            </a:pPr>
            <a:r>
              <a:rPr lang="en-US" sz="2400" dirty="0" smtClean="0"/>
              <a:t>Once silent mode is activated, students might not be aware of incoming call.</a:t>
            </a:r>
          </a:p>
          <a:p>
            <a:pPr>
              <a:buFont typeface="Arial"/>
              <a:buChar char="•"/>
            </a:pPr>
            <a:endParaRPr lang="en-US" sz="2400" dirty="0" smtClean="0"/>
          </a:p>
          <a:p>
            <a:pPr>
              <a:buFont typeface="Arial"/>
              <a:buChar char="•"/>
            </a:pPr>
            <a:r>
              <a:rPr lang="en-US" sz="2400" dirty="0" smtClean="0"/>
              <a:t>Auto Reply SMS system sends a SMS message to caller.</a:t>
            </a:r>
          </a:p>
          <a:p>
            <a:pPr>
              <a:buFont typeface="Arial"/>
              <a:buChar char="•"/>
            </a:pPr>
            <a:endParaRPr lang="en-US" sz="2400" dirty="0"/>
          </a:p>
          <a:p>
            <a:pPr>
              <a:buFont typeface="Arial"/>
              <a:buChar char="•"/>
            </a:pPr>
            <a:r>
              <a:rPr lang="en-US" sz="2400" dirty="0" smtClean="0"/>
              <a:t>SMS message customizable.</a:t>
            </a:r>
          </a:p>
          <a:p>
            <a:pPr>
              <a:buFont typeface="Arial"/>
              <a:buChar char="•"/>
            </a:pPr>
            <a:endParaRPr lang="en-US" sz="2400" dirty="0"/>
          </a:p>
          <a:p>
            <a:pPr>
              <a:buFont typeface="Arial"/>
              <a:buChar char="•"/>
            </a:pPr>
            <a:r>
              <a:rPr lang="en-US" sz="2400" dirty="0" smtClean="0"/>
              <a:t>Option to set frequency of auto-reply SMS.</a:t>
            </a:r>
            <a:endParaRPr lang="en-US" sz="2400" dirty="0"/>
          </a:p>
        </p:txBody>
      </p:sp>
    </p:spTree>
    <p:extLst>
      <p:ext uri="{BB962C8B-B14F-4D97-AF65-F5344CB8AC3E}">
        <p14:creationId xmlns:p14="http://schemas.microsoft.com/office/powerpoint/2010/main" val="1014754673"/>
      </p:ext>
    </p:extLst>
  </p:cSld>
  <p:clrMapOvr>
    <a:masterClrMapping/>
  </p:clrMapOvr>
  <mc:AlternateContent xmlns:mc="http://schemas.openxmlformats.org/markup-compatibility/2006">
    <mc:Choice xmlns:p14="http://schemas.microsoft.com/office/powerpoint/2010/main" Requires="p14">
      <p:transition spd="slow" p14:dur="1500" advClick="0" advTm="2000">
        <p14:gallery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643</TotalTime>
  <Words>799</Words>
  <Application>Microsoft Macintosh PowerPoint</Application>
  <PresentationFormat>On-screen Show (4:3)</PresentationFormat>
  <Paragraphs>101</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Angles</vt:lpstr>
      <vt:lpstr>DiamLah! </vt:lpstr>
      <vt:lpstr>Concepts</vt:lpstr>
      <vt:lpstr>Why DiamLah! ?</vt:lpstr>
      <vt:lpstr>What is DiamLah! ?</vt:lpstr>
      <vt:lpstr>Usefulness</vt:lpstr>
      <vt:lpstr>Key Features</vt:lpstr>
      <vt:lpstr>Customizable Timetable</vt:lpstr>
      <vt:lpstr>Some Features in the Timetable</vt:lpstr>
      <vt:lpstr>Auto Reply SMS System</vt:lpstr>
      <vt:lpstr>Tokens IN Auto Reply SMS System</vt:lpstr>
      <vt:lpstr>Sleep Mode</vt:lpstr>
      <vt:lpstr>Testimonials</vt:lpstr>
      <vt:lpstr>Testimonials</vt:lpstr>
      <vt:lpstr>Testimonials</vt:lpstr>
      <vt:lpstr>Testimonials</vt:lpstr>
      <vt:lpstr>Testimonials</vt:lpstr>
      <vt:lpstr>Thank you for watching!</vt:lpstr>
    </vt:vector>
  </TitlesOfParts>
  <Company>National University Of Singapore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Rationale</dc:title>
  <dc:creator>Zheng Xin Chai</dc:creator>
  <cp:lastModifiedBy>Wei Rong Yap</cp:lastModifiedBy>
  <cp:revision>94</cp:revision>
  <dcterms:created xsi:type="dcterms:W3CDTF">2011-07-16T02:29:09Z</dcterms:created>
  <dcterms:modified xsi:type="dcterms:W3CDTF">2011-07-27T09:44:28Z</dcterms:modified>
</cp:coreProperties>
</file>