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83" r:id="rId3"/>
    <p:sldId id="285" r:id="rId4"/>
    <p:sldId id="287" r:id="rId5"/>
    <p:sldId id="286" r:id="rId6"/>
    <p:sldId id="295" r:id="rId7"/>
    <p:sldId id="293" r:id="rId8"/>
    <p:sldId id="288" r:id="rId9"/>
    <p:sldId id="289" r:id="rId10"/>
    <p:sldId id="291" r:id="rId11"/>
    <p:sldId id="297" r:id="rId12"/>
    <p:sldId id="290" r:id="rId13"/>
    <p:sldId id="292" r:id="rId14"/>
    <p:sldId id="294"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285"/>
            <p14:sldId id="287"/>
            <p14:sldId id="286"/>
            <p14:sldId id="295"/>
            <p14:sldId id="293"/>
            <p14:sldId id="288"/>
            <p14:sldId id="289"/>
            <p14:sldId id="291"/>
            <p14:sldId id="297"/>
            <p14:sldId id="290"/>
            <p14:sldId id="292"/>
            <p14:sldId id="294"/>
            <p14:sldId id="296"/>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214" autoAdjust="0"/>
  </p:normalViewPr>
  <p:slideViewPr>
    <p:cSldViewPr snapToGrid="0">
      <p:cViewPr varScale="1">
        <p:scale>
          <a:sx n="119" d="100"/>
          <a:sy n="119" d="100"/>
        </p:scale>
        <p:origin x="352"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10/12/18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10/12/18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ovingtonleader.com/business/home-affordability-watch-the-fastest-growing-metro-areas/article_8d17a851-1e31-51a5-89b1-62f9ff147fa2.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000" dirty="0">
                <a:solidFill>
                  <a:schemeClr val="bg1"/>
                </a:solidFill>
              </a:rPr>
              <a:t>Real State In Atlanta Metro Area – Price Trends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Project 1</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
        <p:nvSpPr>
          <p:cNvPr id="5" name="TextBox 4">
            <a:extLst>
              <a:ext uri="{FF2B5EF4-FFF2-40B4-BE49-F238E27FC236}">
                <a16:creationId xmlns:a16="http://schemas.microsoft.com/office/drawing/2014/main" id="{9918985C-9E74-4B55-813D-D50FA0DA1225}"/>
              </a:ext>
            </a:extLst>
          </p:cNvPr>
          <p:cNvSpPr txBox="1"/>
          <p:nvPr/>
        </p:nvSpPr>
        <p:spPr>
          <a:xfrm>
            <a:off x="8527930" y="4070898"/>
            <a:ext cx="2461828" cy="1569660"/>
          </a:xfrm>
          <a:prstGeom prst="rect">
            <a:avLst/>
          </a:prstGeom>
          <a:noFill/>
        </p:spPr>
        <p:txBody>
          <a:bodyPr wrap="none" rtlCol="0">
            <a:spAutoFit/>
          </a:bodyPr>
          <a:lstStyle/>
          <a:p>
            <a:r>
              <a:rPr lang="en-US" sz="2400" b="1" dirty="0"/>
              <a:t>Karem Olavarri</a:t>
            </a:r>
          </a:p>
          <a:p>
            <a:r>
              <a:rPr lang="en-US" sz="2400" b="1" dirty="0"/>
              <a:t>Juan Gonzalez</a:t>
            </a:r>
          </a:p>
          <a:p>
            <a:r>
              <a:rPr lang="en-US" sz="2400" b="1" dirty="0"/>
              <a:t>Jensen Binoji</a:t>
            </a:r>
          </a:p>
          <a:p>
            <a:r>
              <a:rPr lang="en-US" sz="2400" b="1" dirty="0"/>
              <a:t>Carlos Aizpurua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EA1-9859-4A8E-B7FA-2F6DAD5F2BA1}"/>
              </a:ext>
            </a:extLst>
          </p:cNvPr>
          <p:cNvSpPr>
            <a:spLocks noGrp="1"/>
          </p:cNvSpPr>
          <p:nvPr>
            <p:ph type="title"/>
          </p:nvPr>
        </p:nvSpPr>
        <p:spPr>
          <a:xfrm>
            <a:off x="521207" y="448056"/>
            <a:ext cx="9150694" cy="640080"/>
          </a:xfrm>
        </p:spPr>
        <p:txBody>
          <a:bodyPr>
            <a:normAutofit/>
          </a:bodyPr>
          <a:lstStyle/>
          <a:p>
            <a:r>
              <a:rPr lang="en-US" b="1" i="1" dirty="0"/>
              <a:t>How population by county could impact house prices?</a:t>
            </a:r>
            <a:endParaRPr lang="en-US" b="1" dirty="0"/>
          </a:p>
        </p:txBody>
      </p:sp>
      <p:sp>
        <p:nvSpPr>
          <p:cNvPr id="4" name="TextBox 3">
            <a:extLst>
              <a:ext uri="{FF2B5EF4-FFF2-40B4-BE49-F238E27FC236}">
                <a16:creationId xmlns:a16="http://schemas.microsoft.com/office/drawing/2014/main" id="{3B341BAE-FB93-4A47-BCC3-A889DA7018E3}"/>
              </a:ext>
            </a:extLst>
          </p:cNvPr>
          <p:cNvSpPr txBox="1"/>
          <p:nvPr/>
        </p:nvSpPr>
        <p:spPr>
          <a:xfrm>
            <a:off x="521207" y="1476462"/>
            <a:ext cx="7376956" cy="369332"/>
          </a:xfrm>
          <a:prstGeom prst="rect">
            <a:avLst/>
          </a:prstGeom>
          <a:noFill/>
        </p:spPr>
        <p:txBody>
          <a:bodyPr wrap="none" rtlCol="0">
            <a:spAutoFit/>
          </a:bodyPr>
          <a:lstStyle/>
          <a:p>
            <a:r>
              <a:rPr lang="en-US" dirty="0"/>
              <a:t>What’s is the population in these top three and bottom three counties?</a:t>
            </a:r>
          </a:p>
        </p:txBody>
      </p:sp>
      <p:pic>
        <p:nvPicPr>
          <p:cNvPr id="5" name="Picture 4">
            <a:extLst>
              <a:ext uri="{FF2B5EF4-FFF2-40B4-BE49-F238E27FC236}">
                <a16:creationId xmlns:a16="http://schemas.microsoft.com/office/drawing/2014/main" id="{03D64D71-3D39-D643-A87B-AFF38B151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83" y="1845794"/>
            <a:ext cx="11338560" cy="2834640"/>
          </a:xfrm>
          <a:prstGeom prst="rect">
            <a:avLst/>
          </a:prstGeom>
        </p:spPr>
      </p:pic>
    </p:spTree>
    <p:extLst>
      <p:ext uri="{BB962C8B-B14F-4D97-AF65-F5344CB8AC3E}">
        <p14:creationId xmlns:p14="http://schemas.microsoft.com/office/powerpoint/2010/main" val="426302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EEB0-FC66-479C-87AC-0BA12EEE9CD5}"/>
              </a:ext>
            </a:extLst>
          </p:cNvPr>
          <p:cNvSpPr>
            <a:spLocks noGrp="1"/>
          </p:cNvSpPr>
          <p:nvPr>
            <p:ph type="title"/>
          </p:nvPr>
        </p:nvSpPr>
        <p:spPr/>
        <p:txBody>
          <a:bodyPr>
            <a:normAutofit fontScale="90000"/>
          </a:bodyPr>
          <a:lstStyle/>
          <a:p>
            <a:r>
              <a:rPr lang="en-US" b="1" i="1" dirty="0"/>
              <a:t>How per capital income correlates to house prices?</a:t>
            </a:r>
          </a:p>
        </p:txBody>
      </p:sp>
      <p:pic>
        <p:nvPicPr>
          <p:cNvPr id="4" name="Picture 3">
            <a:extLst>
              <a:ext uri="{FF2B5EF4-FFF2-40B4-BE49-F238E27FC236}">
                <a16:creationId xmlns:a16="http://schemas.microsoft.com/office/drawing/2014/main" id="{2D54FBBF-1C1D-314C-AB1E-26E1E01A3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2031124"/>
            <a:ext cx="10972800" cy="2743200"/>
          </a:xfrm>
          <a:prstGeom prst="rect">
            <a:avLst/>
          </a:prstGeom>
        </p:spPr>
      </p:pic>
    </p:spTree>
    <p:extLst>
      <p:ext uri="{BB962C8B-B14F-4D97-AF65-F5344CB8AC3E}">
        <p14:creationId xmlns:p14="http://schemas.microsoft.com/office/powerpoint/2010/main" val="297258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EEB0-FC66-479C-87AC-0BA12EEE9CD5}"/>
              </a:ext>
            </a:extLst>
          </p:cNvPr>
          <p:cNvSpPr>
            <a:spLocks noGrp="1"/>
          </p:cNvSpPr>
          <p:nvPr>
            <p:ph type="title"/>
          </p:nvPr>
        </p:nvSpPr>
        <p:spPr/>
        <p:txBody>
          <a:bodyPr>
            <a:normAutofit fontScale="90000"/>
          </a:bodyPr>
          <a:lstStyle/>
          <a:p>
            <a:r>
              <a:rPr lang="en-US" b="1" i="1" dirty="0"/>
              <a:t>How per capital income correlates to house prices?</a:t>
            </a:r>
          </a:p>
        </p:txBody>
      </p:sp>
      <p:pic>
        <p:nvPicPr>
          <p:cNvPr id="9" name="Picture 8">
            <a:extLst>
              <a:ext uri="{FF2B5EF4-FFF2-40B4-BE49-F238E27FC236}">
                <a16:creationId xmlns:a16="http://schemas.microsoft.com/office/drawing/2014/main" id="{99FAECAA-F7CF-5342-A74D-12FBF36E3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59" y="1271751"/>
            <a:ext cx="8485632" cy="5303520"/>
          </a:xfrm>
          <a:prstGeom prst="rect">
            <a:avLst/>
          </a:prstGeom>
        </p:spPr>
      </p:pic>
    </p:spTree>
    <p:extLst>
      <p:ext uri="{BB962C8B-B14F-4D97-AF65-F5344CB8AC3E}">
        <p14:creationId xmlns:p14="http://schemas.microsoft.com/office/powerpoint/2010/main" val="5615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F3C7-A85A-4CAF-840C-A68849332FB3}"/>
              </a:ext>
            </a:extLst>
          </p:cNvPr>
          <p:cNvSpPr>
            <a:spLocks noGrp="1"/>
          </p:cNvSpPr>
          <p:nvPr>
            <p:ph type="title"/>
          </p:nvPr>
        </p:nvSpPr>
        <p:spPr>
          <a:xfrm>
            <a:off x="521207" y="448056"/>
            <a:ext cx="10319618" cy="640080"/>
          </a:xfrm>
        </p:spPr>
        <p:txBody>
          <a:bodyPr>
            <a:normAutofit fontScale="90000"/>
          </a:bodyPr>
          <a:lstStyle/>
          <a:p>
            <a:r>
              <a:rPr lang="en-US" b="1" i="1" dirty="0"/>
              <a:t>Is population increasing in the suburbs? How is this affecting house prices?</a:t>
            </a:r>
            <a:endParaRPr lang="en-US" b="1" dirty="0"/>
          </a:p>
        </p:txBody>
      </p:sp>
    </p:spTree>
    <p:extLst>
      <p:ext uri="{BB962C8B-B14F-4D97-AF65-F5344CB8AC3E}">
        <p14:creationId xmlns:p14="http://schemas.microsoft.com/office/powerpoint/2010/main" val="104326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5A04-800E-4A9D-8318-A0FD5D434963}"/>
              </a:ext>
            </a:extLst>
          </p:cNvPr>
          <p:cNvSpPr>
            <a:spLocks noGrp="1"/>
          </p:cNvSpPr>
          <p:nvPr>
            <p:ph type="title"/>
          </p:nvPr>
        </p:nvSpPr>
        <p:spPr/>
        <p:txBody>
          <a:bodyPr/>
          <a:lstStyle/>
          <a:p>
            <a:r>
              <a:rPr lang="en-US" b="1" dirty="0"/>
              <a:t>Summary</a:t>
            </a:r>
          </a:p>
        </p:txBody>
      </p:sp>
      <p:sp>
        <p:nvSpPr>
          <p:cNvPr id="4" name="TextBox 3">
            <a:extLst>
              <a:ext uri="{FF2B5EF4-FFF2-40B4-BE49-F238E27FC236}">
                <a16:creationId xmlns:a16="http://schemas.microsoft.com/office/drawing/2014/main" id="{B4C12972-CCCC-4509-8AC1-1D6EEBF7BE75}"/>
              </a:ext>
            </a:extLst>
          </p:cNvPr>
          <p:cNvSpPr txBox="1"/>
          <p:nvPr/>
        </p:nvSpPr>
        <p:spPr>
          <a:xfrm>
            <a:off x="521207" y="1540281"/>
            <a:ext cx="10904520" cy="2862322"/>
          </a:xfrm>
          <a:prstGeom prst="rect">
            <a:avLst/>
          </a:prstGeom>
          <a:noFill/>
        </p:spPr>
        <p:txBody>
          <a:bodyPr wrap="square" rtlCol="0">
            <a:spAutoFit/>
          </a:bodyPr>
          <a:lstStyle/>
          <a:p>
            <a:r>
              <a:rPr lang="en-US" dirty="0"/>
              <a:t>Results where as expected. However, we hoped we would be able to identify a trend between how population has evolved in the Atlanta metro area over the time. However we needed additional data points in order to find actual relationships.</a:t>
            </a:r>
          </a:p>
          <a:p>
            <a:endParaRPr lang="en-US" dirty="0"/>
          </a:p>
          <a:p>
            <a:r>
              <a:rPr lang="en-US" dirty="0"/>
              <a:t>We believe that more research needs to be done. Maybe using other indicators</a:t>
            </a:r>
          </a:p>
          <a:p>
            <a:endParaRPr lang="en-US" dirty="0"/>
          </a:p>
          <a:p>
            <a:r>
              <a:rPr lang="en-US" dirty="0"/>
              <a:t>From this data we can infer that house prices will continue to grow as the metro area keeps positioning as a city with attractive salaries. </a:t>
            </a:r>
          </a:p>
          <a:p>
            <a:endParaRPr lang="en-US" dirty="0"/>
          </a:p>
          <a:p>
            <a:r>
              <a:rPr lang="en-US" dirty="0">
                <a:highlight>
                  <a:srgbClr val="FFFF00"/>
                </a:highlight>
              </a:rPr>
              <a:t>PLEASE ADD MORE HERE BASED ON YOUR PLOTS</a:t>
            </a:r>
          </a:p>
        </p:txBody>
      </p:sp>
    </p:spTree>
    <p:extLst>
      <p:ext uri="{BB962C8B-B14F-4D97-AF65-F5344CB8AC3E}">
        <p14:creationId xmlns:p14="http://schemas.microsoft.com/office/powerpoint/2010/main" val="197459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31C1-5A91-402D-B37D-9D762A3D085C}"/>
              </a:ext>
            </a:extLst>
          </p:cNvPr>
          <p:cNvSpPr>
            <a:spLocks noGrp="1"/>
          </p:cNvSpPr>
          <p:nvPr>
            <p:ph type="title"/>
          </p:nvPr>
        </p:nvSpPr>
        <p:spPr/>
        <p:txBody>
          <a:bodyPr/>
          <a:lstStyle/>
          <a:p>
            <a:r>
              <a:rPr lang="en-US" b="1" i="1" dirty="0"/>
              <a:t>Post Mortem </a:t>
            </a:r>
          </a:p>
        </p:txBody>
      </p:sp>
      <p:sp>
        <p:nvSpPr>
          <p:cNvPr id="4" name="TextBox 3">
            <a:extLst>
              <a:ext uri="{FF2B5EF4-FFF2-40B4-BE49-F238E27FC236}">
                <a16:creationId xmlns:a16="http://schemas.microsoft.com/office/drawing/2014/main" id="{D2F38BE5-91EF-4A69-B363-4C648C9C9FE9}"/>
              </a:ext>
            </a:extLst>
          </p:cNvPr>
          <p:cNvSpPr txBox="1"/>
          <p:nvPr/>
        </p:nvSpPr>
        <p:spPr>
          <a:xfrm>
            <a:off x="629175" y="1736521"/>
            <a:ext cx="11123802" cy="2862322"/>
          </a:xfrm>
          <a:prstGeom prst="rect">
            <a:avLst/>
          </a:prstGeom>
          <a:noFill/>
        </p:spPr>
        <p:txBody>
          <a:bodyPr wrap="square" rtlCol="0">
            <a:spAutoFit/>
          </a:bodyPr>
          <a:lstStyle/>
          <a:p>
            <a:r>
              <a:rPr lang="en-US" dirty="0"/>
              <a:t>We wanted to look for additional correlations such as type of House and its characteristics (1, 2 or 3 bedrooms, garage, lot, </a:t>
            </a:r>
            <a:r>
              <a:rPr lang="en-US" dirty="0" err="1"/>
              <a:t>etc</a:t>
            </a:r>
            <a:r>
              <a:rPr lang="en-US" dirty="0"/>
              <a:t>) but the data was not available in our sources.</a:t>
            </a:r>
          </a:p>
          <a:p>
            <a:endParaRPr lang="en-US" dirty="0"/>
          </a:p>
          <a:p>
            <a:r>
              <a:rPr lang="en-US" dirty="0"/>
              <a:t>Similar information was found but the data corresponded to house pricing in Ames, Iowa. A possible assumption we wanted to use, was to identify correlations between house characteristics using such data then calculate an adjustment factor based different city (something similar to scaling factors).</a:t>
            </a:r>
          </a:p>
          <a:p>
            <a:endParaRPr lang="en-US" dirty="0"/>
          </a:p>
          <a:p>
            <a:r>
              <a:rPr lang="en-US" dirty="0"/>
              <a:t>We contacted people on </a:t>
            </a:r>
            <a:r>
              <a:rPr lang="en-US" dirty="0" err="1"/>
              <a:t>SimplyRETS</a:t>
            </a:r>
            <a:r>
              <a:rPr lang="en-US" dirty="0"/>
              <a:t> (real state API) but they did not reach out until yesterday. </a:t>
            </a:r>
          </a:p>
          <a:p>
            <a:endParaRPr lang="en-US" dirty="0"/>
          </a:p>
          <a:p>
            <a:r>
              <a:rPr lang="en-US" dirty="0"/>
              <a:t>       </a:t>
            </a:r>
          </a:p>
        </p:txBody>
      </p:sp>
    </p:spTree>
    <p:extLst>
      <p:ext uri="{BB962C8B-B14F-4D97-AF65-F5344CB8AC3E}">
        <p14:creationId xmlns:p14="http://schemas.microsoft.com/office/powerpoint/2010/main" val="418791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BD4F-FD2C-4F6E-A7EA-B34AC2EDB4A8}"/>
              </a:ext>
            </a:extLst>
          </p:cNvPr>
          <p:cNvSpPr>
            <a:spLocks noGrp="1"/>
          </p:cNvSpPr>
          <p:nvPr>
            <p:ph type="title"/>
          </p:nvPr>
        </p:nvSpPr>
        <p:spPr/>
        <p:txBody>
          <a:bodyPr/>
          <a:lstStyle/>
          <a:p>
            <a:r>
              <a:rPr lang="en-US" b="1" dirty="0"/>
              <a:t>Motivation</a:t>
            </a:r>
          </a:p>
        </p:txBody>
      </p:sp>
      <p:sp>
        <p:nvSpPr>
          <p:cNvPr id="4" name="TextBox 3">
            <a:extLst>
              <a:ext uri="{FF2B5EF4-FFF2-40B4-BE49-F238E27FC236}">
                <a16:creationId xmlns:a16="http://schemas.microsoft.com/office/drawing/2014/main" id="{7F11FD31-E764-4F04-A288-57D92AAF40EC}"/>
              </a:ext>
            </a:extLst>
          </p:cNvPr>
          <p:cNvSpPr txBox="1"/>
          <p:nvPr/>
        </p:nvSpPr>
        <p:spPr>
          <a:xfrm>
            <a:off x="602654" y="2241150"/>
            <a:ext cx="10986692" cy="923330"/>
          </a:xfrm>
          <a:prstGeom prst="rect">
            <a:avLst/>
          </a:prstGeom>
          <a:noFill/>
        </p:spPr>
        <p:txBody>
          <a:bodyPr wrap="square" rtlCol="0">
            <a:spAutoFit/>
          </a:bodyPr>
          <a:lstStyle/>
          <a:p>
            <a:r>
              <a:rPr lang="en-US" i="1" dirty="0"/>
              <a:t>“Atlanta had the lowest median house price among the 10 fastest-growing metro areas, yet it had the fifth-highest household income. The combination of good wages and low house prices put Atlanta at the top for house affordability. It added 89,013 people in 12 months, making it the third-fastest-growing metro”</a:t>
            </a:r>
          </a:p>
        </p:txBody>
      </p:sp>
      <p:pic>
        <p:nvPicPr>
          <p:cNvPr id="5" name="Picture 4">
            <a:extLst>
              <a:ext uri="{FF2B5EF4-FFF2-40B4-BE49-F238E27FC236}">
                <a16:creationId xmlns:a16="http://schemas.microsoft.com/office/drawing/2014/main" id="{83B66F42-A106-4791-B6B7-01D54B02C43E}"/>
              </a:ext>
            </a:extLst>
          </p:cNvPr>
          <p:cNvPicPr>
            <a:picLocks noChangeAspect="1"/>
          </p:cNvPicPr>
          <p:nvPr/>
        </p:nvPicPr>
        <p:blipFill>
          <a:blip r:embed="rId2"/>
          <a:stretch>
            <a:fillRect/>
          </a:stretch>
        </p:blipFill>
        <p:spPr>
          <a:xfrm>
            <a:off x="602654" y="1350635"/>
            <a:ext cx="2176069" cy="840600"/>
          </a:xfrm>
          <a:prstGeom prst="rect">
            <a:avLst/>
          </a:prstGeom>
        </p:spPr>
      </p:pic>
      <p:sp>
        <p:nvSpPr>
          <p:cNvPr id="6" name="Rectangle 5">
            <a:extLst>
              <a:ext uri="{FF2B5EF4-FFF2-40B4-BE49-F238E27FC236}">
                <a16:creationId xmlns:a16="http://schemas.microsoft.com/office/drawing/2014/main" id="{0A586E1E-0899-4918-AE06-AE28FE8F44A3}"/>
              </a:ext>
            </a:extLst>
          </p:cNvPr>
          <p:cNvSpPr/>
          <p:nvPr/>
        </p:nvSpPr>
        <p:spPr>
          <a:xfrm>
            <a:off x="210531" y="6313026"/>
            <a:ext cx="10752841" cy="461665"/>
          </a:xfrm>
          <a:prstGeom prst="rect">
            <a:avLst/>
          </a:prstGeom>
        </p:spPr>
        <p:txBody>
          <a:bodyPr wrap="square">
            <a:spAutoFit/>
          </a:bodyPr>
          <a:lstStyle/>
          <a:p>
            <a:r>
              <a:rPr lang="en-US" sz="1200" dirty="0">
                <a:hlinkClick r:id="rId3"/>
              </a:rPr>
              <a:t>http://www.covingtonleader.com/business/home-affordability-watch-the-fastest-growing-metro-areas/article_8d17a851-1e31-51a5-89b1-62f9ff147fa2.html</a:t>
            </a:r>
            <a:endParaRPr lang="en-US" sz="1200" dirty="0"/>
          </a:p>
          <a:p>
            <a:endParaRPr lang="en-US" sz="1200" dirty="0"/>
          </a:p>
        </p:txBody>
      </p:sp>
      <p:sp>
        <p:nvSpPr>
          <p:cNvPr id="7" name="TextBox 6">
            <a:extLst>
              <a:ext uri="{FF2B5EF4-FFF2-40B4-BE49-F238E27FC236}">
                <a16:creationId xmlns:a16="http://schemas.microsoft.com/office/drawing/2014/main" id="{83F5AC8C-B0CC-4060-9C2A-EFC43280E828}"/>
              </a:ext>
            </a:extLst>
          </p:cNvPr>
          <p:cNvSpPr txBox="1"/>
          <p:nvPr/>
        </p:nvSpPr>
        <p:spPr>
          <a:xfrm>
            <a:off x="602654" y="4009598"/>
            <a:ext cx="11143144" cy="1569660"/>
          </a:xfrm>
          <a:prstGeom prst="rect">
            <a:avLst/>
          </a:prstGeom>
          <a:noFill/>
        </p:spPr>
        <p:txBody>
          <a:bodyPr wrap="square" rtlCol="0">
            <a:spAutoFit/>
          </a:bodyPr>
          <a:lstStyle/>
          <a:p>
            <a:r>
              <a:rPr lang="en-US" sz="2400" b="1" dirty="0"/>
              <a:t>Project Objective:</a:t>
            </a:r>
          </a:p>
          <a:p>
            <a:endParaRPr lang="en-US" sz="2400" dirty="0"/>
          </a:p>
          <a:p>
            <a:r>
              <a:rPr lang="en-US" sz="2400" i="1" dirty="0"/>
              <a:t>To understand how key demographic parameters are linked to house prices in Atlanta Metropolitan Area.</a:t>
            </a:r>
          </a:p>
        </p:txBody>
      </p:sp>
    </p:spTree>
    <p:extLst>
      <p:ext uri="{BB962C8B-B14F-4D97-AF65-F5344CB8AC3E}">
        <p14:creationId xmlns:p14="http://schemas.microsoft.com/office/powerpoint/2010/main" val="109015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3308-CE4C-431E-873A-09007298BACA}"/>
              </a:ext>
            </a:extLst>
          </p:cNvPr>
          <p:cNvSpPr>
            <a:spLocks noGrp="1"/>
          </p:cNvSpPr>
          <p:nvPr>
            <p:ph type="title"/>
          </p:nvPr>
        </p:nvSpPr>
        <p:spPr/>
        <p:txBody>
          <a:bodyPr/>
          <a:lstStyle/>
          <a:p>
            <a:r>
              <a:rPr lang="en-US" dirty="0"/>
              <a:t>Questions to Answer</a:t>
            </a:r>
          </a:p>
        </p:txBody>
      </p:sp>
      <p:sp>
        <p:nvSpPr>
          <p:cNvPr id="4" name="TextBox 3">
            <a:extLst>
              <a:ext uri="{FF2B5EF4-FFF2-40B4-BE49-F238E27FC236}">
                <a16:creationId xmlns:a16="http://schemas.microsoft.com/office/drawing/2014/main" id="{44B5314D-25F3-437C-AB30-5A18354DABB8}"/>
              </a:ext>
            </a:extLst>
          </p:cNvPr>
          <p:cNvSpPr txBox="1"/>
          <p:nvPr/>
        </p:nvSpPr>
        <p:spPr>
          <a:xfrm>
            <a:off x="521207" y="1549202"/>
            <a:ext cx="11143144" cy="3046988"/>
          </a:xfrm>
          <a:prstGeom prst="rect">
            <a:avLst/>
          </a:prstGeom>
          <a:noFill/>
        </p:spPr>
        <p:txBody>
          <a:bodyPr wrap="square" rtlCol="0">
            <a:spAutoFit/>
          </a:bodyPr>
          <a:lstStyle/>
          <a:p>
            <a:pPr marL="457200" indent="-457200">
              <a:buAutoNum type="arabicPeriod"/>
            </a:pPr>
            <a:r>
              <a:rPr lang="en-US" sz="2400" i="1" dirty="0"/>
              <a:t>How Atlanta’s median house price compare to other fast-growing metro areas in the US. </a:t>
            </a:r>
          </a:p>
          <a:p>
            <a:pPr marL="457200" indent="-457200">
              <a:buAutoNum type="arabicPeriod"/>
            </a:pPr>
            <a:r>
              <a:rPr lang="en-US" sz="2400" i="1" dirty="0"/>
              <a:t>Does location in the Atlanta metro area (County) have a direct impact in house pricing? What is the reality within the metro area?</a:t>
            </a:r>
          </a:p>
          <a:p>
            <a:pPr marL="457200" indent="-457200">
              <a:buAutoNum type="arabicPeriod"/>
            </a:pPr>
            <a:r>
              <a:rPr lang="en-US" sz="2400" i="1" dirty="0"/>
              <a:t>How prices have change since 2010? </a:t>
            </a:r>
          </a:p>
          <a:p>
            <a:pPr marL="457200" indent="-457200">
              <a:buAutoNum type="arabicPeriod"/>
            </a:pPr>
            <a:r>
              <a:rPr lang="en-US" sz="2400" i="1" dirty="0"/>
              <a:t>Is this trend related to population growth?</a:t>
            </a:r>
          </a:p>
          <a:p>
            <a:pPr marL="457200" indent="-457200">
              <a:buAutoNum type="arabicPeriod"/>
            </a:pPr>
            <a:r>
              <a:rPr lang="en-US" sz="2400" i="1" dirty="0"/>
              <a:t>How per capital income correlates to house prices?</a:t>
            </a:r>
          </a:p>
          <a:p>
            <a:pPr marL="457200" indent="-457200">
              <a:buAutoNum type="arabicPeriod"/>
            </a:pPr>
            <a:r>
              <a:rPr lang="en-US" sz="2400" i="1" dirty="0"/>
              <a:t>Is population increasing in the suburbs? How is this affecting house prices?</a:t>
            </a:r>
          </a:p>
        </p:txBody>
      </p:sp>
    </p:spTree>
    <p:extLst>
      <p:ext uri="{BB962C8B-B14F-4D97-AF65-F5344CB8AC3E}">
        <p14:creationId xmlns:p14="http://schemas.microsoft.com/office/powerpoint/2010/main" val="29822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A991-019B-4A0A-AC4B-825169914777}"/>
              </a:ext>
            </a:extLst>
          </p:cNvPr>
          <p:cNvSpPr>
            <a:spLocks noGrp="1"/>
          </p:cNvSpPr>
          <p:nvPr>
            <p:ph type="title"/>
          </p:nvPr>
        </p:nvSpPr>
        <p:spPr/>
        <p:txBody>
          <a:bodyPr/>
          <a:lstStyle/>
          <a:p>
            <a:r>
              <a:rPr lang="en-US" b="1" dirty="0"/>
              <a:t>Data Clean Up</a:t>
            </a:r>
          </a:p>
        </p:txBody>
      </p:sp>
      <p:sp>
        <p:nvSpPr>
          <p:cNvPr id="6" name="TextBox 5">
            <a:extLst>
              <a:ext uri="{FF2B5EF4-FFF2-40B4-BE49-F238E27FC236}">
                <a16:creationId xmlns:a16="http://schemas.microsoft.com/office/drawing/2014/main" id="{5063D18B-E024-407E-9ABF-F8F3BF32289F}"/>
              </a:ext>
            </a:extLst>
          </p:cNvPr>
          <p:cNvSpPr txBox="1"/>
          <p:nvPr/>
        </p:nvSpPr>
        <p:spPr>
          <a:xfrm>
            <a:off x="612742" y="1517713"/>
            <a:ext cx="10294070" cy="4801314"/>
          </a:xfrm>
          <a:prstGeom prst="rect">
            <a:avLst/>
          </a:prstGeom>
          <a:noFill/>
        </p:spPr>
        <p:txBody>
          <a:bodyPr wrap="square" rtlCol="0">
            <a:spAutoFit/>
          </a:bodyPr>
          <a:lstStyle/>
          <a:p>
            <a:r>
              <a:rPr lang="en-US" dirty="0"/>
              <a:t>House pricing data from Zillow and Census API had available records for all across the United States. This includes house pricing by zip codes, counties, cities and states. </a:t>
            </a:r>
          </a:p>
          <a:p>
            <a:endParaRPr lang="en-US" dirty="0"/>
          </a:p>
          <a:p>
            <a:r>
              <a:rPr lang="en-US" dirty="0"/>
              <a:t>For this analysis we filtered the data by counties in the Atlanta Metro Area. </a:t>
            </a:r>
          </a:p>
          <a:p>
            <a:endParaRPr lang="en-US" dirty="0"/>
          </a:p>
          <a:p>
            <a:r>
              <a:rPr lang="en-US" dirty="0"/>
              <a:t>The Atlanta Metro Areas comprises 19 counties</a:t>
            </a:r>
          </a:p>
          <a:p>
            <a:pPr marL="285750" indent="-285750">
              <a:buFont typeface="Arial" panose="020B0604020202020204" pitchFamily="34" charset="0"/>
              <a:buChar char="•"/>
            </a:pPr>
            <a:r>
              <a:rPr lang="en-US" dirty="0"/>
              <a:t>Barrow</a:t>
            </a:r>
          </a:p>
          <a:p>
            <a:pPr marL="285750" indent="-285750">
              <a:buFont typeface="Arial" panose="020B0604020202020204" pitchFamily="34" charset="0"/>
              <a:buChar char="•"/>
            </a:pPr>
            <a:r>
              <a:rPr lang="en-US" dirty="0"/>
              <a:t>Bartow</a:t>
            </a:r>
          </a:p>
          <a:p>
            <a:pPr marL="285750" indent="-285750">
              <a:buFont typeface="Arial" panose="020B0604020202020204" pitchFamily="34" charset="0"/>
              <a:buChar char="•"/>
            </a:pPr>
            <a:r>
              <a:rPr lang="en-US" dirty="0"/>
              <a:t>Carroll</a:t>
            </a:r>
          </a:p>
          <a:p>
            <a:pPr marL="285750" indent="-285750">
              <a:buFont typeface="Arial" panose="020B0604020202020204" pitchFamily="34" charset="0"/>
              <a:buChar char="•"/>
            </a:pPr>
            <a:r>
              <a:rPr lang="en-US" dirty="0"/>
              <a:t>Cherokee</a:t>
            </a:r>
          </a:p>
          <a:p>
            <a:pPr marL="285750" indent="-285750">
              <a:buFont typeface="Arial" panose="020B0604020202020204" pitchFamily="34" charset="0"/>
              <a:buChar char="•"/>
            </a:pPr>
            <a:r>
              <a:rPr lang="en-US" dirty="0"/>
              <a:t>Clayton</a:t>
            </a:r>
          </a:p>
          <a:p>
            <a:pPr marL="285750" indent="-285750">
              <a:buFont typeface="Arial" panose="020B0604020202020204" pitchFamily="34" charset="0"/>
              <a:buChar char="•"/>
            </a:pPr>
            <a:r>
              <a:rPr lang="en-US" dirty="0"/>
              <a:t>Cobb</a:t>
            </a:r>
          </a:p>
          <a:p>
            <a:pPr marL="285750" indent="-285750">
              <a:buFont typeface="Arial" panose="020B0604020202020204" pitchFamily="34" charset="0"/>
              <a:buChar char="•"/>
            </a:pPr>
            <a:r>
              <a:rPr lang="en-US" dirty="0"/>
              <a:t>Coweta</a:t>
            </a:r>
          </a:p>
          <a:p>
            <a:pPr marL="285750" indent="-285750">
              <a:buFont typeface="Arial" panose="020B0604020202020204" pitchFamily="34" charset="0"/>
              <a:buChar char="•"/>
            </a:pPr>
            <a:r>
              <a:rPr lang="en-US" dirty="0"/>
              <a:t>Dawson</a:t>
            </a:r>
          </a:p>
          <a:p>
            <a:pPr marL="285750" indent="-285750">
              <a:buFont typeface="Arial" panose="020B0604020202020204" pitchFamily="34" charset="0"/>
              <a:buChar char="•"/>
            </a:pPr>
            <a:r>
              <a:rPr lang="en-US" dirty="0"/>
              <a:t>Dekalb</a:t>
            </a:r>
          </a:p>
          <a:p>
            <a:pPr marL="285750" indent="-285750">
              <a:buFont typeface="Arial" panose="020B0604020202020204" pitchFamily="34" charset="0"/>
              <a:buChar char="•"/>
            </a:pPr>
            <a:r>
              <a:rPr lang="en-US" dirty="0"/>
              <a:t>Douglas</a:t>
            </a:r>
          </a:p>
          <a:p>
            <a:pPr marL="285750" indent="-285750">
              <a:buFont typeface="Arial" panose="020B0604020202020204" pitchFamily="34" charset="0"/>
              <a:buChar char="•"/>
            </a:pPr>
            <a:r>
              <a:rPr lang="en-US" dirty="0"/>
              <a:t>Fayette   </a:t>
            </a:r>
          </a:p>
        </p:txBody>
      </p:sp>
      <p:sp>
        <p:nvSpPr>
          <p:cNvPr id="7" name="TextBox 6">
            <a:extLst>
              <a:ext uri="{FF2B5EF4-FFF2-40B4-BE49-F238E27FC236}">
                <a16:creationId xmlns:a16="http://schemas.microsoft.com/office/drawing/2014/main" id="{7AA289F9-6C5D-4344-AEB6-C39324BB2BCB}"/>
              </a:ext>
            </a:extLst>
          </p:cNvPr>
          <p:cNvSpPr txBox="1"/>
          <p:nvPr/>
        </p:nvSpPr>
        <p:spPr>
          <a:xfrm>
            <a:off x="3026004" y="3148550"/>
            <a:ext cx="1631024" cy="2308324"/>
          </a:xfrm>
          <a:prstGeom prst="rect">
            <a:avLst/>
          </a:prstGeom>
          <a:noFill/>
        </p:spPr>
        <p:txBody>
          <a:bodyPr wrap="none" rtlCol="0">
            <a:spAutoFit/>
          </a:bodyPr>
          <a:lstStyle/>
          <a:p>
            <a:pPr marL="285750" indent="-285750">
              <a:buFont typeface="Arial" panose="020B0604020202020204" pitchFamily="34" charset="0"/>
              <a:buChar char="•"/>
            </a:pPr>
            <a:r>
              <a:rPr lang="en-US" dirty="0"/>
              <a:t>Fulton</a:t>
            </a:r>
          </a:p>
          <a:p>
            <a:pPr marL="285750" indent="-285750">
              <a:buFont typeface="Arial" panose="020B0604020202020204" pitchFamily="34" charset="0"/>
              <a:buChar char="•"/>
            </a:pPr>
            <a:r>
              <a:rPr lang="en-US" dirty="0"/>
              <a:t>Forsyth</a:t>
            </a:r>
          </a:p>
          <a:p>
            <a:pPr marL="285750" indent="-285750">
              <a:buFont typeface="Arial" panose="020B0604020202020204" pitchFamily="34" charset="0"/>
              <a:buChar char="•"/>
            </a:pPr>
            <a:r>
              <a:rPr lang="en-US" dirty="0"/>
              <a:t>Gwinnet</a:t>
            </a:r>
          </a:p>
          <a:p>
            <a:pPr marL="285750" indent="-285750">
              <a:buFont typeface="Arial" panose="020B0604020202020204" pitchFamily="34" charset="0"/>
              <a:buChar char="•"/>
            </a:pPr>
            <a:r>
              <a:rPr lang="en-US" dirty="0"/>
              <a:t>Henry</a:t>
            </a:r>
          </a:p>
          <a:p>
            <a:pPr marL="285750" indent="-285750">
              <a:buFont typeface="Arial" panose="020B0604020202020204" pitchFamily="34" charset="0"/>
              <a:buChar char="•"/>
            </a:pPr>
            <a:r>
              <a:rPr lang="en-US" dirty="0"/>
              <a:t>Lamar</a:t>
            </a:r>
          </a:p>
          <a:p>
            <a:pPr marL="285750" indent="-285750">
              <a:buFont typeface="Arial" panose="020B0604020202020204" pitchFamily="34" charset="0"/>
              <a:buChar char="•"/>
            </a:pPr>
            <a:r>
              <a:rPr lang="en-US" dirty="0"/>
              <a:t>Meriwether</a:t>
            </a:r>
          </a:p>
          <a:p>
            <a:pPr marL="285750" indent="-285750">
              <a:buFont typeface="Arial" panose="020B0604020202020204" pitchFamily="34" charset="0"/>
              <a:buChar char="•"/>
            </a:pPr>
            <a:r>
              <a:rPr lang="en-US" dirty="0"/>
              <a:t>Pickens</a:t>
            </a:r>
          </a:p>
          <a:p>
            <a:pPr marL="285750" indent="-285750">
              <a:buFont typeface="Arial" panose="020B0604020202020204" pitchFamily="34" charset="0"/>
              <a:buChar char="•"/>
            </a:pPr>
            <a:r>
              <a:rPr lang="en-US" dirty="0"/>
              <a:t>Walton</a:t>
            </a:r>
          </a:p>
        </p:txBody>
      </p:sp>
    </p:spTree>
    <p:extLst>
      <p:ext uri="{BB962C8B-B14F-4D97-AF65-F5344CB8AC3E}">
        <p14:creationId xmlns:p14="http://schemas.microsoft.com/office/powerpoint/2010/main" val="55031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36A1-33B9-4D9A-B4A1-B52BBFDB6227}"/>
              </a:ext>
            </a:extLst>
          </p:cNvPr>
          <p:cNvSpPr>
            <a:spLocks noGrp="1"/>
          </p:cNvSpPr>
          <p:nvPr>
            <p:ph type="title"/>
          </p:nvPr>
        </p:nvSpPr>
        <p:spPr/>
        <p:txBody>
          <a:bodyPr/>
          <a:lstStyle/>
          <a:p>
            <a:r>
              <a:rPr lang="en-US" b="1" dirty="0"/>
              <a:t>Data Sources and Data Exploration</a:t>
            </a:r>
          </a:p>
        </p:txBody>
      </p:sp>
      <p:sp>
        <p:nvSpPr>
          <p:cNvPr id="4" name="TextBox 3">
            <a:extLst>
              <a:ext uri="{FF2B5EF4-FFF2-40B4-BE49-F238E27FC236}">
                <a16:creationId xmlns:a16="http://schemas.microsoft.com/office/drawing/2014/main" id="{F2F70432-12E1-4F57-9399-DC70F0447734}"/>
              </a:ext>
            </a:extLst>
          </p:cNvPr>
          <p:cNvSpPr txBox="1"/>
          <p:nvPr/>
        </p:nvSpPr>
        <p:spPr>
          <a:xfrm>
            <a:off x="521208" y="1517715"/>
            <a:ext cx="10649556" cy="2031325"/>
          </a:xfrm>
          <a:prstGeom prst="rect">
            <a:avLst/>
          </a:prstGeom>
          <a:noFill/>
        </p:spPr>
        <p:txBody>
          <a:bodyPr wrap="square" rtlCol="0">
            <a:spAutoFit/>
          </a:bodyPr>
          <a:lstStyle/>
          <a:p>
            <a:r>
              <a:rPr lang="en-US" b="1" dirty="0"/>
              <a:t>For this analysis we looked into demographic data provided by the Census API. From this API we pulled parameters such as population, median age, household income, per capital income, median value housing units and poverty count.</a:t>
            </a:r>
          </a:p>
          <a:p>
            <a:endParaRPr lang="en-US" b="1" dirty="0"/>
          </a:p>
          <a:p>
            <a:r>
              <a:rPr lang="en-US" b="1" dirty="0"/>
              <a:t>In combination with census API we pull data from Zillow datasets. Zillow provides a series of CSV files with time series data on house pricing by different categories.</a:t>
            </a:r>
          </a:p>
          <a:p>
            <a:endParaRPr lang="en-US" b="1" dirty="0"/>
          </a:p>
        </p:txBody>
      </p:sp>
      <p:pic>
        <p:nvPicPr>
          <p:cNvPr id="5" name="Picture 4">
            <a:extLst>
              <a:ext uri="{FF2B5EF4-FFF2-40B4-BE49-F238E27FC236}">
                <a16:creationId xmlns:a16="http://schemas.microsoft.com/office/drawing/2014/main" id="{22AD6EFC-479B-4DC8-B790-57217618FD98}"/>
              </a:ext>
            </a:extLst>
          </p:cNvPr>
          <p:cNvPicPr>
            <a:picLocks noChangeAspect="1"/>
          </p:cNvPicPr>
          <p:nvPr/>
        </p:nvPicPr>
        <p:blipFill>
          <a:blip r:embed="rId2"/>
          <a:stretch>
            <a:fillRect/>
          </a:stretch>
        </p:blipFill>
        <p:spPr>
          <a:xfrm>
            <a:off x="1916375" y="4289884"/>
            <a:ext cx="2924175" cy="1238250"/>
          </a:xfrm>
          <a:prstGeom prst="rect">
            <a:avLst/>
          </a:prstGeom>
          <a:solidFill>
            <a:schemeClr val="tx1"/>
          </a:solidFill>
          <a:ln w="38100">
            <a:solidFill>
              <a:schemeClr val="tx1"/>
            </a:solidFill>
          </a:ln>
        </p:spPr>
      </p:pic>
      <p:pic>
        <p:nvPicPr>
          <p:cNvPr id="7" name="Picture 6">
            <a:extLst>
              <a:ext uri="{FF2B5EF4-FFF2-40B4-BE49-F238E27FC236}">
                <a16:creationId xmlns:a16="http://schemas.microsoft.com/office/drawing/2014/main" id="{88788749-BDDD-4A87-B7CC-16BB5F7B5891}"/>
              </a:ext>
            </a:extLst>
          </p:cNvPr>
          <p:cNvPicPr>
            <a:picLocks noChangeAspect="1"/>
          </p:cNvPicPr>
          <p:nvPr/>
        </p:nvPicPr>
        <p:blipFill>
          <a:blip r:embed="rId3"/>
          <a:stretch>
            <a:fillRect/>
          </a:stretch>
        </p:blipFill>
        <p:spPr>
          <a:xfrm>
            <a:off x="5826600" y="4289885"/>
            <a:ext cx="3800475" cy="1238250"/>
          </a:xfrm>
          <a:prstGeom prst="rect">
            <a:avLst/>
          </a:prstGeom>
          <a:solidFill>
            <a:schemeClr val="tx1"/>
          </a:solidFill>
          <a:ln w="38100">
            <a:solidFill>
              <a:schemeClr val="tx1"/>
            </a:solidFill>
          </a:ln>
        </p:spPr>
      </p:pic>
    </p:spTree>
    <p:extLst>
      <p:ext uri="{BB962C8B-B14F-4D97-AF65-F5344CB8AC3E}">
        <p14:creationId xmlns:p14="http://schemas.microsoft.com/office/powerpoint/2010/main" val="207688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4B5F-BA38-456A-8832-DBD72FAE4D2B}"/>
              </a:ext>
            </a:extLst>
          </p:cNvPr>
          <p:cNvSpPr>
            <a:spLocks noGrp="1"/>
          </p:cNvSpPr>
          <p:nvPr>
            <p:ph type="title"/>
          </p:nvPr>
        </p:nvSpPr>
        <p:spPr/>
        <p:txBody>
          <a:bodyPr/>
          <a:lstStyle/>
          <a:p>
            <a:r>
              <a:rPr lang="en-US" b="1" i="1" dirty="0"/>
              <a:t>Data Analysis</a:t>
            </a:r>
          </a:p>
        </p:txBody>
      </p:sp>
      <p:sp>
        <p:nvSpPr>
          <p:cNvPr id="4" name="TextBox 3">
            <a:extLst>
              <a:ext uri="{FF2B5EF4-FFF2-40B4-BE49-F238E27FC236}">
                <a16:creationId xmlns:a16="http://schemas.microsoft.com/office/drawing/2014/main" id="{862DEA0C-917D-42C0-B229-DA804DD3A6AF}"/>
              </a:ext>
            </a:extLst>
          </p:cNvPr>
          <p:cNvSpPr txBox="1"/>
          <p:nvPr/>
        </p:nvSpPr>
        <p:spPr>
          <a:xfrm>
            <a:off x="1241571" y="1627464"/>
            <a:ext cx="3723648" cy="369332"/>
          </a:xfrm>
          <a:prstGeom prst="rect">
            <a:avLst/>
          </a:prstGeom>
          <a:noFill/>
        </p:spPr>
        <p:txBody>
          <a:bodyPr wrap="none" rtlCol="0">
            <a:spAutoFit/>
          </a:bodyPr>
          <a:lstStyle/>
          <a:p>
            <a:r>
              <a:rPr lang="en-US" i="1" dirty="0"/>
              <a:t>Let’s look at the </a:t>
            </a:r>
            <a:r>
              <a:rPr lang="en-US" i="1" dirty="0" err="1"/>
              <a:t>jupyter</a:t>
            </a:r>
            <a:r>
              <a:rPr lang="en-US" i="1" dirty="0"/>
              <a:t> notebook!!</a:t>
            </a:r>
          </a:p>
        </p:txBody>
      </p:sp>
      <p:pic>
        <p:nvPicPr>
          <p:cNvPr id="5" name="Picture 4">
            <a:extLst>
              <a:ext uri="{FF2B5EF4-FFF2-40B4-BE49-F238E27FC236}">
                <a16:creationId xmlns:a16="http://schemas.microsoft.com/office/drawing/2014/main" id="{B1674446-113F-4BAC-9D3F-4CF9CF02FEBF}"/>
              </a:ext>
            </a:extLst>
          </p:cNvPr>
          <p:cNvPicPr>
            <a:picLocks noChangeAspect="1"/>
          </p:cNvPicPr>
          <p:nvPr/>
        </p:nvPicPr>
        <p:blipFill>
          <a:blip r:embed="rId2"/>
          <a:stretch>
            <a:fillRect/>
          </a:stretch>
        </p:blipFill>
        <p:spPr>
          <a:xfrm>
            <a:off x="435267" y="2256854"/>
            <a:ext cx="5796990" cy="2755360"/>
          </a:xfrm>
          <a:prstGeom prst="rect">
            <a:avLst/>
          </a:prstGeom>
        </p:spPr>
      </p:pic>
      <p:pic>
        <p:nvPicPr>
          <p:cNvPr id="6" name="Picture 5">
            <a:extLst>
              <a:ext uri="{FF2B5EF4-FFF2-40B4-BE49-F238E27FC236}">
                <a16:creationId xmlns:a16="http://schemas.microsoft.com/office/drawing/2014/main" id="{5AB9C886-C30E-4F24-8D15-D9064A68AC48}"/>
              </a:ext>
            </a:extLst>
          </p:cNvPr>
          <p:cNvPicPr>
            <a:picLocks noChangeAspect="1"/>
          </p:cNvPicPr>
          <p:nvPr/>
        </p:nvPicPr>
        <p:blipFill>
          <a:blip r:embed="rId3"/>
          <a:stretch>
            <a:fillRect/>
          </a:stretch>
        </p:blipFill>
        <p:spPr>
          <a:xfrm>
            <a:off x="6385686" y="2151751"/>
            <a:ext cx="5237309" cy="3211711"/>
          </a:xfrm>
          <a:prstGeom prst="rect">
            <a:avLst/>
          </a:prstGeom>
        </p:spPr>
      </p:pic>
      <p:sp>
        <p:nvSpPr>
          <p:cNvPr id="7" name="TextBox 6">
            <a:extLst>
              <a:ext uri="{FF2B5EF4-FFF2-40B4-BE49-F238E27FC236}">
                <a16:creationId xmlns:a16="http://schemas.microsoft.com/office/drawing/2014/main" id="{045B1C02-3B47-4D75-9DF6-A433B2C83815}"/>
              </a:ext>
            </a:extLst>
          </p:cNvPr>
          <p:cNvSpPr txBox="1"/>
          <p:nvPr/>
        </p:nvSpPr>
        <p:spPr>
          <a:xfrm>
            <a:off x="927421" y="5534601"/>
            <a:ext cx="5168579" cy="646331"/>
          </a:xfrm>
          <a:prstGeom prst="rect">
            <a:avLst/>
          </a:prstGeom>
          <a:solidFill>
            <a:schemeClr val="accent4"/>
          </a:solidFill>
        </p:spPr>
        <p:txBody>
          <a:bodyPr wrap="square" rtlCol="0">
            <a:spAutoFit/>
          </a:bodyPr>
          <a:lstStyle/>
          <a:p>
            <a:r>
              <a:rPr lang="en-US" dirty="0">
                <a:solidFill>
                  <a:schemeClr val="bg1"/>
                </a:solidFill>
              </a:rPr>
              <a:t>I would suggest Juan to go through this step. He was the master of the script</a:t>
            </a:r>
          </a:p>
        </p:txBody>
      </p:sp>
    </p:spTree>
    <p:extLst>
      <p:ext uri="{BB962C8B-B14F-4D97-AF65-F5344CB8AC3E}">
        <p14:creationId xmlns:p14="http://schemas.microsoft.com/office/powerpoint/2010/main" val="47522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990B-4965-4BAD-8E75-491250603875}"/>
              </a:ext>
            </a:extLst>
          </p:cNvPr>
          <p:cNvSpPr>
            <a:spLocks noGrp="1"/>
          </p:cNvSpPr>
          <p:nvPr>
            <p:ph type="title"/>
          </p:nvPr>
        </p:nvSpPr>
        <p:spPr>
          <a:xfrm>
            <a:off x="521207" y="448056"/>
            <a:ext cx="11072378" cy="640080"/>
          </a:xfrm>
        </p:spPr>
        <p:txBody>
          <a:bodyPr>
            <a:normAutofit fontScale="90000"/>
          </a:bodyPr>
          <a:lstStyle/>
          <a:p>
            <a:r>
              <a:rPr lang="en-US" i="1" dirty="0"/>
              <a:t>How Atlanta’s median house price compare to other fast-growing metro areas in the US?</a:t>
            </a:r>
            <a:endParaRPr lang="en-US" dirty="0"/>
          </a:p>
        </p:txBody>
      </p:sp>
      <p:graphicFrame>
        <p:nvGraphicFramePr>
          <p:cNvPr id="5" name="Table 4">
            <a:extLst>
              <a:ext uri="{FF2B5EF4-FFF2-40B4-BE49-F238E27FC236}">
                <a16:creationId xmlns:a16="http://schemas.microsoft.com/office/drawing/2014/main" id="{E2403684-C6EC-4E36-8AED-7923BCC0C450}"/>
              </a:ext>
            </a:extLst>
          </p:cNvPr>
          <p:cNvGraphicFramePr>
            <a:graphicFrameLocks noGrp="1"/>
          </p:cNvGraphicFramePr>
          <p:nvPr>
            <p:extLst>
              <p:ext uri="{D42A27DB-BD31-4B8C-83A1-F6EECF244321}">
                <p14:modId xmlns:p14="http://schemas.microsoft.com/office/powerpoint/2010/main" val="3854394460"/>
              </p:ext>
            </p:extLst>
          </p:nvPr>
        </p:nvGraphicFramePr>
        <p:xfrm>
          <a:off x="3217077" y="1535185"/>
          <a:ext cx="5680637" cy="4079240"/>
        </p:xfrm>
        <a:graphic>
          <a:graphicData uri="http://schemas.openxmlformats.org/drawingml/2006/table">
            <a:tbl>
              <a:tblPr firstRow="1" bandRow="1">
                <a:tableStyleId>{5C22544A-7EE6-4342-B048-85BDC9FD1C3A}</a:tableStyleId>
              </a:tblPr>
              <a:tblGrid>
                <a:gridCol w="2701280">
                  <a:extLst>
                    <a:ext uri="{9D8B030D-6E8A-4147-A177-3AD203B41FA5}">
                      <a16:colId xmlns:a16="http://schemas.microsoft.com/office/drawing/2014/main" val="3894996179"/>
                    </a:ext>
                  </a:extLst>
                </a:gridCol>
                <a:gridCol w="2979357">
                  <a:extLst>
                    <a:ext uri="{9D8B030D-6E8A-4147-A177-3AD203B41FA5}">
                      <a16:colId xmlns:a16="http://schemas.microsoft.com/office/drawing/2014/main" val="833166549"/>
                    </a:ext>
                  </a:extLst>
                </a:gridCol>
              </a:tblGrid>
              <a:tr h="370840">
                <a:tc>
                  <a:txBody>
                    <a:bodyPr/>
                    <a:lstStyle/>
                    <a:p>
                      <a:r>
                        <a:rPr lang="en-US" dirty="0"/>
                        <a:t>Metro Area</a:t>
                      </a:r>
                    </a:p>
                  </a:txBody>
                  <a:tcPr/>
                </a:tc>
                <a:tc>
                  <a:txBody>
                    <a:bodyPr/>
                    <a:lstStyle/>
                    <a:p>
                      <a:r>
                        <a:rPr lang="en-US" dirty="0"/>
                        <a:t>Median House Price 2018</a:t>
                      </a:r>
                    </a:p>
                  </a:txBody>
                  <a:tcPr/>
                </a:tc>
                <a:extLst>
                  <a:ext uri="{0D108BD9-81ED-4DB2-BD59-A6C34878D82A}">
                    <a16:rowId xmlns:a16="http://schemas.microsoft.com/office/drawing/2014/main" val="2398753395"/>
                  </a:ext>
                </a:extLst>
              </a:tr>
              <a:tr h="370840">
                <a:tc>
                  <a:txBody>
                    <a:bodyPr/>
                    <a:lstStyle/>
                    <a:p>
                      <a:r>
                        <a:rPr lang="en-US" dirty="0"/>
                        <a:t>Atlanta</a:t>
                      </a:r>
                    </a:p>
                  </a:txBody>
                  <a:tcPr/>
                </a:tc>
                <a:tc>
                  <a:txBody>
                    <a:bodyPr/>
                    <a:lstStyle/>
                    <a:p>
                      <a:r>
                        <a:rPr lang="en-US" dirty="0"/>
                        <a:t>244,466$</a:t>
                      </a:r>
                    </a:p>
                  </a:txBody>
                  <a:tcPr/>
                </a:tc>
                <a:extLst>
                  <a:ext uri="{0D108BD9-81ED-4DB2-BD59-A6C34878D82A}">
                    <a16:rowId xmlns:a16="http://schemas.microsoft.com/office/drawing/2014/main" val="188295260"/>
                  </a:ext>
                </a:extLst>
              </a:tr>
              <a:tr h="370840">
                <a:tc>
                  <a:txBody>
                    <a:bodyPr/>
                    <a:lstStyle/>
                    <a:p>
                      <a:r>
                        <a:rPr lang="en-US" dirty="0"/>
                        <a:t>Houston</a:t>
                      </a:r>
                    </a:p>
                  </a:txBody>
                  <a:tcPr/>
                </a:tc>
                <a:tc>
                  <a:txBody>
                    <a:bodyPr/>
                    <a:lstStyle/>
                    <a:p>
                      <a:r>
                        <a:rPr lang="en-US" dirty="0"/>
                        <a:t>293,064$</a:t>
                      </a:r>
                    </a:p>
                  </a:txBody>
                  <a:tcPr/>
                </a:tc>
                <a:extLst>
                  <a:ext uri="{0D108BD9-81ED-4DB2-BD59-A6C34878D82A}">
                    <a16:rowId xmlns:a16="http://schemas.microsoft.com/office/drawing/2014/main" val="751943571"/>
                  </a:ext>
                </a:extLst>
              </a:tr>
              <a:tr h="370840">
                <a:tc>
                  <a:txBody>
                    <a:bodyPr/>
                    <a:lstStyle/>
                    <a:p>
                      <a:r>
                        <a:rPr lang="en-US" dirty="0"/>
                        <a:t>Dallas</a:t>
                      </a:r>
                    </a:p>
                  </a:txBody>
                  <a:tcPr/>
                </a:tc>
                <a:tc>
                  <a:txBody>
                    <a:bodyPr/>
                    <a:lstStyle/>
                    <a:p>
                      <a:r>
                        <a:rPr lang="en-US" dirty="0"/>
                        <a:t>298,371$</a:t>
                      </a:r>
                    </a:p>
                  </a:txBody>
                  <a:tcPr/>
                </a:tc>
                <a:extLst>
                  <a:ext uri="{0D108BD9-81ED-4DB2-BD59-A6C34878D82A}">
                    <a16:rowId xmlns:a16="http://schemas.microsoft.com/office/drawing/2014/main" val="3917361149"/>
                  </a:ext>
                </a:extLst>
              </a:tr>
              <a:tr h="370840">
                <a:tc>
                  <a:txBody>
                    <a:bodyPr/>
                    <a:lstStyle/>
                    <a:p>
                      <a:r>
                        <a:rPr lang="en-US" dirty="0"/>
                        <a:t>Washington, DC</a:t>
                      </a:r>
                    </a:p>
                  </a:txBody>
                  <a:tcPr/>
                </a:tc>
                <a:tc>
                  <a:txBody>
                    <a:bodyPr/>
                    <a:lstStyle/>
                    <a:p>
                      <a:r>
                        <a:rPr lang="en-US" dirty="0"/>
                        <a:t>421,974$</a:t>
                      </a:r>
                    </a:p>
                  </a:txBody>
                  <a:tcPr/>
                </a:tc>
                <a:extLst>
                  <a:ext uri="{0D108BD9-81ED-4DB2-BD59-A6C34878D82A}">
                    <a16:rowId xmlns:a16="http://schemas.microsoft.com/office/drawing/2014/main" val="2083432770"/>
                  </a:ext>
                </a:extLst>
              </a:tr>
              <a:tr h="370840">
                <a:tc>
                  <a:txBody>
                    <a:bodyPr/>
                    <a:lstStyle/>
                    <a:p>
                      <a:r>
                        <a:rPr lang="en-US" dirty="0"/>
                        <a:t>Austin</a:t>
                      </a:r>
                    </a:p>
                  </a:txBody>
                  <a:tcPr/>
                </a:tc>
                <a:tc>
                  <a:txBody>
                    <a:bodyPr/>
                    <a:lstStyle/>
                    <a:p>
                      <a:r>
                        <a:rPr lang="en-US" dirty="0"/>
                        <a:t>291,780$</a:t>
                      </a:r>
                    </a:p>
                  </a:txBody>
                  <a:tcPr/>
                </a:tc>
                <a:extLst>
                  <a:ext uri="{0D108BD9-81ED-4DB2-BD59-A6C34878D82A}">
                    <a16:rowId xmlns:a16="http://schemas.microsoft.com/office/drawing/2014/main" val="2580818505"/>
                  </a:ext>
                </a:extLst>
              </a:tr>
              <a:tr h="370840">
                <a:tc>
                  <a:txBody>
                    <a:bodyPr/>
                    <a:lstStyle/>
                    <a:p>
                      <a:r>
                        <a:rPr lang="en-US" dirty="0"/>
                        <a:t>Tampa</a:t>
                      </a:r>
                    </a:p>
                  </a:txBody>
                  <a:tcPr/>
                </a:tc>
                <a:tc>
                  <a:txBody>
                    <a:bodyPr/>
                    <a:lstStyle/>
                    <a:p>
                      <a:r>
                        <a:rPr lang="en-US" dirty="0"/>
                        <a:t>260,600$</a:t>
                      </a:r>
                    </a:p>
                  </a:txBody>
                  <a:tcPr/>
                </a:tc>
                <a:extLst>
                  <a:ext uri="{0D108BD9-81ED-4DB2-BD59-A6C34878D82A}">
                    <a16:rowId xmlns:a16="http://schemas.microsoft.com/office/drawing/2014/main" val="3274825150"/>
                  </a:ext>
                </a:extLst>
              </a:tr>
              <a:tr h="370840">
                <a:tc>
                  <a:txBody>
                    <a:bodyPr/>
                    <a:lstStyle/>
                    <a:p>
                      <a:r>
                        <a:rPr lang="en-US" dirty="0"/>
                        <a:t>Phoenix</a:t>
                      </a:r>
                    </a:p>
                  </a:txBody>
                  <a:tcPr/>
                </a:tc>
                <a:tc>
                  <a:txBody>
                    <a:bodyPr/>
                    <a:lstStyle/>
                    <a:p>
                      <a:r>
                        <a:rPr lang="en-US" dirty="0"/>
                        <a:t>265,000$</a:t>
                      </a:r>
                    </a:p>
                  </a:txBody>
                  <a:tcPr/>
                </a:tc>
                <a:extLst>
                  <a:ext uri="{0D108BD9-81ED-4DB2-BD59-A6C34878D82A}">
                    <a16:rowId xmlns:a16="http://schemas.microsoft.com/office/drawing/2014/main" val="2772296561"/>
                  </a:ext>
                </a:extLst>
              </a:tr>
              <a:tr h="370840">
                <a:tc>
                  <a:txBody>
                    <a:bodyPr/>
                    <a:lstStyle/>
                    <a:p>
                      <a:r>
                        <a:rPr lang="en-US" dirty="0"/>
                        <a:t>Orlando</a:t>
                      </a:r>
                    </a:p>
                  </a:txBody>
                  <a:tcPr/>
                </a:tc>
                <a:tc>
                  <a:txBody>
                    <a:bodyPr/>
                    <a:lstStyle/>
                    <a:p>
                      <a:r>
                        <a:rPr lang="en-US" dirty="0"/>
                        <a:t>282,947$</a:t>
                      </a:r>
                    </a:p>
                  </a:txBody>
                  <a:tcPr/>
                </a:tc>
                <a:extLst>
                  <a:ext uri="{0D108BD9-81ED-4DB2-BD59-A6C34878D82A}">
                    <a16:rowId xmlns:a16="http://schemas.microsoft.com/office/drawing/2014/main" val="811748163"/>
                  </a:ext>
                </a:extLst>
              </a:tr>
              <a:tr h="370840">
                <a:tc>
                  <a:txBody>
                    <a:bodyPr/>
                    <a:lstStyle/>
                    <a:p>
                      <a:r>
                        <a:rPr lang="en-US" dirty="0"/>
                        <a:t>Riverside</a:t>
                      </a:r>
                    </a:p>
                  </a:txBody>
                  <a:tcPr/>
                </a:tc>
                <a:tc>
                  <a:txBody>
                    <a:bodyPr/>
                    <a:lstStyle/>
                    <a:p>
                      <a:r>
                        <a:rPr lang="en-US" dirty="0"/>
                        <a:t>723,347$</a:t>
                      </a:r>
                    </a:p>
                  </a:txBody>
                  <a:tcPr/>
                </a:tc>
                <a:extLst>
                  <a:ext uri="{0D108BD9-81ED-4DB2-BD59-A6C34878D82A}">
                    <a16:rowId xmlns:a16="http://schemas.microsoft.com/office/drawing/2014/main" val="4075353348"/>
                  </a:ext>
                </a:extLst>
              </a:tr>
              <a:tr h="370840">
                <a:tc>
                  <a:txBody>
                    <a:bodyPr/>
                    <a:lstStyle/>
                    <a:p>
                      <a:r>
                        <a:rPr lang="en-US" dirty="0"/>
                        <a:t>Seattle</a:t>
                      </a:r>
                    </a:p>
                  </a:txBody>
                  <a:tcPr/>
                </a:tc>
                <a:tc>
                  <a:txBody>
                    <a:bodyPr/>
                    <a:lstStyle/>
                    <a:p>
                      <a:r>
                        <a:rPr lang="en-US" dirty="0"/>
                        <a:t>490,000$</a:t>
                      </a:r>
                    </a:p>
                  </a:txBody>
                  <a:tcPr/>
                </a:tc>
                <a:extLst>
                  <a:ext uri="{0D108BD9-81ED-4DB2-BD59-A6C34878D82A}">
                    <a16:rowId xmlns:a16="http://schemas.microsoft.com/office/drawing/2014/main" val="1118997247"/>
                  </a:ext>
                </a:extLst>
              </a:tr>
            </a:tbl>
          </a:graphicData>
        </a:graphic>
      </p:graphicFrame>
      <p:sp>
        <p:nvSpPr>
          <p:cNvPr id="6" name="TextBox 5">
            <a:extLst>
              <a:ext uri="{FF2B5EF4-FFF2-40B4-BE49-F238E27FC236}">
                <a16:creationId xmlns:a16="http://schemas.microsoft.com/office/drawing/2014/main" id="{B62F3436-6226-43FC-94B9-852BE160CE2D}"/>
              </a:ext>
            </a:extLst>
          </p:cNvPr>
          <p:cNvSpPr txBox="1"/>
          <p:nvPr/>
        </p:nvSpPr>
        <p:spPr>
          <a:xfrm>
            <a:off x="829298" y="5876808"/>
            <a:ext cx="11282576" cy="369332"/>
          </a:xfrm>
          <a:prstGeom prst="rect">
            <a:avLst/>
          </a:prstGeom>
          <a:noFill/>
        </p:spPr>
        <p:txBody>
          <a:bodyPr wrap="none" rtlCol="0">
            <a:spAutoFit/>
          </a:bodyPr>
          <a:lstStyle/>
          <a:p>
            <a:r>
              <a:rPr lang="en-US" b="1" i="1" dirty="0"/>
              <a:t>Atlanta is one of the three fastest growing metropolitan areas with relatively affordable home prices!! </a:t>
            </a:r>
          </a:p>
        </p:txBody>
      </p:sp>
      <p:sp>
        <p:nvSpPr>
          <p:cNvPr id="7" name="Rectangle 6">
            <a:extLst>
              <a:ext uri="{FF2B5EF4-FFF2-40B4-BE49-F238E27FC236}">
                <a16:creationId xmlns:a16="http://schemas.microsoft.com/office/drawing/2014/main" id="{F547CC6D-1C53-4025-BC8C-C51F695F29E5}"/>
              </a:ext>
            </a:extLst>
          </p:cNvPr>
          <p:cNvSpPr/>
          <p:nvPr/>
        </p:nvSpPr>
        <p:spPr>
          <a:xfrm>
            <a:off x="3217077" y="1895697"/>
            <a:ext cx="5680637"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99D8-0312-47C5-A02C-0DC6FF71F82B}"/>
              </a:ext>
            </a:extLst>
          </p:cNvPr>
          <p:cNvSpPr>
            <a:spLocks noGrp="1"/>
          </p:cNvSpPr>
          <p:nvPr>
            <p:ph type="title"/>
          </p:nvPr>
        </p:nvSpPr>
        <p:spPr/>
        <p:txBody>
          <a:bodyPr/>
          <a:lstStyle/>
          <a:p>
            <a:r>
              <a:rPr lang="en-US" b="1" dirty="0"/>
              <a:t>Location in the metro area</a:t>
            </a:r>
          </a:p>
        </p:txBody>
      </p:sp>
      <p:sp>
        <p:nvSpPr>
          <p:cNvPr id="5" name="Rectangle 4">
            <a:extLst>
              <a:ext uri="{FF2B5EF4-FFF2-40B4-BE49-F238E27FC236}">
                <a16:creationId xmlns:a16="http://schemas.microsoft.com/office/drawing/2014/main" id="{43C99396-2543-4294-B6B5-B2F9496EAC8A}"/>
              </a:ext>
            </a:extLst>
          </p:cNvPr>
          <p:cNvSpPr/>
          <p:nvPr/>
        </p:nvSpPr>
        <p:spPr>
          <a:xfrm>
            <a:off x="521206" y="1305314"/>
            <a:ext cx="10470447" cy="369332"/>
          </a:xfrm>
          <a:prstGeom prst="rect">
            <a:avLst/>
          </a:prstGeom>
        </p:spPr>
        <p:txBody>
          <a:bodyPr wrap="square">
            <a:spAutoFit/>
          </a:bodyPr>
          <a:lstStyle/>
          <a:p>
            <a:pPr marL="457200" indent="-457200">
              <a:buAutoNum type="arabicPeriod"/>
            </a:pPr>
            <a:r>
              <a:rPr lang="en-US" i="1" dirty="0"/>
              <a:t>Does location in the Atlanta metro area (County) have a direct impact in house pricing?</a:t>
            </a:r>
          </a:p>
        </p:txBody>
      </p:sp>
      <p:pic>
        <p:nvPicPr>
          <p:cNvPr id="7" name="Picture 6">
            <a:extLst>
              <a:ext uri="{FF2B5EF4-FFF2-40B4-BE49-F238E27FC236}">
                <a16:creationId xmlns:a16="http://schemas.microsoft.com/office/drawing/2014/main" id="{C15255DF-8723-439F-AE17-6E37C0C0138B}"/>
              </a:ext>
            </a:extLst>
          </p:cNvPr>
          <p:cNvPicPr>
            <a:picLocks noChangeAspect="1"/>
          </p:cNvPicPr>
          <p:nvPr/>
        </p:nvPicPr>
        <p:blipFill rotWithShape="1">
          <a:blip r:embed="rId2"/>
          <a:srcRect b="20962"/>
          <a:stretch/>
        </p:blipFill>
        <p:spPr>
          <a:xfrm>
            <a:off x="6869915" y="1891824"/>
            <a:ext cx="4385690" cy="4654398"/>
          </a:xfrm>
          <a:prstGeom prst="rect">
            <a:avLst/>
          </a:prstGeom>
        </p:spPr>
      </p:pic>
      <p:pic>
        <p:nvPicPr>
          <p:cNvPr id="9" name="Picture 8" descr="A close up of text on a white background&#10;&#10;Description generated with high confidence">
            <a:extLst>
              <a:ext uri="{FF2B5EF4-FFF2-40B4-BE49-F238E27FC236}">
                <a16:creationId xmlns:a16="http://schemas.microsoft.com/office/drawing/2014/main" id="{D5689605-5412-4410-935E-35D499CF4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6" y="1891824"/>
            <a:ext cx="5806666" cy="4139545"/>
          </a:xfrm>
          <a:prstGeom prst="rect">
            <a:avLst/>
          </a:prstGeom>
        </p:spPr>
      </p:pic>
    </p:spTree>
    <p:extLst>
      <p:ext uri="{BB962C8B-B14F-4D97-AF65-F5344CB8AC3E}">
        <p14:creationId xmlns:p14="http://schemas.microsoft.com/office/powerpoint/2010/main" val="239337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A5D5-66C6-4C10-AE61-65D2945A3A75}"/>
              </a:ext>
            </a:extLst>
          </p:cNvPr>
          <p:cNvSpPr>
            <a:spLocks noGrp="1"/>
          </p:cNvSpPr>
          <p:nvPr>
            <p:ph type="title"/>
          </p:nvPr>
        </p:nvSpPr>
        <p:spPr/>
        <p:txBody>
          <a:bodyPr>
            <a:normAutofit/>
          </a:bodyPr>
          <a:lstStyle/>
          <a:p>
            <a:r>
              <a:rPr lang="en-US" b="1" i="1" dirty="0"/>
              <a:t>How prices have change since 2010?</a:t>
            </a:r>
            <a:endParaRPr lang="en-US" b="1" dirty="0"/>
          </a:p>
        </p:txBody>
      </p:sp>
      <p:sp>
        <p:nvSpPr>
          <p:cNvPr id="4" name="TextBox 3">
            <a:extLst>
              <a:ext uri="{FF2B5EF4-FFF2-40B4-BE49-F238E27FC236}">
                <a16:creationId xmlns:a16="http://schemas.microsoft.com/office/drawing/2014/main" id="{485AD550-23E5-48DC-83C3-3896DB52E879}"/>
              </a:ext>
            </a:extLst>
          </p:cNvPr>
          <p:cNvSpPr txBox="1"/>
          <p:nvPr/>
        </p:nvSpPr>
        <p:spPr>
          <a:xfrm>
            <a:off x="4640201" y="3244334"/>
            <a:ext cx="1393715" cy="369332"/>
          </a:xfrm>
          <a:prstGeom prst="rect">
            <a:avLst/>
          </a:prstGeom>
          <a:noFill/>
        </p:spPr>
        <p:txBody>
          <a:bodyPr wrap="none" rtlCol="0">
            <a:spAutoFit/>
          </a:bodyPr>
          <a:lstStyle/>
          <a:p>
            <a:r>
              <a:rPr lang="en-US" dirty="0"/>
              <a:t>Picture here</a:t>
            </a:r>
          </a:p>
        </p:txBody>
      </p:sp>
      <p:pic>
        <p:nvPicPr>
          <p:cNvPr id="6" name="Picture 5">
            <a:extLst>
              <a:ext uri="{FF2B5EF4-FFF2-40B4-BE49-F238E27FC236}">
                <a16:creationId xmlns:a16="http://schemas.microsoft.com/office/drawing/2014/main" id="{5454F442-C974-6841-BE29-63C52FB8D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580" y="1382110"/>
            <a:ext cx="9265920" cy="5212080"/>
          </a:xfrm>
          <a:prstGeom prst="rect">
            <a:avLst/>
          </a:prstGeom>
        </p:spPr>
      </p:pic>
    </p:spTree>
    <p:extLst>
      <p:ext uri="{BB962C8B-B14F-4D97-AF65-F5344CB8AC3E}">
        <p14:creationId xmlns:p14="http://schemas.microsoft.com/office/powerpoint/2010/main" val="29816467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PowerPoint(5)</Template>
  <TotalTime>733</TotalTime>
  <Words>732</Words>
  <Application>Microsoft Macintosh PowerPoint</Application>
  <PresentationFormat>Widescreen</PresentationFormat>
  <Paragraphs>101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vt:lpstr>
      <vt:lpstr>Segoe UI Light</vt:lpstr>
      <vt:lpstr>WelcomeDoc</vt:lpstr>
      <vt:lpstr>Real State In Atlanta Metro Area – Price Trends</vt:lpstr>
      <vt:lpstr>Motivation</vt:lpstr>
      <vt:lpstr>Questions to Answer</vt:lpstr>
      <vt:lpstr>Data Clean Up</vt:lpstr>
      <vt:lpstr>Data Sources and Data Exploration</vt:lpstr>
      <vt:lpstr>Data Analysis</vt:lpstr>
      <vt:lpstr>How Atlanta’s median house price compare to other fast-growing metro areas in the US?</vt:lpstr>
      <vt:lpstr>Location in the metro area</vt:lpstr>
      <vt:lpstr>How prices have change since 2010?</vt:lpstr>
      <vt:lpstr>How population by county could impact house prices?</vt:lpstr>
      <vt:lpstr>How per capital income correlates to house prices?</vt:lpstr>
      <vt:lpstr>How per capital income correlates to house prices?</vt:lpstr>
      <vt:lpstr>Is population increasing in the suburbs? How is this affecting house prices?</vt:lpstr>
      <vt:lpstr>Summary</vt:lpstr>
      <vt:lpstr>Post Mortem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State In Atlanta Metro Area – Price Trends</dc:title>
  <dc:creator>Aizpurua, Carlos E.</dc:creator>
  <cp:keywords/>
  <cp:lastModifiedBy>Microsoft Office User</cp:lastModifiedBy>
  <cp:revision>7</cp:revision>
  <dcterms:created xsi:type="dcterms:W3CDTF">2018-10-11T22:14:57Z</dcterms:created>
  <dcterms:modified xsi:type="dcterms:W3CDTF">2018-10-13T04:13:53Z</dcterms:modified>
  <cp:version/>
</cp:coreProperties>
</file>