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A123-B6AB-4D92-A632-3B9697DFDD4B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5D07-90D8-4DB8-AC17-D5184C087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088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A123-B6AB-4D92-A632-3B9697DFDD4B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5D07-90D8-4DB8-AC17-D5184C087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651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A123-B6AB-4D92-A632-3B9697DFDD4B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5D07-90D8-4DB8-AC17-D5184C087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473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A123-B6AB-4D92-A632-3B9697DFDD4B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5D07-90D8-4DB8-AC17-D5184C087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339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A123-B6AB-4D92-A632-3B9697DFDD4B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5D07-90D8-4DB8-AC17-D5184C087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884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A123-B6AB-4D92-A632-3B9697DFDD4B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5D07-90D8-4DB8-AC17-D5184C087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773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A123-B6AB-4D92-A632-3B9697DFDD4B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5D07-90D8-4DB8-AC17-D5184C087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98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A123-B6AB-4D92-A632-3B9697DFDD4B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5D07-90D8-4DB8-AC17-D5184C087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613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A123-B6AB-4D92-A632-3B9697DFDD4B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5D07-90D8-4DB8-AC17-D5184C087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207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A123-B6AB-4D92-A632-3B9697DFDD4B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5D07-90D8-4DB8-AC17-D5184C087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713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A123-B6AB-4D92-A632-3B9697DFDD4B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D5D07-90D8-4DB8-AC17-D5184C087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084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AA123-B6AB-4D92-A632-3B9697DFDD4B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5D07-90D8-4DB8-AC17-D5184C087F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189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IDEA/APPROACH DETAILS</a:t>
            </a:r>
            <a:endParaRPr lang="en-IN" sz="3200" b="1" u="sng" dirty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3" y="1690688"/>
            <a:ext cx="11281559" cy="4486275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000" b="1" u="sng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>
              <a:buNone/>
            </a:pPr>
            <a:endParaRPr lang="en-US" sz="2000" b="1" u="sng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>
              <a:buNone/>
            </a:pPr>
            <a:r>
              <a:rPr lang="en-US" sz="2000" b="1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TECHNOLOGY BUCKET: </a:t>
            </a: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 smtClean="0">
                <a:cs typeface="Segoe UI Semibold" panose="020B0702040204020203" pitchFamily="34" charset="0"/>
              </a:rPr>
              <a:t>Agriculture and Rural Development</a:t>
            </a: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sz="2000" b="1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CATEGORY: </a:t>
            </a:r>
            <a:r>
              <a:rPr lang="en-US" sz="1800" dirty="0" smtClean="0">
                <a:cs typeface="Segoe UI Semibold" panose="020B0702040204020203" pitchFamily="34" charset="0"/>
              </a:rPr>
              <a:t>Software</a:t>
            </a:r>
            <a:r>
              <a:rPr lang="en-US" sz="1800" b="1" u="sng" dirty="0" smtClean="0">
                <a:cs typeface="Segoe UI Semibold" panose="020B0702040204020203" pitchFamily="34" charset="0"/>
              </a:rPr>
              <a:t> </a:t>
            </a:r>
          </a:p>
          <a:p>
            <a:pPr algn="just">
              <a:buNone/>
            </a:pPr>
            <a:r>
              <a:rPr lang="en-US" sz="2000" b="1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COMPANY NAME/MINISTRY NAME</a:t>
            </a:r>
            <a:r>
              <a:rPr lang="en-US" sz="2000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sz="1800" dirty="0" smtClean="0"/>
              <a:t>KISAN FORUM PVT LTD	</a:t>
            </a:r>
            <a:r>
              <a:rPr lang="en-US" sz="2000" b="1" u="sng" dirty="0" smtClean="0">
                <a:latin typeface="Segoe UI Semibold" pitchFamily="34" charset="0"/>
              </a:rPr>
              <a:t>PROBLEM CODE</a:t>
            </a:r>
            <a:r>
              <a:rPr lang="en-US" sz="2000" dirty="0" smtClean="0">
                <a:latin typeface="Segoe UI Semibold" pitchFamily="34" charset="0"/>
              </a:rPr>
              <a:t>: NS5</a:t>
            </a:r>
            <a:endParaRPr lang="en-US" sz="1800" dirty="0" smtClean="0">
              <a:latin typeface="Segoe UI Semibold" pitchFamily="34" charset="0"/>
            </a:endParaRPr>
          </a:p>
          <a:p>
            <a:pPr algn="just">
              <a:buNone/>
            </a:pPr>
            <a:r>
              <a:rPr lang="en-US" sz="2000" b="1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TEAM LEADER</a:t>
            </a: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1800" dirty="0" smtClean="0">
                <a:cs typeface="Times New Roman" pitchFamily="18" charset="0"/>
              </a:rPr>
              <a:t>Clayton </a:t>
            </a:r>
            <a:r>
              <a:rPr lang="en-US" sz="1800" dirty="0" err="1" smtClean="0">
                <a:cs typeface="Times New Roman" pitchFamily="18" charset="0"/>
              </a:rPr>
              <a:t>Sohan</a:t>
            </a:r>
            <a:r>
              <a:rPr lang="en-US" sz="1800" dirty="0" smtClean="0">
                <a:cs typeface="Times New Roman" pitchFamily="18" charset="0"/>
              </a:rPr>
              <a:t> Pereira				</a:t>
            </a:r>
            <a:r>
              <a:rPr lang="en-US" sz="2000" b="1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COLLEGE CODE</a:t>
            </a:r>
            <a:r>
              <a:rPr lang="en-US" sz="2000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sz="2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US" sz="1800" dirty="0" smtClean="0">
                <a:cs typeface="Times New Roman" pitchFamily="18" charset="0"/>
              </a:rPr>
              <a:t>1-3508330114		</a:t>
            </a:r>
            <a:endParaRPr lang="en-IN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091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459869"/>
            <a:ext cx="11099800" cy="606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58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58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580" dirty="0" smtClean="0">
                <a:cs typeface="Times New Roman" pitchFamily="18" charset="0"/>
              </a:rPr>
              <a:t>To </a:t>
            </a:r>
            <a:r>
              <a:rPr lang="en-US" sz="1580" dirty="0">
                <a:cs typeface="Times New Roman" pitchFamily="18" charset="0"/>
              </a:rPr>
              <a:t>create a app which would be profitable for the both </a:t>
            </a:r>
            <a:r>
              <a:rPr lang="en-US" sz="1580" dirty="0" smtClean="0">
                <a:cs typeface="Times New Roman" pitchFamily="18" charset="0"/>
              </a:rPr>
              <a:t>i.e. </a:t>
            </a:r>
            <a:r>
              <a:rPr lang="en-US" sz="1580" dirty="0">
                <a:cs typeface="Times New Roman" pitchFamily="18" charset="0"/>
              </a:rPr>
              <a:t>the farmers as well as the consumers.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580" dirty="0">
                <a:cs typeface="Times New Roman" pitchFamily="18" charset="0"/>
              </a:rPr>
              <a:t>The goal </a:t>
            </a:r>
            <a:r>
              <a:rPr lang="en-US" sz="1580" dirty="0" smtClean="0">
                <a:cs typeface="Times New Roman" pitchFamily="18" charset="0"/>
              </a:rPr>
              <a:t>is </a:t>
            </a:r>
            <a:r>
              <a:rPr lang="en-US" sz="1580" dirty="0">
                <a:cs typeface="Times New Roman" pitchFamily="18" charset="0"/>
              </a:rPr>
              <a:t>to eliminate the middle man </a:t>
            </a:r>
            <a:r>
              <a:rPr lang="en-US" sz="1580" dirty="0" smtClean="0">
                <a:cs typeface="Times New Roman" pitchFamily="18" charset="0"/>
              </a:rPr>
              <a:t>i.e. the </a:t>
            </a:r>
            <a:r>
              <a:rPr lang="en-US" sz="1580" dirty="0">
                <a:cs typeface="Times New Roman" pitchFamily="18" charset="0"/>
              </a:rPr>
              <a:t>traders, the manufacturers and retailers which </a:t>
            </a:r>
            <a:r>
              <a:rPr lang="en-US" sz="1580" dirty="0" smtClean="0">
                <a:cs typeface="Times New Roman" pitchFamily="18" charset="0"/>
              </a:rPr>
              <a:t>increase </a:t>
            </a:r>
            <a:r>
              <a:rPr lang="en-US" sz="1580" dirty="0">
                <a:cs typeface="Times New Roman" pitchFamily="18" charset="0"/>
              </a:rPr>
              <a:t>the overall cost of the </a:t>
            </a:r>
            <a:r>
              <a:rPr lang="en-US" sz="1580" dirty="0" smtClean="0">
                <a:cs typeface="Times New Roman" pitchFamily="18" charset="0"/>
              </a:rPr>
              <a:t>farmer’s </a:t>
            </a:r>
            <a:r>
              <a:rPr lang="en-US" sz="1580" dirty="0">
                <a:cs typeface="Times New Roman" pitchFamily="18" charset="0"/>
              </a:rPr>
              <a:t>product and the consumer has to pay a huge amount thereafter</a:t>
            </a:r>
            <a:r>
              <a:rPr lang="en-US" sz="1580" dirty="0" smtClean="0">
                <a:cs typeface="Times New Roman" pitchFamily="18" charset="0"/>
              </a:rPr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580" dirty="0" smtClean="0">
                <a:cs typeface="Times New Roman" pitchFamily="18" charset="0"/>
              </a:rPr>
              <a:t>On the other hand, the farmer also doesn’t get the right value of his produce because such a system.</a:t>
            </a:r>
            <a:endParaRPr lang="en-US" sz="1580" dirty="0">
              <a:cs typeface="Times New Roman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580" dirty="0">
                <a:cs typeface="Times New Roman" pitchFamily="18" charset="0"/>
              </a:rPr>
              <a:t>This goal can be achieved by implementing an auction system where the auction would be </a:t>
            </a:r>
            <a:r>
              <a:rPr lang="en-US" sz="1580" dirty="0" smtClean="0">
                <a:cs typeface="Times New Roman" pitchFamily="18" charset="0"/>
              </a:rPr>
              <a:t>hosted by the farmers or a ‘group of farmers’ </a:t>
            </a:r>
            <a:r>
              <a:rPr lang="en-US" sz="1580" dirty="0">
                <a:cs typeface="Times New Roman" pitchFamily="18" charset="0"/>
              </a:rPr>
              <a:t>on our application which would be visible to both the farmers as well as bidders </a:t>
            </a:r>
            <a:r>
              <a:rPr lang="en-US" sz="1580" dirty="0" smtClean="0">
                <a:cs typeface="Times New Roman" pitchFamily="18" charset="0"/>
              </a:rPr>
              <a:t>i.e. </a:t>
            </a:r>
            <a:r>
              <a:rPr lang="en-US" sz="1580" dirty="0">
                <a:cs typeface="Times New Roman" pitchFamily="18" charset="0"/>
              </a:rPr>
              <a:t>the consumers.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580" dirty="0">
                <a:cs typeface="Times New Roman" pitchFamily="18" charset="0"/>
              </a:rPr>
              <a:t>The main aim of our application is to benefit the farmer’s overall revenue, by eliminating the middle man cost.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580" dirty="0">
                <a:cs typeface="Times New Roman" pitchFamily="18" charset="0"/>
              </a:rPr>
              <a:t>In this way, </a:t>
            </a:r>
            <a:r>
              <a:rPr lang="en-US" sz="1580" dirty="0" smtClean="0">
                <a:cs typeface="Times New Roman" pitchFamily="18" charset="0"/>
              </a:rPr>
              <a:t>a single farmer or a group of farmers can join a group and would </a:t>
            </a:r>
            <a:r>
              <a:rPr lang="en-US" sz="1580" dirty="0">
                <a:cs typeface="Times New Roman" pitchFamily="18" charset="0"/>
              </a:rPr>
              <a:t>add a quantity of a particular </a:t>
            </a:r>
            <a:r>
              <a:rPr lang="en-US" sz="1580" dirty="0" smtClean="0">
                <a:cs typeface="Times New Roman" pitchFamily="18" charset="0"/>
              </a:rPr>
              <a:t>commodity </a:t>
            </a:r>
            <a:r>
              <a:rPr lang="en-US" sz="1580" dirty="0">
                <a:cs typeface="Times New Roman" pitchFamily="18" charset="0"/>
              </a:rPr>
              <a:t>in bulk and would offer them for the </a:t>
            </a:r>
            <a:r>
              <a:rPr lang="en-US" sz="1580" dirty="0" smtClean="0">
                <a:cs typeface="Times New Roman" pitchFamily="18" charset="0"/>
              </a:rPr>
              <a:t>bid in an ‘Auction’.</a:t>
            </a:r>
            <a:endParaRPr lang="en-US" sz="1580" dirty="0">
              <a:cs typeface="Times New Roman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580" dirty="0">
                <a:cs typeface="Times New Roman" pitchFamily="18" charset="0"/>
              </a:rPr>
              <a:t>The </a:t>
            </a:r>
            <a:r>
              <a:rPr lang="en-US" sz="1580" dirty="0" smtClean="0">
                <a:cs typeface="Times New Roman" pitchFamily="18" charset="0"/>
              </a:rPr>
              <a:t>consumers(Buyer) </a:t>
            </a:r>
            <a:r>
              <a:rPr lang="en-US" sz="1580" dirty="0">
                <a:cs typeface="Times New Roman" pitchFamily="18" charset="0"/>
              </a:rPr>
              <a:t>subscribed to our app will be able to view the active auction and participate in it. </a:t>
            </a:r>
            <a:endParaRPr lang="en-US" sz="1580" dirty="0" smtClean="0">
              <a:cs typeface="Times New Roman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580" dirty="0" smtClean="0">
                <a:cs typeface="Times New Roman" pitchFamily="18" charset="0"/>
              </a:rPr>
              <a:t>The </a:t>
            </a:r>
            <a:r>
              <a:rPr lang="en-US" sz="1580" dirty="0">
                <a:cs typeface="Times New Roman" pitchFamily="18" charset="0"/>
              </a:rPr>
              <a:t>consumer having the highest bid will finally have </a:t>
            </a:r>
            <a:r>
              <a:rPr lang="en-US" sz="1580" dirty="0" smtClean="0">
                <a:cs typeface="Times New Roman" pitchFamily="18" charset="0"/>
              </a:rPr>
              <a:t>the hold </a:t>
            </a:r>
            <a:r>
              <a:rPr lang="en-US" sz="1580" dirty="0">
                <a:cs typeface="Times New Roman" pitchFamily="18" charset="0"/>
              </a:rPr>
              <a:t>of the </a:t>
            </a:r>
            <a:r>
              <a:rPr lang="en-US" sz="1580" dirty="0" smtClean="0">
                <a:cs typeface="Times New Roman" pitchFamily="18" charset="0"/>
              </a:rPr>
              <a:t>bided </a:t>
            </a:r>
            <a:r>
              <a:rPr lang="en-US" sz="1580" dirty="0">
                <a:cs typeface="Times New Roman" pitchFamily="18" charset="0"/>
              </a:rPr>
              <a:t>product. </a:t>
            </a:r>
            <a:endParaRPr lang="en-US" sz="1580" dirty="0" smtClean="0">
              <a:cs typeface="Times New Roman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580" dirty="0" smtClean="0">
                <a:cs typeface="Times New Roman" pitchFamily="18" charset="0"/>
              </a:rPr>
              <a:t>The </a:t>
            </a:r>
            <a:r>
              <a:rPr lang="en-US" sz="1580" dirty="0">
                <a:cs typeface="Times New Roman" pitchFamily="18" charset="0"/>
              </a:rPr>
              <a:t>consumer has to then pay the </a:t>
            </a:r>
            <a:r>
              <a:rPr lang="en-US" sz="1580" dirty="0" smtClean="0">
                <a:cs typeface="Times New Roman" pitchFamily="18" charset="0"/>
              </a:rPr>
              <a:t>amount once the commodity has been delivered and only if he is satisfied</a:t>
            </a:r>
          </a:p>
          <a:p>
            <a:r>
              <a:rPr lang="en-US" sz="1580" dirty="0">
                <a:cs typeface="Times New Roman" pitchFamily="18" charset="0"/>
              </a:rPr>
              <a:t> </a:t>
            </a:r>
            <a:r>
              <a:rPr lang="en-US" sz="1580" dirty="0" smtClean="0">
                <a:cs typeface="Times New Roman" pitchFamily="18" charset="0"/>
              </a:rPr>
              <a:t>      with the commodity, otherwise , a refund or a exchange is done based on T&amp;C.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580" dirty="0" smtClean="0">
                <a:cs typeface="Times New Roman" pitchFamily="18" charset="0"/>
              </a:rPr>
              <a:t>Farmers can also come together as group(Or only buy for himself) to buy base commodities like crops/fertilizers from a farm product seller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580" dirty="0" smtClean="0">
              <a:cs typeface="Times New Roman" pitchFamily="18" charset="0"/>
            </a:endParaRPr>
          </a:p>
          <a:p>
            <a:r>
              <a:rPr lang="en-US" sz="2000" b="1" u="sng" dirty="0" smtClean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TECHNOLOGY STACK:</a:t>
            </a:r>
          </a:p>
          <a:p>
            <a:endParaRPr lang="en-US" sz="1580" b="1" u="sng" dirty="0" smtClean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b="1" u="sng" dirty="0" smtClean="0">
                <a:cs typeface="Times New Roman" pitchFamily="18" charset="0"/>
              </a:rPr>
              <a:t>CLIENT-SIDE:</a:t>
            </a:r>
            <a:r>
              <a:rPr lang="en-US" dirty="0" smtClean="0">
                <a:cs typeface="Times New Roman" pitchFamily="18" charset="0"/>
              </a:rPr>
              <a:t>	</a:t>
            </a:r>
          </a:p>
          <a:p>
            <a:endParaRPr lang="en-US" sz="1580" dirty="0" smtClean="0">
              <a:cs typeface="Times New Roman" pitchFamily="18" charset="0"/>
            </a:endParaRPr>
          </a:p>
          <a:p>
            <a:r>
              <a:rPr lang="en-US" b="1" u="sng" dirty="0" smtClean="0">
                <a:cs typeface="Times New Roman" pitchFamily="18" charset="0"/>
              </a:rPr>
              <a:t>SERVER-SIDE:</a:t>
            </a:r>
            <a:r>
              <a:rPr lang="en-US" sz="1580" dirty="0" smtClean="0">
                <a:cs typeface="Times New Roman" pitchFamily="18" charset="0"/>
              </a:rPr>
              <a:t>	</a:t>
            </a:r>
          </a:p>
          <a:p>
            <a:r>
              <a:rPr lang="en-US" sz="1580" dirty="0" smtClean="0">
                <a:cs typeface="Times New Roman" pitchFamily="18" charset="0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647700" y="459869"/>
            <a:ext cx="7631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 OF THE IDEA /SOLUTION/ PROTOTYPE</a:t>
            </a:r>
            <a:endParaRPr lang="en-US" sz="2400" u="sng" dirty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5939986"/>
              </p:ext>
            </p:extLst>
          </p:nvPr>
        </p:nvGraphicFramePr>
        <p:xfrm>
          <a:off x="1445986" y="5323332"/>
          <a:ext cx="11290664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5332">
                  <a:extLst>
                    <a:ext uri="{9D8B030D-6E8A-4147-A177-3AD203B41FA5}">
                      <a16:colId xmlns="" xmlns:a16="http://schemas.microsoft.com/office/drawing/2014/main" val="4264305343"/>
                    </a:ext>
                  </a:extLst>
                </a:gridCol>
                <a:gridCol w="5645332">
                  <a:extLst>
                    <a:ext uri="{9D8B030D-6E8A-4147-A177-3AD203B41FA5}">
                      <a16:colId xmlns="" xmlns:a16="http://schemas.microsoft.com/office/drawing/2014/main" val="1501816764"/>
                    </a:ext>
                  </a:extLst>
                </a:gridCol>
              </a:tblGrid>
              <a:tr h="390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              </a:t>
                      </a:r>
                      <a:r>
                        <a:rPr lang="en-US" sz="1600" dirty="0" smtClean="0"/>
                        <a:t>1] React Native Framework (Open source library)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2] Native Base UI Library (Open source framework)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292936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7590607"/>
              </p:ext>
            </p:extLst>
          </p:nvPr>
        </p:nvGraphicFramePr>
        <p:xfrm>
          <a:off x="927100" y="5902452"/>
          <a:ext cx="1253163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5818">
                  <a:extLst>
                    <a:ext uri="{9D8B030D-6E8A-4147-A177-3AD203B41FA5}">
                      <a16:colId xmlns="" xmlns:a16="http://schemas.microsoft.com/office/drawing/2014/main" val="3413974776"/>
                    </a:ext>
                  </a:extLst>
                </a:gridCol>
                <a:gridCol w="6265818">
                  <a:extLst>
                    <a:ext uri="{9D8B030D-6E8A-4147-A177-3AD203B41FA5}">
                      <a16:colId xmlns="" xmlns:a16="http://schemas.microsoft.com/office/drawing/2014/main" val="3205743022"/>
                    </a:ext>
                  </a:extLst>
                </a:gridCol>
              </a:tblGrid>
              <a:tr h="604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                       1] Express Framework (For Backend Business logic)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                             (Open Source Framework)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2] Mongo Database(For Storing</a:t>
                      </a:r>
                      <a:r>
                        <a:rPr lang="en-US" sz="1600" baseline="0" dirty="0" smtClean="0"/>
                        <a:t> user details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(Open</a:t>
                      </a:r>
                      <a:r>
                        <a:rPr lang="en-US" sz="1600" baseline="0" dirty="0" smtClean="0"/>
                        <a:t> Source Database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487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9298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4248" y="192769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DESCRIPTION OF USE CASES: </a:t>
            </a:r>
            <a:r>
              <a:rPr lang="en-US" sz="16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UML USE CASE </a:t>
            </a:r>
            <a:r>
              <a:rPr lang="en-US" sz="1600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DIAGRAM</a:t>
            </a:r>
            <a:endParaRPr lang="en-IN" u="sng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sz="2400" b="1" u="sng" dirty="0" smtClean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36" t="1659" b="2554"/>
          <a:stretch/>
        </p:blipFill>
        <p:spPr>
          <a:xfrm>
            <a:off x="1008548" y="608268"/>
            <a:ext cx="10015052" cy="56426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94861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068" y="391252"/>
            <a:ext cx="10515600" cy="379458"/>
          </a:xfrm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SEQUENCE DIAGRAM</a:t>
            </a:r>
            <a:endParaRPr lang="en-US" sz="2800" b="1" u="sng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0377"/>
          <a:stretch/>
        </p:blipFill>
        <p:spPr>
          <a:xfrm>
            <a:off x="723899" y="770710"/>
            <a:ext cx="8318501" cy="582059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94385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0720" y="203200"/>
            <a:ext cx="10672353" cy="644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10" b="1" u="sng" dirty="0" smtClean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SELLERS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10" b="1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Farmers:</a:t>
            </a:r>
            <a:r>
              <a:rPr lang="en-IN" sz="1610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algn="just"/>
            <a:r>
              <a:rPr lang="en-IN" sz="1610" dirty="0" smtClean="0">
                <a:cs typeface="Times New Roman" pitchFamily="18" charset="0"/>
              </a:rPr>
              <a:t>	The farmer’s would be able to offer their product for bidding. Also after the max bid has been done , he will 	attain the equivalent amount directly to his bank account through a secure payment gateway</a:t>
            </a:r>
          </a:p>
          <a:p>
            <a:pPr algn="just"/>
            <a:r>
              <a:rPr lang="en-IN" sz="1610" b="1" dirty="0">
                <a:cs typeface="Times New Roman" pitchFamily="18" charset="0"/>
              </a:rPr>
              <a:t>	</a:t>
            </a:r>
            <a:r>
              <a:rPr lang="en-IN" sz="1610" dirty="0" smtClean="0">
                <a:cs typeface="Times New Roman" pitchFamily="18" charset="0"/>
              </a:rPr>
              <a:t>if and only if the consumer(Buyer/FMCGs) is satisfied with the commodity.</a:t>
            </a:r>
            <a:endParaRPr lang="en-US" sz="1610" b="1" dirty="0" smtClean="0">
              <a:cs typeface="Times New Roman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10" b="1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Farm equipment sellers: </a:t>
            </a:r>
          </a:p>
          <a:p>
            <a:pPr algn="just"/>
            <a:r>
              <a:rPr lang="en-US" sz="1610" dirty="0" smtClean="0">
                <a:cs typeface="Times New Roman" pitchFamily="18" charset="0"/>
              </a:rPr>
              <a:t>	The bidders are the consumer’s</a:t>
            </a:r>
            <a:r>
              <a:rPr lang="en-IN" sz="1610" dirty="0" smtClean="0">
                <a:cs typeface="Times New Roman" pitchFamily="18" charset="0"/>
              </a:rPr>
              <a:t>(Buyer/FMCGs) </a:t>
            </a:r>
            <a:r>
              <a:rPr lang="en-US" sz="1610" dirty="0" smtClean="0">
                <a:cs typeface="Times New Roman" pitchFamily="18" charset="0"/>
              </a:rPr>
              <a:t>who will participate in the active auction hosted by the 	farmer and would continue bidding until a timeout of the auction. The bidder has to send the equivalent 	amount 	through the payment gateway which would be transferred to the farmer.</a:t>
            </a:r>
          </a:p>
          <a:p>
            <a:pPr algn="just"/>
            <a:endParaRPr lang="en-US" sz="1610" b="1" dirty="0" smtClean="0">
              <a:cs typeface="Times New Roman" pitchFamily="18" charset="0"/>
            </a:endParaRPr>
          </a:p>
          <a:p>
            <a:pPr algn="just"/>
            <a:r>
              <a:rPr lang="en-US" sz="1610" b="1" u="sng" dirty="0" smtClean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BUYERS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10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Farmers: </a:t>
            </a:r>
          </a:p>
          <a:p>
            <a:pPr lvl="2" algn="just"/>
            <a:r>
              <a:rPr lang="en-US" sz="1610" dirty="0" smtClean="0">
                <a:cs typeface="Times New Roman" pitchFamily="18" charset="0"/>
              </a:rPr>
              <a:t>The farmer/Group of farmers can buy the base products needed for his agricultural activities from the ‘Farm Equipment seller’s through the Application.</a:t>
            </a:r>
            <a:endParaRPr lang="en-US" sz="1610" u="sng" dirty="0" smtClean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610" b="1" u="sn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FMCGS</a:t>
            </a:r>
            <a:r>
              <a:rPr lang="en-US" sz="1610" b="1" u="sng" dirty="0" smtClean="0">
                <a:cs typeface="Segoe UI Semibold" panose="020B0702040204020203" pitchFamily="34" charset="0"/>
              </a:rPr>
              <a:t>:</a:t>
            </a:r>
            <a:r>
              <a:rPr lang="en-US" sz="1610" u="sng" dirty="0" smtClean="0">
                <a:cs typeface="Segoe UI Semibold" panose="020B0702040204020203" pitchFamily="34" charset="0"/>
              </a:rPr>
              <a:t> </a:t>
            </a:r>
          </a:p>
          <a:p>
            <a:pPr lvl="2" algn="just"/>
            <a:r>
              <a:rPr lang="en-US" sz="1610" dirty="0" smtClean="0">
                <a:cs typeface="Times New Roman" pitchFamily="18" charset="0"/>
              </a:rPr>
              <a:t>The management committee will sell their products like fertilizers, crops, and other equipment's to the farmers</a:t>
            </a:r>
            <a:r>
              <a:rPr lang="en-US" sz="161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/>
            <a:endParaRPr lang="en-US" sz="161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10" b="1" u="sng" dirty="0" smtClean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ADMIN</a:t>
            </a:r>
          </a:p>
          <a:p>
            <a:pPr algn="just"/>
            <a:r>
              <a:rPr lang="en-US" sz="161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US" sz="1610" dirty="0">
                <a:cs typeface="Times New Roman" pitchFamily="18" charset="0"/>
              </a:rPr>
              <a:t>Admin can manage all the activities on the app, i.e. approve/disapprove auctions being hosted. </a:t>
            </a:r>
            <a:r>
              <a:rPr lang="en-US" sz="1610" dirty="0" smtClean="0">
                <a:cs typeface="Times New Roman" pitchFamily="18" charset="0"/>
              </a:rPr>
              <a:t>	Additionally </a:t>
            </a:r>
            <a:r>
              <a:rPr lang="en-US" sz="1610" dirty="0">
                <a:cs typeface="Times New Roman" pitchFamily="18" charset="0"/>
              </a:rPr>
              <a:t>admin has the right to activate/deactivate any </a:t>
            </a:r>
            <a:r>
              <a:rPr lang="en-US" sz="1610" dirty="0" smtClean="0">
                <a:cs typeface="Times New Roman" pitchFamily="18" charset="0"/>
              </a:rPr>
              <a:t>user’s account </a:t>
            </a:r>
            <a:r>
              <a:rPr lang="en-US" sz="1610" dirty="0">
                <a:cs typeface="Times New Roman" pitchFamily="18" charset="0"/>
              </a:rPr>
              <a:t>in case of unethical activities</a:t>
            </a:r>
            <a:r>
              <a:rPr lang="en-US" sz="1610" dirty="0" smtClean="0">
                <a:cs typeface="Times New Roman" pitchFamily="18" charset="0"/>
              </a:rPr>
              <a:t>.</a:t>
            </a:r>
          </a:p>
          <a:p>
            <a:pPr algn="just"/>
            <a:endParaRPr lang="en-US" sz="1610" dirty="0">
              <a:cs typeface="Times New Roman" pitchFamily="18" charset="0"/>
            </a:endParaRPr>
          </a:p>
          <a:p>
            <a:pPr algn="just"/>
            <a:r>
              <a:rPr lang="en-US" sz="1610" b="1" u="sng" dirty="0" smtClean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DEPENDENCIES/SHOW STOPPER: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10" b="1" dirty="0">
                <a:cs typeface="Times New Roman" pitchFamily="18" charset="0"/>
              </a:rPr>
              <a:t>	</a:t>
            </a:r>
            <a:r>
              <a:rPr lang="en-US" sz="1610" dirty="0" smtClean="0">
                <a:cs typeface="Times New Roman" pitchFamily="18" charset="0"/>
              </a:rPr>
              <a:t>Additional transportation  cost incurred due to refund and exchange, rejection of orders by the buyer.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1610" dirty="0">
                <a:cs typeface="Times New Roman" pitchFamily="18" charset="0"/>
              </a:rPr>
              <a:t>	</a:t>
            </a:r>
            <a:r>
              <a:rPr lang="en-US" sz="1610" dirty="0" smtClean="0">
                <a:cs typeface="Times New Roman" pitchFamily="18" charset="0"/>
              </a:rPr>
              <a:t>Damage occurred during the transportation would lead to refund/exchange/rejection of orders which 	would affect the farmer’s revenue</a:t>
            </a:r>
          </a:p>
        </p:txBody>
      </p:sp>
    </p:spTree>
    <p:extLst>
      <p:ext uri="{BB962C8B-B14F-4D97-AF65-F5344CB8AC3E}">
        <p14:creationId xmlns="" xmlns:p14="http://schemas.microsoft.com/office/powerpoint/2010/main" val="159682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1168</TotalTime>
  <Words>371</Words>
  <Application>Microsoft Office PowerPoint</Application>
  <PresentationFormat>Custom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IDEA/APPROACH DETAILS</vt:lpstr>
      <vt:lpstr>Slide 2</vt:lpstr>
      <vt:lpstr>Slide 3</vt:lpstr>
      <vt:lpstr>SEQUENCE DIAGRAM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Idea/Approach Details</dc:title>
  <dc:creator>Cajetan Rodrigues</dc:creator>
  <cp:lastModifiedBy>charles</cp:lastModifiedBy>
  <cp:revision>31</cp:revision>
  <dcterms:created xsi:type="dcterms:W3CDTF">2019-01-18T05:38:40Z</dcterms:created>
  <dcterms:modified xsi:type="dcterms:W3CDTF">2019-01-19T12:11:18Z</dcterms:modified>
</cp:coreProperties>
</file>