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9" r:id="rId4"/>
    <p:sldId id="264"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60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AA123-B6AB-4D92-A632-3B9697DFDD4B}"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D5D07-90D8-4DB8-AC17-D5184C087F8B}" type="slidenum">
              <a:rPr lang="en-US" smtClean="0"/>
              <a:pPr/>
              <a:t>‹#›</a:t>
            </a:fld>
            <a:endParaRPr lang="en-US"/>
          </a:p>
        </p:txBody>
      </p:sp>
    </p:spTree>
    <p:extLst>
      <p:ext uri="{BB962C8B-B14F-4D97-AF65-F5344CB8AC3E}">
        <p14:creationId xmlns:p14="http://schemas.microsoft.com/office/powerpoint/2010/main" val="429088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AA123-B6AB-4D92-A632-3B9697DFDD4B}"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D5D07-90D8-4DB8-AC17-D5184C087F8B}" type="slidenum">
              <a:rPr lang="en-US" smtClean="0"/>
              <a:pPr/>
              <a:t>‹#›</a:t>
            </a:fld>
            <a:endParaRPr lang="en-US"/>
          </a:p>
        </p:txBody>
      </p:sp>
    </p:spTree>
    <p:extLst>
      <p:ext uri="{BB962C8B-B14F-4D97-AF65-F5344CB8AC3E}">
        <p14:creationId xmlns:p14="http://schemas.microsoft.com/office/powerpoint/2010/main" val="4126514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AA123-B6AB-4D92-A632-3B9697DFDD4B}"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D5D07-90D8-4DB8-AC17-D5184C087F8B}" type="slidenum">
              <a:rPr lang="en-US" smtClean="0"/>
              <a:pPr/>
              <a:t>‹#›</a:t>
            </a:fld>
            <a:endParaRPr lang="en-US"/>
          </a:p>
        </p:txBody>
      </p:sp>
    </p:spTree>
    <p:extLst>
      <p:ext uri="{BB962C8B-B14F-4D97-AF65-F5344CB8AC3E}">
        <p14:creationId xmlns:p14="http://schemas.microsoft.com/office/powerpoint/2010/main" val="58473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AA123-B6AB-4D92-A632-3B9697DFDD4B}"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D5D07-90D8-4DB8-AC17-D5184C087F8B}" type="slidenum">
              <a:rPr lang="en-US" smtClean="0"/>
              <a:pPr/>
              <a:t>‹#›</a:t>
            </a:fld>
            <a:endParaRPr lang="en-US"/>
          </a:p>
        </p:txBody>
      </p:sp>
    </p:spTree>
    <p:extLst>
      <p:ext uri="{BB962C8B-B14F-4D97-AF65-F5344CB8AC3E}">
        <p14:creationId xmlns:p14="http://schemas.microsoft.com/office/powerpoint/2010/main" val="3443390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0AA123-B6AB-4D92-A632-3B9697DFDD4B}"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D5D07-90D8-4DB8-AC17-D5184C087F8B}" type="slidenum">
              <a:rPr lang="en-US" smtClean="0"/>
              <a:pPr/>
              <a:t>‹#›</a:t>
            </a:fld>
            <a:endParaRPr lang="en-US"/>
          </a:p>
        </p:txBody>
      </p:sp>
    </p:spTree>
    <p:extLst>
      <p:ext uri="{BB962C8B-B14F-4D97-AF65-F5344CB8AC3E}">
        <p14:creationId xmlns:p14="http://schemas.microsoft.com/office/powerpoint/2010/main" val="198884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0AA123-B6AB-4D92-A632-3B9697DFDD4B}" type="datetimeFigureOut">
              <a:rPr lang="en-US" smtClean="0"/>
              <a:pPr/>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D5D07-90D8-4DB8-AC17-D5184C087F8B}" type="slidenum">
              <a:rPr lang="en-US" smtClean="0"/>
              <a:pPr/>
              <a:t>‹#›</a:t>
            </a:fld>
            <a:endParaRPr lang="en-US"/>
          </a:p>
        </p:txBody>
      </p:sp>
    </p:spTree>
    <p:extLst>
      <p:ext uri="{BB962C8B-B14F-4D97-AF65-F5344CB8AC3E}">
        <p14:creationId xmlns:p14="http://schemas.microsoft.com/office/powerpoint/2010/main" val="164773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0AA123-B6AB-4D92-A632-3B9697DFDD4B}" type="datetimeFigureOut">
              <a:rPr lang="en-US" smtClean="0"/>
              <a:pPr/>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ED5D07-90D8-4DB8-AC17-D5184C087F8B}" type="slidenum">
              <a:rPr lang="en-US" smtClean="0"/>
              <a:pPr/>
              <a:t>‹#›</a:t>
            </a:fld>
            <a:endParaRPr lang="en-US"/>
          </a:p>
        </p:txBody>
      </p:sp>
    </p:spTree>
    <p:extLst>
      <p:ext uri="{BB962C8B-B14F-4D97-AF65-F5344CB8AC3E}">
        <p14:creationId xmlns:p14="http://schemas.microsoft.com/office/powerpoint/2010/main" val="317988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AA123-B6AB-4D92-A632-3B9697DFDD4B}" type="datetimeFigureOut">
              <a:rPr lang="en-US" smtClean="0"/>
              <a:pPr/>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ED5D07-90D8-4DB8-AC17-D5184C087F8B}" type="slidenum">
              <a:rPr lang="en-US" smtClean="0"/>
              <a:pPr/>
              <a:t>‹#›</a:t>
            </a:fld>
            <a:endParaRPr lang="en-US"/>
          </a:p>
        </p:txBody>
      </p:sp>
    </p:spTree>
    <p:extLst>
      <p:ext uri="{BB962C8B-B14F-4D97-AF65-F5344CB8AC3E}">
        <p14:creationId xmlns:p14="http://schemas.microsoft.com/office/powerpoint/2010/main" val="393613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AA123-B6AB-4D92-A632-3B9697DFDD4B}" type="datetimeFigureOut">
              <a:rPr lang="en-US" smtClean="0"/>
              <a:pPr/>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ED5D07-90D8-4DB8-AC17-D5184C087F8B}" type="slidenum">
              <a:rPr lang="en-US" smtClean="0"/>
              <a:pPr/>
              <a:t>‹#›</a:t>
            </a:fld>
            <a:endParaRPr lang="en-US"/>
          </a:p>
        </p:txBody>
      </p:sp>
    </p:spTree>
    <p:extLst>
      <p:ext uri="{BB962C8B-B14F-4D97-AF65-F5344CB8AC3E}">
        <p14:creationId xmlns:p14="http://schemas.microsoft.com/office/powerpoint/2010/main" val="46207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0AA123-B6AB-4D92-A632-3B9697DFDD4B}" type="datetimeFigureOut">
              <a:rPr lang="en-US" smtClean="0"/>
              <a:pPr/>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D5D07-90D8-4DB8-AC17-D5184C087F8B}" type="slidenum">
              <a:rPr lang="en-US" smtClean="0"/>
              <a:pPr/>
              <a:t>‹#›</a:t>
            </a:fld>
            <a:endParaRPr lang="en-US"/>
          </a:p>
        </p:txBody>
      </p:sp>
    </p:spTree>
    <p:extLst>
      <p:ext uri="{BB962C8B-B14F-4D97-AF65-F5344CB8AC3E}">
        <p14:creationId xmlns:p14="http://schemas.microsoft.com/office/powerpoint/2010/main" val="196713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0AA123-B6AB-4D92-A632-3B9697DFDD4B}" type="datetimeFigureOut">
              <a:rPr lang="en-US" smtClean="0"/>
              <a:pPr/>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D5D07-90D8-4DB8-AC17-D5184C087F8B}" type="slidenum">
              <a:rPr lang="en-US" smtClean="0"/>
              <a:pPr/>
              <a:t>‹#›</a:t>
            </a:fld>
            <a:endParaRPr lang="en-US"/>
          </a:p>
        </p:txBody>
      </p:sp>
    </p:spTree>
    <p:extLst>
      <p:ext uri="{BB962C8B-B14F-4D97-AF65-F5344CB8AC3E}">
        <p14:creationId xmlns:p14="http://schemas.microsoft.com/office/powerpoint/2010/main" val="313084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AA123-B6AB-4D92-A632-3B9697DFDD4B}" type="datetimeFigureOut">
              <a:rPr lang="en-US" smtClean="0"/>
              <a:pPr/>
              <a:t>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D5D07-90D8-4DB8-AC17-D5184C087F8B}" type="slidenum">
              <a:rPr lang="en-US" smtClean="0"/>
              <a:pPr/>
              <a:t>‹#›</a:t>
            </a:fld>
            <a:endParaRPr lang="en-US"/>
          </a:p>
        </p:txBody>
      </p:sp>
    </p:spTree>
    <p:extLst>
      <p:ext uri="{BB962C8B-B14F-4D97-AF65-F5344CB8AC3E}">
        <p14:creationId xmlns:p14="http://schemas.microsoft.com/office/powerpoint/2010/main" val="358189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rgbClr val="00B050"/>
                </a:solidFill>
                <a:latin typeface="Segoe UI Semibold" panose="020B0702040204020203" pitchFamily="34" charset="0"/>
                <a:cs typeface="Segoe UI Semibold" panose="020B0702040204020203" pitchFamily="34" charset="0"/>
              </a:rPr>
              <a:t>IDEA/APPROACH DETAILS</a:t>
            </a:r>
            <a:endParaRPr lang="en-IN" sz="3200" b="1" u="sng" dirty="0">
              <a:solidFill>
                <a:srgbClr val="00B050"/>
              </a:solidFill>
              <a:latin typeface="Segoe UI Semibold" panose="020B0702040204020203" pitchFamily="34" charset="0"/>
              <a:cs typeface="Segoe UI Semibold" panose="020B0702040204020203" pitchFamily="34" charset="0"/>
            </a:endParaRPr>
          </a:p>
        </p:txBody>
      </p:sp>
      <p:sp>
        <p:nvSpPr>
          <p:cNvPr id="3" name="Content Placeholder 2"/>
          <p:cNvSpPr>
            <a:spLocks noGrp="1"/>
          </p:cNvSpPr>
          <p:nvPr>
            <p:ph idx="1"/>
          </p:nvPr>
        </p:nvSpPr>
        <p:spPr>
          <a:xfrm>
            <a:off x="522513" y="1690688"/>
            <a:ext cx="11281559" cy="4486275"/>
          </a:xfrm>
        </p:spPr>
        <p:txBody>
          <a:bodyPr>
            <a:normAutofit/>
          </a:bodyPr>
          <a:lstStyle/>
          <a:p>
            <a:pPr algn="just">
              <a:buNone/>
            </a:pPr>
            <a:endParaRPr lang="en-US" sz="2000" b="1" u="sng" dirty="0" smtClean="0">
              <a:latin typeface="Segoe UI Semibold" panose="020B0702040204020203" pitchFamily="34" charset="0"/>
              <a:cs typeface="Segoe UI Semibold" panose="020B0702040204020203" pitchFamily="34" charset="0"/>
            </a:endParaRPr>
          </a:p>
          <a:p>
            <a:pPr algn="just">
              <a:buNone/>
            </a:pPr>
            <a:endParaRPr lang="en-US" sz="2000" b="1" u="sng" dirty="0" smtClean="0">
              <a:latin typeface="Segoe UI Semibold" panose="020B0702040204020203" pitchFamily="34" charset="0"/>
              <a:cs typeface="Segoe UI Semibold" panose="020B0702040204020203" pitchFamily="34" charset="0"/>
            </a:endParaRPr>
          </a:p>
          <a:p>
            <a:pPr algn="just">
              <a:buNone/>
            </a:pPr>
            <a:r>
              <a:rPr lang="en-US" sz="2000" b="1" u="sng" dirty="0" smtClean="0">
                <a:latin typeface="Segoe UI Semibold" panose="020B0702040204020203" pitchFamily="34" charset="0"/>
                <a:cs typeface="Segoe UI Semibold" panose="020B0702040204020203" pitchFamily="34" charset="0"/>
              </a:rPr>
              <a:t>TECHNOLOGY BUCKET: </a:t>
            </a:r>
            <a:r>
              <a:rPr lang="en-US" sz="2000" dirty="0" smtClean="0">
                <a:latin typeface="Segoe UI Semibold" panose="020B0702040204020203" pitchFamily="34" charset="0"/>
                <a:cs typeface="Segoe UI Semibold" panose="020B0702040204020203" pitchFamily="34" charset="0"/>
              </a:rPr>
              <a:t> </a:t>
            </a:r>
            <a:r>
              <a:rPr lang="en-US" sz="1600" dirty="0"/>
              <a:t>Software - Web App development</a:t>
            </a:r>
            <a:r>
              <a:rPr lang="en-US" sz="2000" dirty="0" smtClean="0">
                <a:latin typeface="Segoe UI Semibold" panose="020B0702040204020203" pitchFamily="34" charset="0"/>
                <a:cs typeface="Segoe UI Semibold" panose="020B0702040204020203" pitchFamily="34" charset="0"/>
              </a:rPr>
              <a:t>	</a:t>
            </a:r>
            <a:r>
              <a:rPr lang="en-US" sz="2000" dirty="0" smtClean="0">
                <a:latin typeface="Segoe UI Semibold" panose="020B0702040204020203" pitchFamily="34" charset="0"/>
                <a:cs typeface="Segoe UI Semibold" panose="020B0702040204020203" pitchFamily="34" charset="0"/>
              </a:rPr>
              <a:t>	</a:t>
            </a:r>
            <a:r>
              <a:rPr lang="en-US" sz="2000" b="1" u="sng" dirty="0" smtClean="0">
                <a:latin typeface="Segoe UI Semibold" panose="020B0702040204020203" pitchFamily="34" charset="0"/>
                <a:cs typeface="Segoe UI Semibold" panose="020B0702040204020203" pitchFamily="34" charset="0"/>
              </a:rPr>
              <a:t>CATEGORY</a:t>
            </a:r>
            <a:r>
              <a:rPr lang="en-US" sz="2000" b="1" u="sng" dirty="0" smtClean="0">
                <a:latin typeface="Segoe UI Semibold" panose="020B0702040204020203" pitchFamily="34" charset="0"/>
                <a:cs typeface="Segoe UI Semibold" panose="020B0702040204020203" pitchFamily="34" charset="0"/>
              </a:rPr>
              <a:t>: </a:t>
            </a:r>
            <a:r>
              <a:rPr lang="en-US" sz="1600" dirty="0" smtClean="0">
                <a:cs typeface="Segoe UI Semibold" panose="020B0702040204020203" pitchFamily="34" charset="0"/>
              </a:rPr>
              <a:t>Software</a:t>
            </a:r>
            <a:r>
              <a:rPr lang="en-US" sz="1800" b="1" u="sng" dirty="0" smtClean="0">
                <a:cs typeface="Segoe UI Semibold" panose="020B0702040204020203" pitchFamily="34" charset="0"/>
              </a:rPr>
              <a:t> </a:t>
            </a:r>
          </a:p>
          <a:p>
            <a:pPr algn="just">
              <a:buNone/>
            </a:pPr>
            <a:r>
              <a:rPr lang="en-US" sz="2000" b="1" u="sng" dirty="0" smtClean="0">
                <a:latin typeface="Segoe UI Semibold" panose="020B0702040204020203" pitchFamily="34" charset="0"/>
                <a:cs typeface="Segoe UI Semibold" panose="020B0702040204020203" pitchFamily="34" charset="0"/>
              </a:rPr>
              <a:t>COMPANY NAME/MINISTRY NAME</a:t>
            </a:r>
            <a:r>
              <a:rPr lang="en-US" sz="2000" u="sng" dirty="0" smtClean="0">
                <a:latin typeface="Segoe UI Semibold" panose="020B0702040204020203" pitchFamily="34" charset="0"/>
                <a:cs typeface="Segoe UI Semibold" panose="020B0702040204020203" pitchFamily="34" charset="0"/>
              </a:rPr>
              <a:t>: </a:t>
            </a:r>
            <a:r>
              <a:rPr lang="en-US" sz="2000" dirty="0" smtClean="0">
                <a:latin typeface="Segoe UI Semibold" panose="020B0702040204020203" pitchFamily="34" charset="0"/>
                <a:cs typeface="Segoe UI Semibold" panose="020B0702040204020203" pitchFamily="34" charset="0"/>
              </a:rPr>
              <a:t>  </a:t>
            </a:r>
            <a:r>
              <a:rPr lang="en-US" sz="1600" dirty="0" err="1"/>
              <a:t>Maruti</a:t>
            </a:r>
            <a:r>
              <a:rPr lang="en-US" sz="1600" dirty="0"/>
              <a:t> Suzuki India Ltd</a:t>
            </a:r>
            <a:r>
              <a:rPr lang="en-US" sz="2000" dirty="0"/>
              <a:t>.</a:t>
            </a:r>
            <a:r>
              <a:rPr lang="en-US" sz="1800" dirty="0" smtClean="0"/>
              <a:t>	</a:t>
            </a:r>
            <a:r>
              <a:rPr lang="en-US" sz="1800" dirty="0" smtClean="0"/>
              <a:t>	</a:t>
            </a:r>
            <a:r>
              <a:rPr lang="en-US" sz="2000" b="1" u="sng" dirty="0" smtClean="0">
                <a:latin typeface="Segoe UI Semibold" pitchFamily="34" charset="0"/>
              </a:rPr>
              <a:t>PROBLEM </a:t>
            </a:r>
            <a:r>
              <a:rPr lang="en-US" sz="2000" b="1" u="sng" dirty="0" smtClean="0">
                <a:latin typeface="Segoe UI Semibold" pitchFamily="34" charset="0"/>
              </a:rPr>
              <a:t>CODE</a:t>
            </a:r>
            <a:r>
              <a:rPr lang="en-US" sz="2000" dirty="0" smtClean="0">
                <a:latin typeface="Segoe UI Semibold" pitchFamily="34" charset="0"/>
              </a:rPr>
              <a:t>: </a:t>
            </a:r>
            <a:r>
              <a:rPr lang="en-US" sz="1600" dirty="0" smtClean="0"/>
              <a:t>NM1</a:t>
            </a:r>
            <a:endParaRPr lang="en-US" sz="2000" dirty="0" smtClean="0"/>
          </a:p>
          <a:p>
            <a:pPr algn="just">
              <a:buNone/>
            </a:pPr>
            <a:r>
              <a:rPr lang="en-US" sz="2000" b="1" u="sng" dirty="0" smtClean="0">
                <a:latin typeface="Segoe UI Semibold" panose="020B0702040204020203" pitchFamily="34" charset="0"/>
                <a:cs typeface="Segoe UI Semibold" panose="020B0702040204020203" pitchFamily="34" charset="0"/>
              </a:rPr>
              <a:t>TEAM LEADER</a:t>
            </a:r>
            <a:r>
              <a:rPr lang="en-US" sz="2000" dirty="0" smtClean="0">
                <a:latin typeface="Segoe UI Semibold" panose="020B0702040204020203" pitchFamily="34" charset="0"/>
                <a:cs typeface="Segoe UI Semibold" panose="020B0702040204020203" pitchFamily="34" charset="0"/>
              </a:rPr>
              <a:t>: </a:t>
            </a:r>
            <a:r>
              <a:rPr lang="en-US" sz="1600" dirty="0" smtClean="0">
                <a:cs typeface="Times New Roman" pitchFamily="18" charset="0"/>
              </a:rPr>
              <a:t>Clayton </a:t>
            </a:r>
            <a:r>
              <a:rPr lang="en-US" sz="1600" dirty="0" err="1" smtClean="0">
                <a:cs typeface="Times New Roman" pitchFamily="18" charset="0"/>
              </a:rPr>
              <a:t>Sohan</a:t>
            </a:r>
            <a:r>
              <a:rPr lang="en-US" sz="1600" dirty="0" smtClean="0">
                <a:cs typeface="Times New Roman" pitchFamily="18" charset="0"/>
              </a:rPr>
              <a:t> Pereira</a:t>
            </a:r>
            <a:r>
              <a:rPr lang="en-US" sz="1800" dirty="0" smtClean="0">
                <a:cs typeface="Times New Roman" pitchFamily="18" charset="0"/>
              </a:rPr>
              <a:t>				</a:t>
            </a:r>
            <a:r>
              <a:rPr lang="en-US" sz="1800" dirty="0" smtClean="0">
                <a:cs typeface="Times New Roman" pitchFamily="18" charset="0"/>
              </a:rPr>
              <a:t>	</a:t>
            </a:r>
            <a:r>
              <a:rPr lang="en-US" sz="2000" b="1" u="sng" dirty="0" smtClean="0">
                <a:latin typeface="Segoe UI Semibold" panose="020B0702040204020203" pitchFamily="34" charset="0"/>
                <a:cs typeface="Segoe UI Semibold" panose="020B0702040204020203" pitchFamily="34" charset="0"/>
              </a:rPr>
              <a:t>COLLEGE </a:t>
            </a:r>
            <a:r>
              <a:rPr lang="en-US" sz="2000" b="1" u="sng" dirty="0" smtClean="0">
                <a:latin typeface="Segoe UI Semibold" panose="020B0702040204020203" pitchFamily="34" charset="0"/>
                <a:cs typeface="Segoe UI Semibold" panose="020B0702040204020203" pitchFamily="34" charset="0"/>
              </a:rPr>
              <a:t>CODE</a:t>
            </a:r>
            <a:r>
              <a:rPr lang="en-US" sz="2000" u="sng" dirty="0" smtClean="0">
                <a:latin typeface="Segoe UI Semibold" panose="020B0702040204020203" pitchFamily="34" charset="0"/>
                <a:cs typeface="Segoe UI Semibold" panose="020B0702040204020203" pitchFamily="34" charset="0"/>
              </a:rPr>
              <a:t>: </a:t>
            </a:r>
            <a:r>
              <a:rPr lang="en-US" sz="2000" dirty="0" smtClean="0">
                <a:latin typeface="Segoe UI Semibold" panose="020B0702040204020203" pitchFamily="34" charset="0"/>
                <a:cs typeface="Segoe UI Semibold" panose="020B0702040204020203" pitchFamily="34" charset="0"/>
              </a:rPr>
              <a:t>  </a:t>
            </a:r>
            <a:r>
              <a:rPr lang="en-US" sz="1600" dirty="0" smtClean="0">
                <a:cs typeface="Times New Roman" pitchFamily="18" charset="0"/>
              </a:rPr>
              <a:t>1-3508330114</a:t>
            </a:r>
            <a:r>
              <a:rPr lang="en-US" sz="1800" dirty="0" smtClean="0">
                <a:cs typeface="Times New Roman" pitchFamily="18" charset="0"/>
              </a:rPr>
              <a:t>		</a:t>
            </a:r>
            <a:endParaRPr lang="en-IN" sz="1800" dirty="0">
              <a:cs typeface="Times New Roman" pitchFamily="18" charset="0"/>
            </a:endParaRPr>
          </a:p>
        </p:txBody>
      </p:sp>
    </p:spTree>
    <p:extLst>
      <p:ext uri="{BB962C8B-B14F-4D97-AF65-F5344CB8AC3E}">
        <p14:creationId xmlns:p14="http://schemas.microsoft.com/office/powerpoint/2010/main" val="940912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459869"/>
            <a:ext cx="11099800" cy="6484852"/>
          </a:xfrm>
          <a:prstGeom prst="rect">
            <a:avLst/>
          </a:prstGeom>
        </p:spPr>
        <p:txBody>
          <a:bodyPr wrap="square">
            <a:spAutoFit/>
          </a:bodyPr>
          <a:lstStyle/>
          <a:p>
            <a:endParaRPr lang="en-US" sz="1580" u="sng" dirty="0" smtClean="0">
              <a:latin typeface="Times New Roman" pitchFamily="18" charset="0"/>
              <a:cs typeface="Times New Roman" pitchFamily="18" charset="0"/>
            </a:endParaRPr>
          </a:p>
          <a:p>
            <a:endParaRPr lang="en-US" sz="1580" dirty="0">
              <a:latin typeface="Times New Roman" pitchFamily="18" charset="0"/>
              <a:cs typeface="Times New Roman" pitchFamily="18" charset="0"/>
            </a:endParaRPr>
          </a:p>
          <a:p>
            <a:r>
              <a:rPr lang="en-US" b="1" u="sng" dirty="0" smtClean="0">
                <a:latin typeface="Segoe UI Semibold" panose="020B0702040204020203" pitchFamily="34" charset="0"/>
                <a:cs typeface="Segoe UI Semibold" panose="020B0702040204020203" pitchFamily="34" charset="0"/>
              </a:rPr>
              <a:t>Information Gathering: </a:t>
            </a:r>
            <a:r>
              <a:rPr lang="en-US" sz="1600" dirty="0" smtClean="0">
                <a:cs typeface="Times New Roman" pitchFamily="18" charset="0"/>
              </a:rPr>
              <a:t>An user will/can fill up a first hand report where the entire information of the accident will be documented. The report will include images and/or videos of the accident, interviews with the  eyewitnesses</a:t>
            </a:r>
            <a:r>
              <a:rPr lang="en-US" sz="1600" dirty="0">
                <a:cs typeface="Times New Roman" pitchFamily="18" charset="0"/>
              </a:rPr>
              <a:t>, </a:t>
            </a:r>
            <a:r>
              <a:rPr lang="en-US" sz="1600" dirty="0" smtClean="0">
                <a:cs typeface="Times New Roman" pitchFamily="18" charset="0"/>
              </a:rPr>
              <a:t>cause of the accident and the people involved in the accident.</a:t>
            </a:r>
          </a:p>
          <a:p>
            <a:r>
              <a:rPr lang="en-US" b="1" u="sng" dirty="0">
                <a:latin typeface="Segoe UI Semibold" panose="020B0702040204020203" pitchFamily="34" charset="0"/>
                <a:cs typeface="Segoe UI Semibold" panose="020B0702040204020203" pitchFamily="34" charset="0"/>
              </a:rPr>
              <a:t>User </a:t>
            </a:r>
            <a:r>
              <a:rPr lang="en-US" b="1" u="sng" dirty="0" smtClean="0">
                <a:latin typeface="Segoe UI Semibold" panose="020B0702040204020203" pitchFamily="34" charset="0"/>
                <a:cs typeface="Segoe UI Semibold" panose="020B0702040204020203" pitchFamily="34" charset="0"/>
              </a:rPr>
              <a:t>Authentication: </a:t>
            </a:r>
            <a:r>
              <a:rPr lang="en-US" sz="1600" dirty="0" smtClean="0">
                <a:cs typeface="Times New Roman" pitchFamily="18" charset="0"/>
              </a:rPr>
              <a:t>The user can be a police officer, </a:t>
            </a:r>
            <a:r>
              <a:rPr lang="en-US" sz="1600" dirty="0">
                <a:cs typeface="Times New Roman" pitchFamily="18" charset="0"/>
              </a:rPr>
              <a:t>transport </a:t>
            </a:r>
            <a:r>
              <a:rPr lang="en-US" sz="1600" dirty="0" smtClean="0">
                <a:cs typeface="Times New Roman" pitchFamily="18" charset="0"/>
              </a:rPr>
              <a:t>authorities or an ambulance </a:t>
            </a:r>
            <a:r>
              <a:rPr lang="en-US" sz="1600" dirty="0" smtClean="0"/>
              <a:t>personnel. If the user is an ordinary citizen he/she needs to authenticate himself/herself in to the system using a legal document- ID proof.</a:t>
            </a:r>
          </a:p>
          <a:p>
            <a:r>
              <a:rPr lang="en-US" b="1" u="sng" dirty="0" smtClean="0">
                <a:latin typeface="Segoe UI Semibold" panose="020B0702040204020203" pitchFamily="34" charset="0"/>
                <a:cs typeface="Segoe UI Semibold" panose="020B0702040204020203" pitchFamily="34" charset="0"/>
              </a:rPr>
              <a:t>Settle the Dispute: </a:t>
            </a:r>
            <a:r>
              <a:rPr lang="en-US" sz="1600" dirty="0" smtClean="0">
                <a:cs typeface="Times New Roman" pitchFamily="18" charset="0"/>
              </a:rPr>
              <a:t>If </a:t>
            </a:r>
            <a:r>
              <a:rPr lang="en-US" sz="1600" dirty="0">
                <a:cs typeface="Times New Roman" pitchFamily="18" charset="0"/>
              </a:rPr>
              <a:t>the accident is minor, the parties involved can gather information </a:t>
            </a:r>
            <a:r>
              <a:rPr lang="en-US" sz="1600" dirty="0" smtClean="0">
                <a:cs typeface="Times New Roman" pitchFamily="18" charset="0"/>
              </a:rPr>
              <a:t>about each </a:t>
            </a:r>
            <a:r>
              <a:rPr lang="en-US" sz="1600" dirty="0">
                <a:cs typeface="Times New Roman" pitchFamily="18" charset="0"/>
              </a:rPr>
              <a:t>other including insurance numbers and its details. This will enable them to settle </a:t>
            </a:r>
            <a:r>
              <a:rPr lang="en-US" sz="1600" dirty="0" smtClean="0">
                <a:cs typeface="Times New Roman" pitchFamily="18" charset="0"/>
              </a:rPr>
              <a:t>their dispute </a:t>
            </a:r>
            <a:r>
              <a:rPr lang="en-US" sz="1600" dirty="0">
                <a:cs typeface="Times New Roman" pitchFamily="18" charset="0"/>
              </a:rPr>
              <a:t>and will also be convenient for the insurance companies of the respective parties to </a:t>
            </a:r>
            <a:r>
              <a:rPr lang="en-US" sz="1600" dirty="0" smtClean="0">
                <a:cs typeface="Times New Roman" pitchFamily="18" charset="0"/>
              </a:rPr>
              <a:t>look into </a:t>
            </a:r>
            <a:r>
              <a:rPr lang="en-US" sz="1600" dirty="0">
                <a:cs typeface="Times New Roman" pitchFamily="18" charset="0"/>
              </a:rPr>
              <a:t>the case. </a:t>
            </a:r>
            <a:endParaRPr lang="en-US" sz="1600" dirty="0" smtClean="0">
              <a:cs typeface="Times New Roman" pitchFamily="18" charset="0"/>
            </a:endParaRPr>
          </a:p>
          <a:p>
            <a:r>
              <a:rPr lang="en-US" b="1" u="sng" dirty="0" smtClean="0">
                <a:latin typeface="Segoe UI Semibold" panose="020B0702040204020203" pitchFamily="34" charset="0"/>
                <a:cs typeface="Segoe UI Semibold" panose="020B0702040204020203" pitchFamily="34" charset="0"/>
              </a:rPr>
              <a:t>Eyewitness Protection: </a:t>
            </a:r>
            <a:r>
              <a:rPr lang="en-US" sz="1600" dirty="0" smtClean="0">
                <a:cs typeface="Times New Roman" pitchFamily="18" charset="0"/>
              </a:rPr>
              <a:t>The Details of the </a:t>
            </a:r>
            <a:r>
              <a:rPr lang="en-US" sz="1600" dirty="0">
                <a:cs typeface="Times New Roman" pitchFamily="18" charset="0"/>
              </a:rPr>
              <a:t>eyewitnesses </a:t>
            </a:r>
            <a:r>
              <a:rPr lang="en-US" sz="1600" dirty="0" smtClean="0">
                <a:cs typeface="Times New Roman" pitchFamily="18" charset="0"/>
              </a:rPr>
              <a:t>will be kept private only to be accessed by any concerned official having the rights to access them.</a:t>
            </a:r>
          </a:p>
          <a:p>
            <a:r>
              <a:rPr lang="en-US" b="1" u="sng" dirty="0" smtClean="0">
                <a:latin typeface="Segoe UI Semibold" panose="020B0702040204020203" pitchFamily="34" charset="0"/>
                <a:cs typeface="Segoe UI Semibold" panose="020B0702040204020203" pitchFamily="34" charset="0"/>
              </a:rPr>
              <a:t>Additional Evidence:  </a:t>
            </a:r>
            <a:r>
              <a:rPr lang="en-US" sz="1600" dirty="0" smtClean="0">
                <a:cs typeface="Times New Roman" pitchFamily="18" charset="0"/>
              </a:rPr>
              <a:t>In case of major accident this First Hand Report with images and videos can act as a evidence into the case, thus helping the authorities to investigate into the matter.</a:t>
            </a:r>
          </a:p>
          <a:p>
            <a:endParaRPr lang="en-US" sz="1580" dirty="0" smtClean="0">
              <a:cs typeface="Times New Roman" pitchFamily="18" charset="0"/>
            </a:endParaRPr>
          </a:p>
          <a:p>
            <a:r>
              <a:rPr lang="en-US" sz="2000" b="1" u="sng" dirty="0" smtClean="0">
                <a:solidFill>
                  <a:srgbClr val="00B050"/>
                </a:solidFill>
                <a:latin typeface="Segoe UI Semibold" panose="020B0702040204020203" pitchFamily="34" charset="0"/>
                <a:cs typeface="Segoe UI Semibold" panose="020B0702040204020203" pitchFamily="34" charset="0"/>
              </a:rPr>
              <a:t>TECHNOLOGY </a:t>
            </a:r>
            <a:r>
              <a:rPr lang="en-US" sz="2000" b="1" u="sng" dirty="0" smtClean="0">
                <a:solidFill>
                  <a:srgbClr val="00B050"/>
                </a:solidFill>
                <a:latin typeface="Segoe UI Semibold" panose="020B0702040204020203" pitchFamily="34" charset="0"/>
                <a:cs typeface="Segoe UI Semibold" panose="020B0702040204020203" pitchFamily="34" charset="0"/>
              </a:rPr>
              <a:t>STACK</a:t>
            </a:r>
            <a:r>
              <a:rPr lang="en-US" sz="2000" b="1" u="sng" dirty="0" smtClean="0">
                <a:solidFill>
                  <a:srgbClr val="00B050"/>
                </a:solidFill>
                <a:latin typeface="Segoe UI Semibold" panose="020B0702040204020203" pitchFamily="34" charset="0"/>
                <a:cs typeface="Segoe UI Semibold" panose="020B0702040204020203" pitchFamily="34" charset="0"/>
              </a:rPr>
              <a:t>:</a:t>
            </a:r>
          </a:p>
          <a:p>
            <a:endParaRPr lang="en-US" sz="1580" b="1" u="sng" dirty="0" smtClean="0">
              <a:solidFill>
                <a:srgbClr val="00B050"/>
              </a:solidFill>
              <a:latin typeface="Segoe UI Semibold" panose="020B0702040204020203" pitchFamily="34" charset="0"/>
              <a:cs typeface="Segoe UI Semibold" panose="020B0702040204020203" pitchFamily="34" charset="0"/>
            </a:endParaRPr>
          </a:p>
          <a:p>
            <a:r>
              <a:rPr lang="en-US" b="1" u="sng" dirty="0" smtClean="0">
                <a:latin typeface="Segoe UI Semibold" panose="020B0702040204020203" pitchFamily="34" charset="0"/>
                <a:cs typeface="Segoe UI Semibold" panose="020B0702040204020203" pitchFamily="34" charset="0"/>
              </a:rPr>
              <a:t>CLIENT-SIDE:</a:t>
            </a:r>
            <a:r>
              <a:rPr lang="en-US" dirty="0"/>
              <a:t>	</a:t>
            </a:r>
            <a:r>
              <a:rPr lang="en-US" sz="1600" dirty="0" smtClean="0"/>
              <a:t>1</a:t>
            </a:r>
            <a:r>
              <a:rPr lang="en-US" sz="1600" dirty="0"/>
              <a:t>] React Native Framework (Open source library)</a:t>
            </a:r>
          </a:p>
          <a:p>
            <a:r>
              <a:rPr lang="en-US" sz="1600" dirty="0"/>
              <a:t>  </a:t>
            </a:r>
            <a:r>
              <a:rPr lang="en-US" sz="1600" dirty="0" smtClean="0"/>
              <a:t>		2</a:t>
            </a:r>
            <a:r>
              <a:rPr lang="en-US" sz="1600" dirty="0"/>
              <a:t>] Native Base UI Library (Open source framework)</a:t>
            </a:r>
            <a:endParaRPr lang="en-US" sz="1600" dirty="0" smtClean="0">
              <a:cs typeface="Times New Roman" pitchFamily="18" charset="0"/>
            </a:endParaRPr>
          </a:p>
          <a:p>
            <a:endParaRPr lang="en-US" sz="1400" dirty="0" smtClean="0">
              <a:cs typeface="Times New Roman" pitchFamily="18" charset="0"/>
            </a:endParaRPr>
          </a:p>
          <a:p>
            <a:r>
              <a:rPr lang="en-US" b="1" u="sng" dirty="0" smtClean="0">
                <a:latin typeface="Segoe UI Semibold" panose="020B0702040204020203" pitchFamily="34" charset="0"/>
                <a:cs typeface="Segoe UI Semibold" panose="020B0702040204020203" pitchFamily="34" charset="0"/>
              </a:rPr>
              <a:t>SERVER-SIDE:</a:t>
            </a:r>
            <a:r>
              <a:rPr lang="en-US" sz="1580" dirty="0">
                <a:cs typeface="Times New Roman" pitchFamily="18" charset="0"/>
              </a:rPr>
              <a:t>	</a:t>
            </a:r>
            <a:r>
              <a:rPr lang="en-US" sz="1600" dirty="0" smtClean="0"/>
              <a:t>1</a:t>
            </a:r>
            <a:r>
              <a:rPr lang="en-US" sz="1600" dirty="0"/>
              <a:t>] Express Framework (For Backend Business logic)</a:t>
            </a:r>
          </a:p>
          <a:p>
            <a:r>
              <a:rPr lang="en-US" sz="1600" dirty="0"/>
              <a:t>                               </a:t>
            </a:r>
            <a:r>
              <a:rPr lang="en-US" sz="1600" dirty="0" smtClean="0"/>
              <a:t>		(</a:t>
            </a:r>
            <a:r>
              <a:rPr lang="en-US" sz="1600" dirty="0"/>
              <a:t>Open Source Framework</a:t>
            </a:r>
            <a:r>
              <a:rPr lang="en-US" sz="1600" dirty="0" smtClean="0"/>
              <a:t>)</a:t>
            </a:r>
            <a:endParaRPr lang="en-US" sz="1600" dirty="0"/>
          </a:p>
          <a:p>
            <a:r>
              <a:rPr lang="en-US" sz="1600" dirty="0" smtClean="0"/>
              <a:t>		2</a:t>
            </a:r>
            <a:r>
              <a:rPr lang="en-US" sz="1600" dirty="0"/>
              <a:t>] Mongo Database(For Storing user details)</a:t>
            </a:r>
          </a:p>
          <a:p>
            <a:r>
              <a:rPr lang="en-US" sz="1600" dirty="0" smtClean="0"/>
              <a:t>			(</a:t>
            </a:r>
            <a:r>
              <a:rPr lang="en-US" sz="1600" dirty="0"/>
              <a:t>Open Source Database)</a:t>
            </a:r>
            <a:endParaRPr lang="en-US" sz="1600" dirty="0" smtClean="0">
              <a:cs typeface="Times New Roman" pitchFamily="18" charset="0"/>
            </a:endParaRPr>
          </a:p>
          <a:p>
            <a:r>
              <a:rPr lang="en-US" sz="1600" dirty="0" smtClean="0">
                <a:cs typeface="Times New Roman" pitchFamily="18" charset="0"/>
              </a:rPr>
              <a:t>		</a:t>
            </a:r>
          </a:p>
        </p:txBody>
      </p:sp>
      <p:sp>
        <p:nvSpPr>
          <p:cNvPr id="3" name="Rectangle 2"/>
          <p:cNvSpPr/>
          <p:nvPr/>
        </p:nvSpPr>
        <p:spPr>
          <a:xfrm>
            <a:off x="647700" y="459869"/>
            <a:ext cx="7631384" cy="461665"/>
          </a:xfrm>
          <a:prstGeom prst="rect">
            <a:avLst/>
          </a:prstGeom>
        </p:spPr>
        <p:txBody>
          <a:bodyPr wrap="none">
            <a:spAutoFit/>
          </a:bodyPr>
          <a:lstStyle/>
          <a:p>
            <a:r>
              <a:rPr lang="en-US" sz="2400" b="1" u="sng" dirty="0" smtClean="0">
                <a:solidFill>
                  <a:srgbClr val="00B050"/>
                </a:solidFill>
                <a:latin typeface="Segoe UI Semibold" panose="020B0702040204020203" pitchFamily="34" charset="0"/>
                <a:cs typeface="Segoe UI Semibold" panose="020B0702040204020203" pitchFamily="34" charset="0"/>
              </a:rPr>
              <a:t>DESCRIPTION OF THE IDEA /SOLUTION/ PROTOTYPE</a:t>
            </a:r>
            <a:endParaRPr lang="en-US" sz="2400" u="sng" dirty="0">
              <a:solidFill>
                <a:srgbClr val="00B050"/>
              </a:solidFill>
              <a:latin typeface="Segoe UI Semibold" panose="020B0702040204020203" pitchFamily="34" charset="0"/>
              <a:cs typeface="Segoe UI Semibold" panose="020B0702040204020203"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000912578"/>
              </p:ext>
            </p:extLst>
          </p:nvPr>
        </p:nvGraphicFramePr>
        <p:xfrm>
          <a:off x="927100" y="6359652"/>
          <a:ext cx="12531636" cy="365760"/>
        </p:xfrm>
        <a:graphic>
          <a:graphicData uri="http://schemas.openxmlformats.org/drawingml/2006/table">
            <a:tbl>
              <a:tblPr firstRow="1" bandRow="1">
                <a:tableStyleId>{2D5ABB26-0587-4C30-8999-92F81FD0307C}</a:tableStyleId>
              </a:tblPr>
              <a:tblGrid>
                <a:gridCol w="6265818">
                  <a:extLst>
                    <a:ext uri="{9D8B030D-6E8A-4147-A177-3AD203B41FA5}">
                      <a16:colId xmlns:a16="http://schemas.microsoft.com/office/drawing/2014/main" val="3413974776"/>
                    </a:ext>
                  </a:extLst>
                </a:gridCol>
                <a:gridCol w="6265818">
                  <a:extLst>
                    <a:ext uri="{9D8B030D-6E8A-4147-A177-3AD203B41FA5}">
                      <a16:colId xmlns:a16="http://schemas.microsoft.com/office/drawing/2014/main" val="3205743022"/>
                    </a:ext>
                  </a:extLst>
                </a:gridCol>
              </a:tblGrid>
              <a:tr h="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94877155"/>
                  </a:ext>
                </a:extLst>
              </a:tr>
            </a:tbl>
          </a:graphicData>
        </a:graphic>
      </p:graphicFrame>
    </p:spTree>
    <p:extLst>
      <p:ext uri="{BB962C8B-B14F-4D97-AF65-F5344CB8AC3E}">
        <p14:creationId xmlns:p14="http://schemas.microsoft.com/office/powerpoint/2010/main" val="429298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4248" y="192769"/>
            <a:ext cx="8643998" cy="830997"/>
          </a:xfrm>
          <a:prstGeom prst="rect">
            <a:avLst/>
          </a:prstGeom>
          <a:noFill/>
        </p:spPr>
        <p:txBody>
          <a:bodyPr wrap="square" rtlCol="0">
            <a:spAutoFit/>
          </a:bodyPr>
          <a:lstStyle/>
          <a:p>
            <a:r>
              <a:rPr lang="en-US" sz="2400" b="1" u="sng" dirty="0" smtClean="0">
                <a:solidFill>
                  <a:srgbClr val="00B050"/>
                </a:solidFill>
                <a:latin typeface="Segoe UI Semibold" panose="020B0702040204020203" pitchFamily="34" charset="0"/>
                <a:cs typeface="Segoe UI Semibold" panose="020B0702040204020203" pitchFamily="34" charset="0"/>
              </a:rPr>
              <a:t>DESCRIPTION OF USE CASES: </a:t>
            </a:r>
            <a:r>
              <a:rPr lang="en-US" sz="1600" u="sng" dirty="0">
                <a:latin typeface="Segoe UI Semibold" panose="020B0702040204020203" pitchFamily="34" charset="0"/>
                <a:cs typeface="Segoe UI Semibold" panose="020B0702040204020203" pitchFamily="34" charset="0"/>
              </a:rPr>
              <a:t>UML USE CASE </a:t>
            </a:r>
            <a:r>
              <a:rPr lang="en-US" sz="1600" u="sng" dirty="0" smtClean="0">
                <a:latin typeface="Segoe UI Semibold" panose="020B0702040204020203" pitchFamily="34" charset="0"/>
                <a:cs typeface="Segoe UI Semibold" panose="020B0702040204020203" pitchFamily="34" charset="0"/>
              </a:rPr>
              <a:t>DIAGRAM</a:t>
            </a:r>
            <a:endParaRPr lang="en-IN" u="sng" dirty="0">
              <a:latin typeface="Segoe UI Semibold" panose="020B0702040204020203" pitchFamily="34" charset="0"/>
              <a:cs typeface="Segoe UI Semibold" panose="020B0702040204020203" pitchFamily="34" charset="0"/>
            </a:endParaRPr>
          </a:p>
          <a:p>
            <a:endParaRPr lang="en-US" sz="2400" b="1" u="sng" dirty="0" smtClean="0">
              <a:solidFill>
                <a:srgbClr val="00B050"/>
              </a:solidFill>
              <a:latin typeface="Segoe UI Semibold" panose="020B0702040204020203" pitchFamily="34" charset="0"/>
              <a:cs typeface="Segoe UI Semibold" panose="020B07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77" y="725713"/>
            <a:ext cx="9860838" cy="5964039"/>
          </a:xfrm>
          <a:prstGeom prst="rect">
            <a:avLst/>
          </a:prstGeom>
          <a:ln>
            <a:solidFill>
              <a:schemeClr val="tx1"/>
            </a:solidFill>
          </a:ln>
        </p:spPr>
      </p:pic>
    </p:spTree>
    <p:extLst>
      <p:ext uri="{BB962C8B-B14F-4D97-AF65-F5344CB8AC3E}">
        <p14:creationId xmlns:p14="http://schemas.microsoft.com/office/powerpoint/2010/main" val="94861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068" y="391252"/>
            <a:ext cx="10515600" cy="379458"/>
          </a:xfrm>
        </p:spPr>
        <p:txBody>
          <a:bodyPr>
            <a:normAutofit fontScale="90000"/>
          </a:bodyPr>
          <a:lstStyle/>
          <a:p>
            <a:r>
              <a:rPr lang="en-US" sz="2800" b="1" u="sng" dirty="0" smtClean="0">
                <a:solidFill>
                  <a:srgbClr val="00B050"/>
                </a:solidFill>
                <a:latin typeface="Segoe UI Semibold" panose="020B0702040204020203" pitchFamily="34" charset="0"/>
                <a:cs typeface="Segoe UI Semibold" panose="020B0702040204020203" pitchFamily="34" charset="0"/>
              </a:rPr>
              <a:t>SEQUENCE DIAGRAM</a:t>
            </a:r>
            <a:endParaRPr lang="en-US" sz="2800" b="1" u="sng" dirty="0">
              <a:solidFill>
                <a:srgbClr val="00B050"/>
              </a:solidFill>
            </a:endParaRPr>
          </a:p>
        </p:txBody>
      </p:sp>
    </p:spTree>
    <p:extLst>
      <p:ext uri="{BB962C8B-B14F-4D97-AF65-F5344CB8AC3E}">
        <p14:creationId xmlns:p14="http://schemas.microsoft.com/office/powerpoint/2010/main" val="194385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720" y="203200"/>
            <a:ext cx="10672353" cy="7001917"/>
          </a:xfrm>
          <a:prstGeom prst="rect">
            <a:avLst/>
          </a:prstGeom>
        </p:spPr>
        <p:txBody>
          <a:bodyPr wrap="square">
            <a:spAutoFit/>
          </a:bodyPr>
          <a:lstStyle/>
          <a:p>
            <a:pPr algn="just"/>
            <a:r>
              <a:rPr lang="en-US" sz="1600" b="1" u="sng" dirty="0" smtClean="0">
                <a:latin typeface="Segoe UI Semibold" panose="020B0702040204020203" pitchFamily="34" charset="0"/>
                <a:cs typeface="Segoe UI Semibold" panose="020B0702040204020203" pitchFamily="34" charset="0"/>
              </a:rPr>
              <a:t>USERS:</a:t>
            </a:r>
          </a:p>
          <a:p>
            <a:pPr algn="just"/>
            <a:r>
              <a:rPr lang="en-US" sz="1600" dirty="0" smtClean="0">
                <a:solidFill>
                  <a:srgbClr val="00B050"/>
                </a:solidFill>
                <a:latin typeface="Segoe UI Semibold" panose="020B0702040204020203" pitchFamily="34" charset="0"/>
                <a:cs typeface="Segoe UI Semibold" panose="020B0702040204020203" pitchFamily="34" charset="0"/>
              </a:rPr>
              <a:t>	</a:t>
            </a:r>
            <a:r>
              <a:rPr lang="en-US" sz="1600" dirty="0">
                <a:cs typeface="Times New Roman" pitchFamily="18" charset="0"/>
              </a:rPr>
              <a:t>The user can be a police officer, transport authorities or an ambulance </a:t>
            </a:r>
            <a:r>
              <a:rPr lang="en-US" sz="1600" dirty="0"/>
              <a:t>personnel. If the user is an ordinary citizen he/she needs to authenticate himself/herself in to the system using a legal document- ID </a:t>
            </a:r>
            <a:r>
              <a:rPr lang="en-US" sz="1600" dirty="0" smtClean="0"/>
              <a:t>proof. The user can generate a FHR(First Hand Report) where he/she needs to document the details about the accident. </a:t>
            </a:r>
            <a:r>
              <a:rPr lang="en-US" sz="1600" dirty="0">
                <a:cs typeface="Times New Roman" pitchFamily="18" charset="0"/>
              </a:rPr>
              <a:t>The report will include images and/or videos of the accident, interviews with the  eyewitnesses, cause of the accident and the people involved in the accident.</a:t>
            </a:r>
          </a:p>
          <a:p>
            <a:pPr algn="just"/>
            <a:endParaRPr lang="en-US" sz="1600" b="1" u="sng" dirty="0" smtClean="0">
              <a:latin typeface="Segoe UI Semibold" panose="020B0702040204020203" pitchFamily="34" charset="0"/>
              <a:cs typeface="Segoe UI Semibold" panose="020B0702040204020203" pitchFamily="34" charset="0"/>
            </a:endParaRPr>
          </a:p>
          <a:p>
            <a:pPr algn="just"/>
            <a:r>
              <a:rPr lang="en-US" sz="1600" b="1" u="sng" dirty="0" smtClean="0">
                <a:latin typeface="Segoe UI Semibold" panose="020B0702040204020203" pitchFamily="34" charset="0"/>
                <a:cs typeface="Segoe UI Semibold" panose="020B0702040204020203" pitchFamily="34" charset="0"/>
              </a:rPr>
              <a:t>OFFICIALS:</a:t>
            </a:r>
          </a:p>
          <a:p>
            <a:pPr marL="0" lvl="2"/>
            <a:r>
              <a:rPr lang="en-US" sz="1600" dirty="0" smtClean="0">
                <a:latin typeface="Times New Roman" pitchFamily="18" charset="0"/>
                <a:cs typeface="Times New Roman" pitchFamily="18" charset="0"/>
              </a:rPr>
              <a:t>	Officials can be a </a:t>
            </a:r>
            <a:r>
              <a:rPr lang="en-US" sz="1600" dirty="0">
                <a:cs typeface="Times New Roman" pitchFamily="18" charset="0"/>
              </a:rPr>
              <a:t>police officer, transport </a:t>
            </a:r>
            <a:r>
              <a:rPr lang="en-US" sz="1600" dirty="0" smtClean="0">
                <a:cs typeface="Times New Roman" pitchFamily="18" charset="0"/>
              </a:rPr>
              <a:t>authority </a:t>
            </a:r>
            <a:r>
              <a:rPr lang="en-US" sz="1600" dirty="0">
                <a:cs typeface="Times New Roman" pitchFamily="18" charset="0"/>
              </a:rPr>
              <a:t>or an ambulance </a:t>
            </a:r>
            <a:r>
              <a:rPr lang="en-US" sz="1600" dirty="0" smtClean="0"/>
              <a:t>personnel who also can document the report about the accident. The privilege to access the report will be only with concerned government official.</a:t>
            </a:r>
          </a:p>
          <a:p>
            <a:pPr marL="0" lvl="2"/>
            <a:endParaRPr lang="en-US" sz="1600" b="1" u="sng" dirty="0" smtClean="0">
              <a:latin typeface="Segoe UI Semibold" panose="020B0702040204020203" pitchFamily="34" charset="0"/>
              <a:cs typeface="Segoe UI Semibold" panose="020B0702040204020203" pitchFamily="34" charset="0"/>
            </a:endParaRPr>
          </a:p>
          <a:p>
            <a:pPr marL="0" lvl="2"/>
            <a:r>
              <a:rPr lang="en-US" sz="1600" b="1" u="sng" dirty="0" smtClean="0">
                <a:latin typeface="Segoe UI Semibold" panose="020B0702040204020203" pitchFamily="34" charset="0"/>
                <a:cs typeface="Segoe UI Semibold" panose="020B0702040204020203" pitchFamily="34" charset="0"/>
              </a:rPr>
              <a:t>INSURANCE COMPANIES :</a:t>
            </a:r>
          </a:p>
          <a:p>
            <a:r>
              <a:rPr lang="en-US" sz="1600" dirty="0">
                <a:solidFill>
                  <a:srgbClr val="00B050"/>
                </a:solidFill>
                <a:latin typeface="Segoe UI Semibold" panose="020B0702040204020203" pitchFamily="34" charset="0"/>
                <a:cs typeface="Segoe UI Semibold" panose="020B0702040204020203" pitchFamily="34" charset="0"/>
              </a:rPr>
              <a:t>	</a:t>
            </a:r>
            <a:r>
              <a:rPr lang="en-US" sz="1600" dirty="0" smtClean="0">
                <a:cs typeface="Times New Roman" pitchFamily="18" charset="0"/>
              </a:rPr>
              <a:t>If </a:t>
            </a:r>
            <a:r>
              <a:rPr lang="en-US" sz="1600" dirty="0">
                <a:cs typeface="Times New Roman" pitchFamily="18" charset="0"/>
              </a:rPr>
              <a:t>the accident is minor, the parties involved can gather information about each other including insurance numbers and its details. This will enable them to settle their dispute and will also be convenient for the insurance companies of the respective parties to look into the case</a:t>
            </a:r>
            <a:r>
              <a:rPr lang="en-US" sz="1600" dirty="0" smtClean="0">
                <a:cs typeface="Times New Roman" pitchFamily="18" charset="0"/>
              </a:rPr>
              <a:t>. </a:t>
            </a:r>
          </a:p>
          <a:p>
            <a:pPr lvl="2"/>
            <a:endParaRPr lang="en-US" sz="1600" b="1" u="sng" dirty="0" smtClean="0">
              <a:latin typeface="Segoe UI Semibold" panose="020B0702040204020203" pitchFamily="34" charset="0"/>
              <a:cs typeface="Segoe UI Semibold" panose="020B0702040204020203" pitchFamily="34" charset="0"/>
            </a:endParaRPr>
          </a:p>
          <a:p>
            <a:pPr algn="just"/>
            <a:r>
              <a:rPr lang="en-US" sz="1600" b="1" u="sng" dirty="0" smtClean="0">
                <a:latin typeface="Segoe UI Semibold" panose="020B0702040204020203" pitchFamily="34" charset="0"/>
                <a:cs typeface="Segoe UI Semibold" panose="020B0702040204020203" pitchFamily="34" charset="0"/>
              </a:rPr>
              <a:t>ADMIN:</a:t>
            </a:r>
            <a:endParaRPr lang="en-US" sz="1600" b="1" u="sng" dirty="0" smtClean="0">
              <a:latin typeface="Segoe UI Semibold" panose="020B0702040204020203" pitchFamily="34" charset="0"/>
              <a:cs typeface="Segoe UI Semibold" panose="020B0702040204020203" pitchFamily="34" charset="0"/>
            </a:endParaRPr>
          </a:p>
          <a:p>
            <a:pPr algn="just"/>
            <a:r>
              <a:rPr lang="en-US" sz="1600" b="1" dirty="0">
                <a:latin typeface="Segoe UI Semibold" panose="020B0702040204020203" pitchFamily="34" charset="0"/>
                <a:cs typeface="Segoe UI Semibold" panose="020B0702040204020203" pitchFamily="34" charset="0"/>
              </a:rPr>
              <a:t>	</a:t>
            </a:r>
            <a:r>
              <a:rPr lang="en-US" sz="1600" dirty="0">
                <a:cs typeface="Times New Roman" pitchFamily="18" charset="0"/>
              </a:rPr>
              <a:t>Admin can manage all the activities on the app, i.e. approve/disapprove </a:t>
            </a:r>
            <a:r>
              <a:rPr lang="en-US" sz="1600" dirty="0" smtClean="0">
                <a:cs typeface="Times New Roman" pitchFamily="18" charset="0"/>
              </a:rPr>
              <a:t>reports</a:t>
            </a:r>
            <a:r>
              <a:rPr lang="en-US" sz="1600" dirty="0" smtClean="0">
                <a:cs typeface="Times New Roman" pitchFamily="18" charset="0"/>
              </a:rPr>
              <a:t>. Additionally </a:t>
            </a:r>
            <a:r>
              <a:rPr lang="en-US" sz="1600" dirty="0">
                <a:cs typeface="Times New Roman" pitchFamily="18" charset="0"/>
              </a:rPr>
              <a:t>admin has the right to activate/deactivate any </a:t>
            </a:r>
            <a:r>
              <a:rPr lang="en-US" sz="1600" dirty="0" smtClean="0">
                <a:cs typeface="Times New Roman" pitchFamily="18" charset="0"/>
              </a:rPr>
              <a:t>user’s account </a:t>
            </a:r>
            <a:r>
              <a:rPr lang="en-US" sz="1600" dirty="0">
                <a:cs typeface="Times New Roman" pitchFamily="18" charset="0"/>
              </a:rPr>
              <a:t>in case of unethical activities</a:t>
            </a:r>
            <a:r>
              <a:rPr lang="en-US" sz="1600" dirty="0" smtClean="0">
                <a:cs typeface="Times New Roman" pitchFamily="18" charset="0"/>
              </a:rPr>
              <a:t>.</a:t>
            </a:r>
          </a:p>
          <a:p>
            <a:pPr algn="just"/>
            <a:endParaRPr lang="en-US" sz="2000" dirty="0">
              <a:cs typeface="Times New Roman" pitchFamily="18" charset="0"/>
            </a:endParaRPr>
          </a:p>
          <a:p>
            <a:pPr algn="just"/>
            <a:r>
              <a:rPr lang="en-US" sz="2000" b="1" u="sng" dirty="0" smtClean="0">
                <a:solidFill>
                  <a:srgbClr val="00B050"/>
                </a:solidFill>
                <a:latin typeface="Segoe UI Semibold" panose="020B0702040204020203" pitchFamily="34" charset="0"/>
                <a:cs typeface="Segoe UI Semibold" panose="020B0702040204020203" pitchFamily="34" charset="0"/>
              </a:rPr>
              <a:t>DEPENDENCIES/SHOW </a:t>
            </a:r>
            <a:r>
              <a:rPr lang="en-US" sz="2000" b="1" u="sng" dirty="0" smtClean="0">
                <a:solidFill>
                  <a:srgbClr val="00B050"/>
                </a:solidFill>
                <a:latin typeface="Segoe UI Semibold" panose="020B0702040204020203" pitchFamily="34" charset="0"/>
                <a:cs typeface="Segoe UI Semibold" panose="020B0702040204020203" pitchFamily="34" charset="0"/>
              </a:rPr>
              <a:t>STOPPER:</a:t>
            </a:r>
          </a:p>
          <a:p>
            <a:pPr algn="just"/>
            <a:r>
              <a:rPr lang="en-US" sz="1600" b="1" u="sng" dirty="0" smtClean="0">
                <a:latin typeface="Segoe UI Semibold" panose="020B0702040204020203" pitchFamily="34" charset="0"/>
                <a:cs typeface="Segoe UI Semibold" panose="020B0702040204020203" pitchFamily="34" charset="0"/>
              </a:rPr>
              <a:t>Report Authenticity </a:t>
            </a:r>
            <a:r>
              <a:rPr lang="en-US" sz="1600" b="1" u="sng" dirty="0" smtClean="0">
                <a:cs typeface="Segoe UI Semibold" panose="020B0702040204020203" pitchFamily="34" charset="0"/>
              </a:rPr>
              <a:t>:</a:t>
            </a:r>
          </a:p>
          <a:p>
            <a:pPr algn="just"/>
            <a:r>
              <a:rPr lang="en-US" sz="1600" dirty="0">
                <a:cs typeface="Segoe UI Semibold" panose="020B0702040204020203" pitchFamily="34" charset="0"/>
              </a:rPr>
              <a:t>	</a:t>
            </a:r>
            <a:r>
              <a:rPr lang="en-US" sz="1600" dirty="0" smtClean="0">
                <a:cs typeface="Segoe UI Semibold" panose="020B0702040204020203" pitchFamily="34" charset="0"/>
              </a:rPr>
              <a:t> It is difficult to identify false reports or to check whether the user has manipulated the report or not</a:t>
            </a:r>
            <a:r>
              <a:rPr lang="en-US" sz="2000" dirty="0" smtClean="0">
                <a:cs typeface="Segoe UI Semibold" panose="020B0702040204020203" pitchFamily="34" charset="0"/>
              </a:rPr>
              <a:t>.</a:t>
            </a:r>
          </a:p>
          <a:p>
            <a:pPr algn="just"/>
            <a:r>
              <a:rPr lang="en-US" b="1" u="sng" dirty="0" smtClean="0">
                <a:latin typeface="Segoe UI Semibold" panose="020B0702040204020203" pitchFamily="34" charset="0"/>
                <a:cs typeface="Segoe UI Semibold" panose="020B0702040204020203" pitchFamily="34" charset="0"/>
              </a:rPr>
              <a:t>Eyewitness's Reluctant to Help </a:t>
            </a:r>
            <a:r>
              <a:rPr lang="en-US" dirty="0" smtClean="0">
                <a:latin typeface="Segoe UI Semibold" panose="020B0702040204020203" pitchFamily="34" charset="0"/>
                <a:cs typeface="Segoe UI Semibold" panose="020B0702040204020203" pitchFamily="34" charset="0"/>
              </a:rPr>
              <a:t>:</a:t>
            </a:r>
          </a:p>
          <a:p>
            <a:pPr algn="just"/>
            <a:r>
              <a:rPr lang="en-US" dirty="0">
                <a:latin typeface="Segoe UI Semibold" panose="020B0702040204020203" pitchFamily="34" charset="0"/>
                <a:cs typeface="Segoe UI Semibold" panose="020B0702040204020203" pitchFamily="34" charset="0"/>
              </a:rPr>
              <a:t>	</a:t>
            </a:r>
            <a:r>
              <a:rPr lang="en-US" dirty="0" smtClean="0">
                <a:latin typeface="Segoe UI Semibold" panose="020B0702040204020203" pitchFamily="34" charset="0"/>
                <a:cs typeface="Segoe UI Semibold" panose="020B0702040204020203" pitchFamily="34" charset="0"/>
              </a:rPr>
              <a:t> </a:t>
            </a:r>
            <a:r>
              <a:rPr lang="en-US" sz="1600" dirty="0" smtClean="0">
                <a:cs typeface="Segoe UI Semibold" panose="020B0702040204020203" pitchFamily="34" charset="0"/>
              </a:rPr>
              <a:t>People may not come forward to help filing the report or be the eyewitness due to the stigma that they may be harassed in future.</a:t>
            </a:r>
          </a:p>
          <a:p>
            <a:pPr algn="just"/>
            <a:endParaRPr lang="en-US" sz="1610" dirty="0" smtClean="0">
              <a:cs typeface="Segoe UI Semibold" panose="020B0702040204020203" pitchFamily="34" charset="0"/>
            </a:endParaRPr>
          </a:p>
          <a:p>
            <a:pPr marL="800100" lvl="1" indent="-342900" algn="just">
              <a:buFont typeface="Courier New" panose="02070309020205020404" pitchFamily="49" charset="0"/>
              <a:buChar char="o"/>
            </a:pPr>
            <a:endParaRPr lang="en-US" sz="1610" dirty="0" smtClean="0">
              <a:cs typeface="Times New Roman" pitchFamily="18" charset="0"/>
            </a:endParaRPr>
          </a:p>
        </p:txBody>
      </p:sp>
    </p:spTree>
    <p:extLst>
      <p:ext uri="{BB962C8B-B14F-4D97-AF65-F5344CB8AC3E}">
        <p14:creationId xmlns:p14="http://schemas.microsoft.com/office/powerpoint/2010/main" val="1596828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1425</TotalTime>
  <Words>243</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Courier New</vt:lpstr>
      <vt:lpstr>Segoe UI Semibold</vt:lpstr>
      <vt:lpstr>Times New Roman</vt:lpstr>
      <vt:lpstr>Office Theme</vt:lpstr>
      <vt:lpstr>IDEA/APPROACH DETAILS</vt:lpstr>
      <vt:lpstr>PowerPoint Presentation</vt:lpstr>
      <vt:lpstr>PowerPoint Presentation</vt:lpstr>
      <vt:lpstr>SEQUENCE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dc:title>
  <dc:creator>Cajetan Rodrigues</dc:creator>
  <cp:lastModifiedBy>Clayton Pereira</cp:lastModifiedBy>
  <cp:revision>43</cp:revision>
  <dcterms:created xsi:type="dcterms:W3CDTF">2019-01-18T05:38:40Z</dcterms:created>
  <dcterms:modified xsi:type="dcterms:W3CDTF">2019-01-22T20:43:17Z</dcterms:modified>
</cp:coreProperties>
</file>