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7" r:id="rId5"/>
    <p:sldId id="423" r:id="rId6"/>
    <p:sldId id="370" r:id="rId7"/>
    <p:sldId id="375" r:id="rId8"/>
    <p:sldId id="378" r:id="rId9"/>
    <p:sldId id="417" r:id="rId10"/>
    <p:sldId id="418" r:id="rId11"/>
    <p:sldId id="419" r:id="rId12"/>
    <p:sldId id="372" r:id="rId13"/>
    <p:sldId id="384" r:id="rId14"/>
    <p:sldId id="377" r:id="rId15"/>
    <p:sldId id="406" r:id="rId16"/>
    <p:sldId id="407" r:id="rId17"/>
    <p:sldId id="408" r:id="rId18"/>
    <p:sldId id="386" r:id="rId19"/>
    <p:sldId id="389" r:id="rId20"/>
    <p:sldId id="391" r:id="rId21"/>
    <p:sldId id="392" r:id="rId22"/>
    <p:sldId id="394" r:id="rId23"/>
    <p:sldId id="396" r:id="rId24"/>
    <p:sldId id="424" r:id="rId25"/>
    <p:sldId id="399" r:id="rId26"/>
    <p:sldId id="401" r:id="rId27"/>
    <p:sldId id="371" r:id="rId28"/>
    <p:sldId id="382" r:id="rId29"/>
    <p:sldId id="387" r:id="rId30"/>
    <p:sldId id="410" r:id="rId31"/>
    <p:sldId id="403" r:id="rId32"/>
    <p:sldId id="404" r:id="rId33"/>
    <p:sldId id="425" r:id="rId34"/>
    <p:sldId id="426" r:id="rId35"/>
    <p:sldId id="414" r:id="rId36"/>
    <p:sldId id="412" r:id="rId37"/>
    <p:sldId id="413" r:id="rId38"/>
    <p:sldId id="416" r:id="rId3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vb" initials="c" lastIdx="28" clrIdx="0"/>
  <p:cmAuthor id="1" name="Warren Lokke" initials="WL" lastIdx="26" clrIdx="1">
    <p:extLst/>
  </p:cmAuthor>
  <p:cmAuthor id="2" name="syrministrator" initials="s" lastIdx="1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0" autoAdjust="0"/>
    <p:restoredTop sz="89066" autoAdjust="0"/>
  </p:normalViewPr>
  <p:slideViewPr>
    <p:cSldViewPr>
      <p:cViewPr varScale="1">
        <p:scale>
          <a:sx n="105" d="100"/>
          <a:sy n="105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444" y="-108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r">
              <a:defRPr sz="1200"/>
            </a:lvl1pPr>
          </a:lstStyle>
          <a:p>
            <a:fld id="{DE21E375-DCCD-4E5A-9B50-0D3FF6D57364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r">
              <a:defRPr sz="1200"/>
            </a:lvl1pPr>
          </a:lstStyle>
          <a:p>
            <a:fld id="{0965CFE1-B0C6-4D3C-BEEA-CCE49B70FBC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468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r">
              <a:defRPr sz="1200"/>
            </a:lvl1pPr>
          </a:lstStyle>
          <a:p>
            <a:fld id="{1960109A-6759-43AA-B523-E5124BDFE241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6" rIns="93173" bIns="46586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3" tIns="46586" rIns="93173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r">
              <a:defRPr sz="1200"/>
            </a:lvl1pPr>
          </a:lstStyle>
          <a:p>
            <a:fld id="{BE94880A-AAA0-42C4-93FA-E0C8965699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414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4880A-AAA0-42C4-93FA-E0C8965699BC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9457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888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3581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951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2540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1140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87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0418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0036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4349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647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34044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2325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2325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1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1221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252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4207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8841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7197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665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108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12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9089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773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7534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811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008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882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595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6160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88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340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011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D5F94-52F6-4AD8-8FF3-59C83CDEC06A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2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0A31-E2E1-4C29-B453-1D1C778781EC}" type="datetimeFigureOut">
              <a:rPr lang="en-CA" smtClean="0"/>
              <a:pPr/>
              <a:t>2014-05-08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0A39-1A9C-48C8-9320-25EB839C089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oac.uvic.ca" TargetMode="External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hyperlink" Target="http://uvic.ca/systems/services/contact" TargetMode="External"/><Relationship Id="rId9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3techs.com/technologies/overview/content_management/all/" TargetMode="External"/><Relationship Id="rId7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" Target="slide3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onlineacademiccommunity.uvic.ca/about/terms-of-service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onlineacademiccommunity.uvic.ca/" TargetMode="External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US_comb_h_4c_rg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6" y="989112"/>
            <a:ext cx="1997393" cy="502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6" y="6117739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chemeClr val="bg1"/>
                </a:solidFill>
              </a:rPr>
              <a:t>Instructor:  David Shaykewich | dshaykew@uvic.ca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8031" y="5420248"/>
            <a:ext cx="8634449" cy="71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829" y="5514418"/>
            <a:ext cx="8643900" cy="12192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79263" y="5697964"/>
            <a:ext cx="6984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3000" b="1" dirty="0" smtClean="0"/>
              <a:t>Online Academic Community Workshop</a:t>
            </a:r>
          </a:p>
        </p:txBody>
      </p:sp>
      <p:pic>
        <p:nvPicPr>
          <p:cNvPr id="21" name="Picture 20" descr="US_comb_h_4c_rg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297" y="189567"/>
            <a:ext cx="1873986" cy="4718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8030" y="222926"/>
            <a:ext cx="8648699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030" y="713737"/>
            <a:ext cx="8641494" cy="486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031" y="637601"/>
            <a:ext cx="8641493" cy="76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Getting Started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200" dirty="0" smtClean="0"/>
              <a:t>Login to UVic Online Academic Community (OAC) using your NetLink ID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b="1" dirty="0" smtClean="0">
                <a:hlinkClick r:id="rId3" action="ppaction://hlinkfile"/>
              </a:rPr>
              <a:t>oac.uvic.ca</a:t>
            </a:r>
            <a:endParaRPr lang="en-US" sz="2200" b="1" dirty="0"/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First-time login: </a:t>
            </a:r>
            <a:r>
              <a:rPr lang="en-US" sz="2200" u="sng" dirty="0" smtClean="0">
                <a:solidFill>
                  <a:srgbClr val="FF0000"/>
                </a:solidFill>
              </a:rPr>
              <a:t>READ</a:t>
            </a:r>
            <a:r>
              <a:rPr lang="en-US" sz="2200" dirty="0" smtClean="0">
                <a:solidFill>
                  <a:srgbClr val="FF0000"/>
                </a:solidFill>
              </a:rPr>
              <a:t> and Agree to terms of service.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20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Dashboard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8336" y="1084510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Behind the scenes of WordPress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Area where you add/modify content and customize your blog</a:t>
            </a:r>
          </a:p>
          <a:p>
            <a:pPr lvl="2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350" y="1788193"/>
            <a:ext cx="8300244" cy="436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Customizing Your Profile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8336" y="1084510"/>
            <a:ext cx="8435280" cy="976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Click on your </a:t>
            </a:r>
            <a:r>
              <a:rPr lang="en-US" sz="2200" u="sng" dirty="0" smtClean="0"/>
              <a:t>My Sites </a:t>
            </a:r>
            <a:r>
              <a:rPr lang="en-US" sz="2200" dirty="0" smtClean="0"/>
              <a:t>tab in the top left corner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From the drop-down, </a:t>
            </a:r>
            <a:r>
              <a:rPr lang="en-US" sz="2200" dirty="0"/>
              <a:t>s</a:t>
            </a:r>
            <a:r>
              <a:rPr lang="en-US" sz="2200" dirty="0" smtClean="0"/>
              <a:t>elect </a:t>
            </a:r>
            <a:r>
              <a:rPr lang="en-US" sz="2200" dirty="0" smtClean="0">
                <a:solidFill>
                  <a:srgbClr val="00B050"/>
                </a:solidFill>
              </a:rPr>
              <a:t>“Online Academic Site” </a:t>
            </a:r>
            <a:r>
              <a:rPr lang="en-US" sz="2200" dirty="0" smtClean="0"/>
              <a:t>and then click </a:t>
            </a:r>
            <a:r>
              <a:rPr lang="en-US" sz="2200" dirty="0" smtClean="0">
                <a:solidFill>
                  <a:srgbClr val="FF0000"/>
                </a:solidFill>
              </a:rPr>
              <a:t>“Visit Site”</a:t>
            </a:r>
          </a:p>
          <a:p>
            <a:pPr lvl="2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561" y="1772816"/>
            <a:ext cx="8347821" cy="42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Customizing Your Profile…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8336" y="1084510"/>
            <a:ext cx="8435280" cy="976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On the OAC homepage, click on your avatar in the top right corner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From drop-down, </a:t>
            </a:r>
            <a:r>
              <a:rPr lang="en-US" sz="2200" dirty="0"/>
              <a:t>s</a:t>
            </a:r>
            <a:r>
              <a:rPr lang="en-US" sz="2200" dirty="0" smtClean="0"/>
              <a:t>elect </a:t>
            </a:r>
            <a:r>
              <a:rPr lang="en-US" sz="2200" dirty="0" smtClean="0">
                <a:solidFill>
                  <a:srgbClr val="00B050"/>
                </a:solidFill>
              </a:rPr>
              <a:t>“Edit My Profile”</a:t>
            </a:r>
          </a:p>
          <a:p>
            <a:pPr lvl="2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945" y="2026584"/>
            <a:ext cx="8115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Customizing Your Profile…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5976" y="1084509"/>
            <a:ext cx="4217640" cy="4360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defRPr/>
            </a:pPr>
            <a:r>
              <a:rPr lang="en-US" sz="2200" b="1" u="sng" dirty="0" smtClean="0"/>
              <a:t>Tips For Filling Out Your Profile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Fill out your profile for other OAC members to find you based on: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Research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ym typeface="Wingdings" panose="05000000000000000000" pitchFamily="2" charset="2"/>
              </a:rPr>
              <a:t>Personal interests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00B0F0"/>
                </a:solidFill>
                <a:sym typeface="Wingdings" panose="05000000000000000000" pitchFamily="2" charset="2"/>
              </a:rPr>
              <a:t>Once complete</a:t>
            </a:r>
            <a:r>
              <a:rPr lang="en-US" sz="2200" dirty="0" smtClean="0">
                <a:sym typeface="Wingdings" panose="05000000000000000000" pitchFamily="2" charset="2"/>
              </a:rPr>
              <a:t>, scroll to the bottom page and select “save changes”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 smtClean="0">
              <a:sym typeface="Wingdings" panose="05000000000000000000" pitchFamily="2" charset="2"/>
            </a:endParaRP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61855" y="3463701"/>
            <a:ext cx="4217640" cy="27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21" name="Group 20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4" name="Picture 23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31" name="Rounded Rectangle 30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948455"/>
            <a:ext cx="3274422" cy="520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Creating a Blog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38336" y="1084510"/>
            <a:ext cx="8435280" cy="976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Click on your avatar (top right corner)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From drop-down, </a:t>
            </a:r>
            <a:r>
              <a:rPr lang="en-US" sz="2200" dirty="0"/>
              <a:t>s</a:t>
            </a:r>
            <a:r>
              <a:rPr lang="en-US" sz="2200" dirty="0" smtClean="0"/>
              <a:t>elect </a:t>
            </a:r>
            <a:r>
              <a:rPr lang="en-US" sz="2200" dirty="0" smtClean="0">
                <a:solidFill>
                  <a:srgbClr val="FF0000"/>
                </a:solidFill>
              </a:rPr>
              <a:t>“Sites” </a:t>
            </a:r>
            <a:r>
              <a:rPr lang="en-US" sz="2200" dirty="0" smtClean="0"/>
              <a:t>and then click on </a:t>
            </a:r>
            <a:r>
              <a:rPr lang="en-US" sz="2200" dirty="0" smtClean="0">
                <a:solidFill>
                  <a:srgbClr val="00B050"/>
                </a:solidFill>
              </a:rPr>
              <a:t>“Create a Site”</a:t>
            </a:r>
          </a:p>
          <a:p>
            <a:pPr lvl="2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60" y="1808512"/>
            <a:ext cx="7808490" cy="43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Creating a Blog…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16016" y="1084292"/>
            <a:ext cx="4427984" cy="5044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1) Fill out the </a:t>
            </a:r>
            <a:r>
              <a:rPr lang="en-US" sz="2000" dirty="0" smtClean="0">
                <a:solidFill>
                  <a:srgbClr val="FF0000"/>
                </a:solidFill>
              </a:rPr>
              <a:t>“Create a Site”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form fields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7030A0"/>
                </a:solidFill>
              </a:rPr>
              <a:t>“Site Name”: </a:t>
            </a:r>
            <a:r>
              <a:rPr lang="en-US" sz="1600" dirty="0" smtClean="0"/>
              <a:t>The URL identity for your blog</a:t>
            </a:r>
          </a:p>
          <a:p>
            <a:pPr lvl="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Please use lower-case without spaces and special characters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“Site Title”: </a:t>
            </a:r>
            <a:r>
              <a:rPr lang="en-US" sz="1600" dirty="0" smtClean="0"/>
              <a:t>The actual name you wish for your blog </a:t>
            </a:r>
          </a:p>
          <a:p>
            <a:pPr lvl="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dirty="0" smtClean="0"/>
              <a:t>You may use spaces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2) Select your desired site visibility under “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Privacy</a:t>
            </a:r>
            <a:r>
              <a:rPr lang="en-US" sz="2000" dirty="0" smtClean="0"/>
              <a:t>”.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600" dirty="0" smtClean="0">
                <a:solidFill>
                  <a:srgbClr val="00B050"/>
                </a:solidFill>
              </a:rPr>
              <a:t>	</a:t>
            </a:r>
            <a:endParaRPr lang="en-US" sz="1600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3</a:t>
            </a:r>
            <a:r>
              <a:rPr lang="en-US" sz="2000" dirty="0" smtClean="0"/>
              <a:t>) Choose one of the options under </a:t>
            </a:r>
            <a:r>
              <a:rPr lang="en-US" sz="2000" dirty="0" smtClean="0">
                <a:solidFill>
                  <a:srgbClr val="00B0F0"/>
                </a:solidFill>
              </a:rPr>
              <a:t>“Select </a:t>
            </a:r>
            <a:r>
              <a:rPr lang="en-US" sz="2000" dirty="0">
                <a:solidFill>
                  <a:srgbClr val="00B0F0"/>
                </a:solidFill>
              </a:rPr>
              <a:t>a </a:t>
            </a:r>
            <a:r>
              <a:rPr lang="en-US" sz="2000" dirty="0" smtClean="0">
                <a:solidFill>
                  <a:srgbClr val="00B0F0"/>
                </a:solidFill>
              </a:rPr>
              <a:t>template”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4</a:t>
            </a:r>
            <a:r>
              <a:rPr lang="en-US" sz="2000" dirty="0" smtClean="0"/>
              <a:t>) Once </a:t>
            </a:r>
            <a:r>
              <a:rPr lang="en-US" sz="2000" dirty="0"/>
              <a:t>Finished, </a:t>
            </a:r>
            <a:r>
              <a:rPr lang="en-US" sz="2000" dirty="0" smtClean="0"/>
              <a:t>click the </a:t>
            </a:r>
            <a:r>
              <a:rPr lang="en-US" sz="2000" dirty="0" smtClean="0">
                <a:solidFill>
                  <a:srgbClr val="00B050"/>
                </a:solidFill>
              </a:rPr>
              <a:t>“Create </a:t>
            </a:r>
            <a:r>
              <a:rPr lang="en-US" sz="2000" dirty="0">
                <a:solidFill>
                  <a:srgbClr val="00B050"/>
                </a:solidFill>
              </a:rPr>
              <a:t>a </a:t>
            </a:r>
            <a:r>
              <a:rPr lang="en-US" sz="2000" dirty="0" smtClean="0">
                <a:solidFill>
                  <a:srgbClr val="00B050"/>
                </a:solidFill>
              </a:rPr>
              <a:t>Site</a:t>
            </a:r>
            <a:r>
              <a:rPr lang="en-US" sz="2000" dirty="0">
                <a:solidFill>
                  <a:srgbClr val="00B050"/>
                </a:solidFill>
              </a:rPr>
              <a:t>”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/>
              <a:t>button at the bottom of the page</a:t>
            </a:r>
            <a:endParaRPr lang="en-US" sz="2000" dirty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9" name="Rounded Rectangle 28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544" y="1001266"/>
            <a:ext cx="3824182" cy="51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6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Choosing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Your Theme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16016" y="1084292"/>
            <a:ext cx="4427984" cy="486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A blog’s  </a:t>
            </a:r>
            <a:r>
              <a:rPr lang="en-US" sz="2800" dirty="0"/>
              <a:t>look </a:t>
            </a:r>
            <a:r>
              <a:rPr lang="en-US" sz="2800" dirty="0" smtClean="0"/>
              <a:t>and feel </a:t>
            </a:r>
            <a:r>
              <a:rPr lang="en-US" sz="2800" dirty="0"/>
              <a:t>(layout, </a:t>
            </a:r>
            <a:r>
              <a:rPr lang="en-US" sz="2800" dirty="0" smtClean="0"/>
              <a:t>colors, </a:t>
            </a:r>
            <a:r>
              <a:rPr lang="en-US" sz="2800" dirty="0"/>
              <a:t>fonts, </a:t>
            </a:r>
            <a:r>
              <a:rPr lang="en-US" sz="2800" dirty="0" smtClean="0"/>
              <a:t>etc.) </a:t>
            </a:r>
            <a:r>
              <a:rPr lang="en-US" sz="2800" dirty="0"/>
              <a:t>is controlled by the </a:t>
            </a:r>
            <a:r>
              <a:rPr lang="en-US" sz="2800" dirty="0" smtClean="0"/>
              <a:t>theme</a:t>
            </a:r>
            <a:r>
              <a:rPr lang="en-US" sz="2800" dirty="0"/>
              <a:t>.  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If you desire, you may change the theme in the dashboard.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1297284"/>
            <a:ext cx="4596144" cy="367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Choosing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Your Theme…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292080" y="1084292"/>
            <a:ext cx="3851920" cy="486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From the Dashboard left side-bar click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“Appearance” </a:t>
            </a:r>
            <a:r>
              <a:rPr lang="en-US" sz="2000" dirty="0" smtClean="0"/>
              <a:t>and then select </a:t>
            </a:r>
            <a:r>
              <a:rPr lang="en-US" sz="2000" dirty="0" smtClean="0">
                <a:solidFill>
                  <a:srgbClr val="00B050"/>
                </a:solidFill>
              </a:rPr>
              <a:t>“Themes”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1188663"/>
            <a:ext cx="5337406" cy="44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Choosing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Your Theme…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58090" y="5396760"/>
            <a:ext cx="7781502" cy="793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The OAC has over 100 themes available</a:t>
            </a:r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090" y="1051141"/>
            <a:ext cx="6785048" cy="43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Agenda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784976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u="sng" dirty="0" smtClean="0"/>
              <a:t>Part 1:</a:t>
            </a:r>
            <a:r>
              <a:rPr lang="en-US" sz="3600" dirty="0" smtClean="0"/>
              <a:t> Introduction to OAC (Background)</a:t>
            </a:r>
            <a:endParaRPr lang="en-US" sz="3600" i="1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Features of the OAC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Basics of using WordPress</a:t>
            </a:r>
            <a:br>
              <a:rPr lang="en-US" sz="3600" i="1" dirty="0" smtClean="0"/>
            </a:br>
            <a:endParaRPr lang="en-US" sz="3600" i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u="sng" dirty="0" smtClean="0"/>
              <a:t>Part 2: </a:t>
            </a:r>
            <a:r>
              <a:rPr lang="en-US" sz="3600" dirty="0" smtClean="0"/>
              <a:t>Creating an OAC blog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Hands-on opportunity to try the OAC</a:t>
            </a:r>
            <a:br>
              <a:rPr lang="en-US" sz="3600" i="1" dirty="0" smtClean="0"/>
            </a:br>
            <a:endParaRPr lang="en-US" sz="2200" dirty="0" smtClean="0"/>
          </a:p>
          <a:p>
            <a:pPr lvl="1">
              <a:spcAft>
                <a:spcPts val="1200"/>
              </a:spcAft>
              <a:defRPr/>
            </a:pPr>
            <a:endParaRPr lang="en-US" sz="2200" i="1" dirty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42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Choosing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Your Theme…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62905" y="5301208"/>
            <a:ext cx="7781502" cy="800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Locate desired theme and select </a:t>
            </a:r>
            <a:r>
              <a:rPr lang="en-US" sz="4000" dirty="0" smtClean="0">
                <a:solidFill>
                  <a:srgbClr val="FF0000"/>
                </a:solidFill>
              </a:rPr>
              <a:t>“Activate”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678" y="1050005"/>
            <a:ext cx="74199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2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Choosing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Your Theme…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62905" y="5301208"/>
            <a:ext cx="7781502" cy="800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303" y="1127608"/>
            <a:ext cx="73247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Customizing Your Theme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…Widgets and Plugins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62905" y="1268760"/>
            <a:ext cx="7781502" cy="483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Widgets/plugins enable special features within WordPress like social media, video embedding, RSS feeds, etc.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Widgets are placed within the sidebars, headers and footers of the blog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/>
              <a:t>Developed by 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parties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Note: </a:t>
            </a:r>
            <a:r>
              <a:rPr lang="en-US" sz="4000" dirty="0" smtClean="0"/>
              <a:t>Enabling widgets/plugins may expose personal information (you or your visitors) to other companies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4000" dirty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3" name="Group 12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7" name="Picture 16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12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Customizing Your Theme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…Widgets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004048" y="1268760"/>
            <a:ext cx="4560813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Widget compatibility depends heavily on the theme’s layout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800" dirty="0"/>
          </a:p>
          <a:p>
            <a:pPr lvl="1">
              <a:spcAft>
                <a:spcPts val="1200"/>
              </a:spcAft>
              <a:defRPr/>
            </a:pPr>
            <a:endParaRPr lang="en-US" sz="2800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66" y="1107032"/>
            <a:ext cx="5609960" cy="48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62152" y="622979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Posts vs. Pages – What’s the difference?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200" i="1" dirty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36096" y="1262964"/>
            <a:ext cx="3648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information you update regularly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rganized by category and 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Example: articles, products, news bulletins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03330" y="3393692"/>
            <a:ext cx="3504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2)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Information that remains relatively constant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Stand alone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Example: “contact information”, “about me” or “links”</a:t>
            </a:r>
            <a:endParaRPr lang="en-CA" dirty="0">
              <a:solidFill>
                <a:srgbClr val="00B05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65" y="1295591"/>
            <a:ext cx="5265823" cy="42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8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Creating a Post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16216" y="1402927"/>
            <a:ext cx="252028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From left </a:t>
            </a:r>
            <a:r>
              <a:rPr lang="en-US" sz="1800" dirty="0"/>
              <a:t>side </a:t>
            </a:r>
            <a:r>
              <a:rPr lang="en-US" sz="1800" dirty="0" smtClean="0"/>
              <a:t>bar in  Dashboard, select “Posts”.</a:t>
            </a:r>
          </a:p>
          <a:p>
            <a:pPr lvl="1"/>
            <a:r>
              <a:rPr lang="en-US" sz="1400" dirty="0" smtClean="0"/>
              <a:t>Click on </a:t>
            </a:r>
            <a:r>
              <a:rPr lang="en-US" sz="1400" dirty="0" smtClean="0">
                <a:solidFill>
                  <a:srgbClr val="FF0000"/>
                </a:solidFill>
              </a:rPr>
              <a:t>“Add New”</a:t>
            </a:r>
          </a:p>
          <a:p>
            <a:r>
              <a:rPr lang="en-US" sz="1800" dirty="0" smtClean="0"/>
              <a:t>Once you’re finished writing, click </a:t>
            </a:r>
            <a:r>
              <a:rPr lang="en-US" sz="1800" dirty="0" smtClean="0">
                <a:solidFill>
                  <a:srgbClr val="00B050"/>
                </a:solidFill>
              </a:rPr>
              <a:t>“Publish”.</a:t>
            </a:r>
            <a:endParaRPr lang="en-CA" sz="18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1133273"/>
            <a:ext cx="6206187" cy="47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Creating a Post – Adding Categories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516216" y="1170175"/>
            <a:ext cx="2520280" cy="5028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To Add Categories</a:t>
            </a:r>
          </a:p>
          <a:p>
            <a:r>
              <a:rPr lang="en-US" sz="1800" dirty="0" smtClean="0"/>
              <a:t>Click </a:t>
            </a:r>
            <a:r>
              <a:rPr lang="en-US" sz="1800" dirty="0" smtClean="0">
                <a:solidFill>
                  <a:srgbClr val="00B050"/>
                </a:solidFill>
              </a:rPr>
              <a:t>“Categories” </a:t>
            </a:r>
            <a:r>
              <a:rPr lang="en-US" sz="1800" dirty="0" smtClean="0"/>
              <a:t>tab on the right side</a:t>
            </a:r>
          </a:p>
          <a:p>
            <a:r>
              <a:rPr lang="en-US" sz="1800" dirty="0" smtClean="0"/>
              <a:t>Click on </a:t>
            </a:r>
            <a:r>
              <a:rPr lang="en-US" sz="1800" dirty="0" smtClean="0">
                <a:solidFill>
                  <a:srgbClr val="FF0000"/>
                </a:solidFill>
              </a:rPr>
              <a:t>“+ Add New Category”</a:t>
            </a:r>
          </a:p>
          <a:p>
            <a:pPr lvl="1"/>
            <a:r>
              <a:rPr lang="en-US" sz="1400" dirty="0" smtClean="0"/>
              <a:t>Type in name of category into field</a:t>
            </a:r>
          </a:p>
          <a:p>
            <a:r>
              <a:rPr lang="en-US" sz="1800" dirty="0" smtClean="0"/>
              <a:t>Once finished, click </a:t>
            </a:r>
            <a:r>
              <a:rPr lang="en-US" sz="1800" dirty="0" smtClean="0">
                <a:solidFill>
                  <a:srgbClr val="00B0F0"/>
                </a:solidFill>
              </a:rPr>
              <a:t>“Add New Category”</a:t>
            </a:r>
          </a:p>
          <a:p>
            <a:r>
              <a:rPr lang="en-US" sz="1800" dirty="0"/>
              <a:t>Use categories to index and organize your blog posts</a:t>
            </a:r>
          </a:p>
          <a:p>
            <a:pPr lvl="1"/>
            <a:r>
              <a:rPr lang="en-US" sz="1400" dirty="0"/>
              <a:t>E.g. Food Blog Categories:</a:t>
            </a:r>
          </a:p>
          <a:p>
            <a:pPr lvl="2"/>
            <a:r>
              <a:rPr lang="en-US" sz="1000" dirty="0"/>
              <a:t>Breakfast</a:t>
            </a:r>
          </a:p>
          <a:p>
            <a:pPr lvl="2"/>
            <a:r>
              <a:rPr lang="en-US" sz="1000" dirty="0"/>
              <a:t>Lunch</a:t>
            </a:r>
          </a:p>
          <a:p>
            <a:pPr lvl="2"/>
            <a:r>
              <a:rPr lang="en-US" sz="1000" dirty="0"/>
              <a:t>Dinner</a:t>
            </a:r>
            <a:endParaRPr lang="en-US" sz="800" dirty="0"/>
          </a:p>
          <a:p>
            <a:endParaRPr lang="en-US" sz="1800" dirty="0" smtClean="0">
              <a:solidFill>
                <a:srgbClr val="00B0F0"/>
              </a:solidFill>
            </a:endParaRP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902" y="1144028"/>
            <a:ext cx="6271424" cy="488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Adding Media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10369" y="1453061"/>
            <a:ext cx="8382805" cy="4525963"/>
          </a:xfrm>
        </p:spPr>
        <p:txBody>
          <a:bodyPr/>
          <a:lstStyle/>
          <a:p>
            <a:r>
              <a:rPr lang="en-US" dirty="0" smtClean="0"/>
              <a:t>You can upload images and audio files to your blog’s library located in the Dashboard.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3" name="Group 12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7" name="Picture 16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Adding Media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39552" y="1139750"/>
            <a:ext cx="9036496" cy="110669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Click </a:t>
            </a:r>
            <a:r>
              <a:rPr lang="en-US" sz="1800" dirty="0" smtClean="0">
                <a:solidFill>
                  <a:srgbClr val="00B050"/>
                </a:solidFill>
              </a:rPr>
              <a:t>“Media” </a:t>
            </a:r>
            <a:r>
              <a:rPr lang="en-US" sz="1800" dirty="0" smtClean="0"/>
              <a:t>tab on the left side-bar in the Dashboard</a:t>
            </a:r>
          </a:p>
          <a:p>
            <a:r>
              <a:rPr lang="en-US" sz="1800" dirty="0" smtClean="0"/>
              <a:t>Click on </a:t>
            </a:r>
            <a:r>
              <a:rPr lang="en-US" sz="1800" dirty="0" smtClean="0">
                <a:solidFill>
                  <a:srgbClr val="FF0000"/>
                </a:solidFill>
              </a:rPr>
              <a:t>“Add New”</a:t>
            </a: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4" name="Rounded Rectangle 23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536" y="1831250"/>
            <a:ext cx="5553249" cy="42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Adding Media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7544" y="1150224"/>
            <a:ext cx="3168352" cy="1106697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Simply drag and drop images and audio files into the “Upload New Media” dialogue box.</a:t>
            </a: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241" y="908720"/>
            <a:ext cx="5412497" cy="506919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20" name="Group 19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1" name="Picture 20" descr="US_comb_h_4c_rgb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38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Introduction to OAC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784976" cy="4294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600" dirty="0" smtClean="0"/>
              <a:t>The UVic Online Academic Community (OAC)</a:t>
            </a:r>
            <a:br>
              <a:rPr lang="en-US" sz="3600" dirty="0" smtClean="0"/>
            </a:br>
            <a:endParaRPr lang="en-US" sz="3600" i="1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Pilot introduced in May 2013</a:t>
            </a:r>
            <a:br>
              <a:rPr lang="en-US" sz="3600" i="1" dirty="0" smtClean="0"/>
            </a:br>
            <a:endParaRPr lang="en-US" sz="3600" i="1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WordPress-powered community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3600" i="1" dirty="0" smtClean="0"/>
              <a:t>Hosted on UVic Servers</a:t>
            </a:r>
            <a:br>
              <a:rPr lang="en-US" sz="3600" i="1" dirty="0" smtClean="0"/>
            </a:br>
            <a:endParaRPr lang="en-US" sz="2200" dirty="0" smtClean="0"/>
          </a:p>
          <a:p>
            <a:pPr lvl="1">
              <a:spcAft>
                <a:spcPts val="1200"/>
              </a:spcAft>
              <a:defRPr/>
            </a:pPr>
            <a:endParaRPr lang="en-US" sz="2200" i="1" dirty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33" name="Rounded Rectangle 32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9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OAC privacy and security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5943" y="156137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200"/>
              </a:spcAft>
              <a:defRPr/>
            </a:pPr>
            <a:r>
              <a:rPr lang="en-US" sz="2000" b="1" u="sng" dirty="0" smtClean="0"/>
              <a:t>Blog privacy settings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From “</a:t>
            </a:r>
            <a:r>
              <a:rPr 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Reading Settings</a:t>
            </a:r>
            <a:r>
              <a:rPr lang="en-US" sz="2000" dirty="0" smtClean="0">
                <a:sym typeface="Wingdings" panose="05000000000000000000" pitchFamily="2" charset="2"/>
              </a:rPr>
              <a:t>”, OAC users have the ability to restrict access to their blog</a:t>
            </a:r>
          </a:p>
          <a:p>
            <a:pPr lvl="1">
              <a:spcAft>
                <a:spcPts val="1200"/>
              </a:spcAft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>
              <a:sym typeface="Wingdings" panose="05000000000000000000" pitchFamily="2" charset="2"/>
            </a:endParaRP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7" name="Group 16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8" name="Picture 17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60" y="1340768"/>
            <a:ext cx="4824167" cy="45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89466" y="6054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Add users to your site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60032" y="1019335"/>
            <a:ext cx="3826768" cy="486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ctr">
              <a:spcAft>
                <a:spcPts val="1200"/>
              </a:spcAft>
              <a:defRPr/>
            </a:pPr>
            <a:r>
              <a:rPr lang="en-US" sz="2000" u="sng" dirty="0" smtClean="0"/>
              <a:t>Add users to your site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 smtClean="0"/>
              <a:t>On the Dashboard menu left side bar select </a:t>
            </a:r>
            <a:r>
              <a:rPr lang="en-US" sz="2000" dirty="0" smtClean="0">
                <a:solidFill>
                  <a:srgbClr val="FF0000"/>
                </a:solidFill>
              </a:rPr>
              <a:t>“Users” </a:t>
            </a:r>
            <a:r>
              <a:rPr lang="en-US" sz="2000" dirty="0" smtClean="0"/>
              <a:t>and then click “</a:t>
            </a:r>
            <a:r>
              <a:rPr lang="en-US" sz="2000" dirty="0" smtClean="0">
                <a:solidFill>
                  <a:srgbClr val="FF0000"/>
                </a:solidFill>
              </a:rPr>
              <a:t>Add New</a:t>
            </a:r>
            <a:r>
              <a:rPr lang="en-US" sz="2000" dirty="0" smtClean="0"/>
              <a:t>”</a:t>
            </a:r>
            <a:endParaRPr lang="en-US" sz="2000" b="1" u="sng" dirty="0" smtClean="0">
              <a:solidFill>
                <a:srgbClr val="FF0000"/>
              </a:solidFill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 smtClean="0"/>
              <a:t>Under “</a:t>
            </a:r>
            <a:r>
              <a:rPr lang="en-US" sz="2000" dirty="0" smtClean="0">
                <a:solidFill>
                  <a:srgbClr val="00B050"/>
                </a:solidFill>
              </a:rPr>
              <a:t>Add Existing User</a:t>
            </a:r>
            <a:r>
              <a:rPr lang="en-US" sz="2000" dirty="0" smtClean="0"/>
              <a:t>”, input the following: 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u="sng" dirty="0" smtClean="0"/>
              <a:t>Email or Username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Enter the NetLink-ID of user you wish to add</a:t>
            </a:r>
          </a:p>
          <a:p>
            <a:pPr marL="1257300" lvl="2" indent="-342900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u="sng" dirty="0" smtClean="0"/>
              <a:t>Role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7030A0"/>
                </a:solidFill>
              </a:rPr>
              <a:t>Administrator</a:t>
            </a:r>
            <a:endParaRPr lang="en-US" sz="1600" dirty="0" smtClean="0"/>
          </a:p>
          <a:p>
            <a:pPr marL="800100" lvl="1" indent="-342900"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1600" dirty="0" smtClean="0"/>
              <a:t>Click</a:t>
            </a:r>
            <a:r>
              <a:rPr lang="en-US" sz="1600" dirty="0" smtClean="0">
                <a:solidFill>
                  <a:srgbClr val="00B0F0"/>
                </a:solidFill>
              </a:rPr>
              <a:t> “Add Existing User” </a:t>
            </a:r>
            <a:r>
              <a:rPr lang="en-US" sz="1600" dirty="0" smtClean="0"/>
              <a:t>button </a:t>
            </a:r>
            <a:endParaRPr lang="en-US" sz="1600" dirty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1">
              <a:spcAft>
                <a:spcPts val="1200"/>
              </a:spcAft>
              <a:defRPr/>
            </a:pPr>
            <a:endParaRPr lang="en-US" sz="2200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04" y="1135506"/>
            <a:ext cx="5237364" cy="44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Further Assistance…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5292080" y="1161728"/>
            <a:ext cx="3851920" cy="502830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On OAC main page, click </a:t>
            </a:r>
            <a:r>
              <a:rPr lang="en-US" sz="2000" dirty="0" smtClean="0">
                <a:solidFill>
                  <a:srgbClr val="FF0000"/>
                </a:solidFill>
              </a:rPr>
              <a:t>“Help” </a:t>
            </a:r>
            <a:r>
              <a:rPr lang="en-US" sz="2000" dirty="0" smtClean="0"/>
              <a:t>tab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on the yellow ribbon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Quick start </a:t>
            </a:r>
            <a:r>
              <a:rPr lang="en-US" sz="1400" u="sng" dirty="0"/>
              <a:t>r</a:t>
            </a:r>
            <a:r>
              <a:rPr lang="en-US" sz="1400" u="sng" dirty="0" smtClean="0"/>
              <a:t>esources</a:t>
            </a:r>
            <a:r>
              <a:rPr lang="en-US" sz="1400" dirty="0" smtClean="0"/>
              <a:t>: OAC set-up </a:t>
            </a:r>
            <a:r>
              <a:rPr lang="en-US" sz="1400" dirty="0"/>
              <a:t>v</a:t>
            </a:r>
            <a:r>
              <a:rPr lang="en-US" sz="1400" dirty="0" smtClean="0"/>
              <a:t>ideo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WordPress tutorials</a:t>
            </a:r>
            <a:r>
              <a:rPr lang="en-US" sz="1400" dirty="0" smtClean="0"/>
              <a:t>: Training Videos created by </a:t>
            </a:r>
            <a:r>
              <a:rPr lang="en-US" sz="1400" dirty="0" err="1" smtClean="0"/>
              <a:t>WPMUDev</a:t>
            </a:r>
            <a:endParaRPr lang="en-US" sz="1400" dirty="0" smtClean="0"/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Community support</a:t>
            </a:r>
            <a:r>
              <a:rPr lang="en-US" sz="1400" dirty="0" smtClean="0"/>
              <a:t>: Ask/answer questions by OAC members</a:t>
            </a:r>
          </a:p>
          <a:p>
            <a:pPr lvl="1">
              <a:lnSpc>
                <a:spcPct val="200000"/>
              </a:lnSpc>
            </a:pPr>
            <a:r>
              <a:rPr lang="en-US" sz="1400" u="sng" dirty="0" smtClean="0"/>
              <a:t>Contact support</a:t>
            </a:r>
            <a:r>
              <a:rPr lang="en-US" sz="1400" dirty="0" smtClean="0"/>
              <a:t>: Link to Computer Help Desk</a:t>
            </a:r>
            <a:endParaRPr lang="en-US" sz="1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726" y="1685687"/>
            <a:ext cx="53625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Further Assistance…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563134" y="1161728"/>
            <a:ext cx="4580866" cy="5028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Community Support</a:t>
            </a:r>
          </a:p>
          <a:p>
            <a:r>
              <a:rPr lang="en-US" sz="2000" dirty="0" smtClean="0"/>
              <a:t>On OAC main page, click </a:t>
            </a:r>
            <a:r>
              <a:rPr lang="en-US" sz="2000" dirty="0" smtClean="0">
                <a:solidFill>
                  <a:srgbClr val="FF0000"/>
                </a:solidFill>
              </a:rPr>
              <a:t>“Help” </a:t>
            </a:r>
            <a:r>
              <a:rPr lang="en-US" sz="2000" dirty="0" smtClean="0"/>
              <a:t>and from the drop-down menu, select </a:t>
            </a:r>
            <a:r>
              <a:rPr lang="en-US" sz="2000" dirty="0" smtClean="0">
                <a:solidFill>
                  <a:srgbClr val="FF0000"/>
                </a:solidFill>
              </a:rPr>
              <a:t>“Community Support”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 smtClean="0"/>
              <a:t>Forum to ask and answer questions from other OAC members</a:t>
            </a:r>
          </a:p>
          <a:p>
            <a:endParaRPr lang="en-US" sz="1800" dirty="0">
              <a:solidFill>
                <a:srgbClr val="00B0F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840" y="1183456"/>
            <a:ext cx="4109181" cy="48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704488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+mj-lt"/>
                <a:ea typeface="+mj-ea"/>
                <a:cs typeface="+mj-cs"/>
              </a:rPr>
              <a:t>Further Assistance…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17" name="Content Placeholder 7"/>
          <p:cNvSpPr>
            <a:spLocks noGrp="1"/>
          </p:cNvSpPr>
          <p:nvPr>
            <p:ph sz="half" idx="2"/>
          </p:nvPr>
        </p:nvSpPr>
        <p:spPr>
          <a:xfrm>
            <a:off x="4563134" y="1161728"/>
            <a:ext cx="4580866" cy="5028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Computer Help Desk</a:t>
            </a:r>
          </a:p>
          <a:p>
            <a:r>
              <a:rPr lang="en-US" sz="1800" dirty="0"/>
              <a:t>To report any issues, provide feedback, or ask general questions about the Online Academic Community, please contact the </a:t>
            </a:r>
            <a:r>
              <a:rPr lang="en-US" sz="1800" dirty="0">
                <a:hlinkClick r:id="rId4"/>
              </a:rPr>
              <a:t>Computer Help Desk</a:t>
            </a:r>
            <a:r>
              <a:rPr lang="en-US" sz="1800" dirty="0"/>
              <a:t>.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1083673"/>
            <a:ext cx="2471701" cy="49907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5" name="Rounded Rectangle 24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Getting Started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323528" y="2761563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 smtClean="0">
                <a:latin typeface="+mj-lt"/>
                <a:ea typeface="+mj-ea"/>
                <a:cs typeface="+mj-cs"/>
              </a:rPr>
              <a:t>Thank You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825" y="330933"/>
            <a:ext cx="8629541" cy="1425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902" y="468963"/>
            <a:ext cx="8634464" cy="71723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6670675" y="185850"/>
            <a:ext cx="2016125" cy="360000"/>
          </a:xfrm>
          <a:prstGeom prst="roundRect">
            <a:avLst/>
          </a:prstGeom>
          <a:solidFill>
            <a:schemeClr val="bg2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Getting Started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3" name="Group 12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7" name="Picture 16" descr="US_comb_h_4c_rgb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654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45902" y="874017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WordPress Background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6853" y="1314589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CMS = Content Management System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i="1" dirty="0" smtClean="0"/>
              <a:t>Popular format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i="1" dirty="0" smtClean="0"/>
              <a:t>Used by 20.3% of all websites (Source: </a:t>
            </a:r>
            <a:r>
              <a:rPr lang="en-US" sz="2800" i="1" dirty="0" smtClean="0">
                <a:hlinkClick r:id="rId3"/>
              </a:rPr>
              <a:t>W3Techs</a:t>
            </a:r>
            <a:r>
              <a:rPr lang="en-US" sz="2800" i="1" dirty="0" smtClean="0"/>
              <a:t>)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i="1" dirty="0"/>
              <a:t>Powers blogs + web pages for many professional/corporate websites </a:t>
            </a:r>
          </a:p>
          <a:p>
            <a:pPr lvl="2">
              <a:spcAft>
                <a:spcPts val="1200"/>
              </a:spcAft>
              <a:defRPr/>
            </a:pPr>
            <a:endParaRPr lang="en-US" sz="2800" i="1" dirty="0" smtClean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i="1" dirty="0" smtClean="0"/>
              <a:t>Easy to use</a:t>
            </a:r>
          </a:p>
          <a:p>
            <a:pPr lvl="2">
              <a:spcAft>
                <a:spcPts val="1200"/>
              </a:spcAft>
              <a:defRPr/>
            </a:pPr>
            <a:endParaRPr lang="en-US" sz="2200" i="1" dirty="0" smtClean="0">
              <a:solidFill>
                <a:srgbClr val="FF0000"/>
              </a:solidFill>
            </a:endParaRPr>
          </a:p>
          <a:p>
            <a:pPr marL="185738" lvl="1">
              <a:spcAft>
                <a:spcPts val="1200"/>
              </a:spcAft>
              <a:defRPr/>
            </a:pPr>
            <a:r>
              <a:rPr lang="en-US" sz="2200" dirty="0" smtClean="0">
                <a:solidFill>
                  <a:srgbClr val="FF0000"/>
                </a:solidFill>
              </a:rPr>
              <a:t/>
            </a:r>
            <a:br>
              <a:rPr lang="en-US" sz="2200" dirty="0" smtClean="0">
                <a:solidFill>
                  <a:srgbClr val="FF0000"/>
                </a:solidFill>
              </a:rPr>
            </a:br>
            <a:endParaRPr kumimoji="0" lang="en-US" sz="2200" b="0" i="0" u="none" strike="noStrike" kern="1200" cap="none" spc="0" normalizeH="0" baseline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8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Who may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participate in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the OAC?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Open to faculty, staff, researchers and </a:t>
            </a:r>
            <a:r>
              <a:rPr lang="en-US" sz="2200" i="1" dirty="0"/>
              <a:t>s</a:t>
            </a:r>
            <a:r>
              <a:rPr lang="en-US" sz="2200" i="1" dirty="0" smtClean="0"/>
              <a:t>tudents</a:t>
            </a:r>
          </a:p>
          <a:p>
            <a:pPr lvl="2">
              <a:spcAft>
                <a:spcPts val="1200"/>
              </a:spcAft>
              <a:defRPr/>
            </a:pPr>
            <a:endParaRPr lang="en-US" sz="2200" i="1" dirty="0" smtClean="0"/>
          </a:p>
          <a:p>
            <a:pPr lvl="1">
              <a:spcAft>
                <a:spcPts val="1200"/>
              </a:spcAft>
              <a:defRPr/>
            </a:pPr>
            <a:endParaRPr lang="en-US" sz="2200" i="1" dirty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23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Uses of the OAC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435280" cy="4105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u="sng" dirty="0" smtClean="0"/>
              <a:t>Promote collaboration </a:t>
            </a:r>
            <a:r>
              <a:rPr lang="en-US" sz="2200" i="1" dirty="0" smtClean="0"/>
              <a:t>in research and general UVic initiatives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u="sng" dirty="0" smtClean="0"/>
              <a:t>Course sites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Host course blogs + web pages for students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Provide an environment for </a:t>
            </a:r>
            <a:r>
              <a:rPr lang="en-US" sz="2200" i="1" u="sng" dirty="0" smtClean="0"/>
              <a:t>online discussion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u="sng" dirty="0" smtClean="0"/>
              <a:t>Personal blogs / sites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u="sng" dirty="0" smtClean="0"/>
              <a:t>Discover</a:t>
            </a:r>
            <a:r>
              <a:rPr lang="en-US" sz="2200" i="1" dirty="0" smtClean="0"/>
              <a:t> individuals/groups with complementary interests</a:t>
            </a: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75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Reasons to use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the OAC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51520" y="1700808"/>
            <a:ext cx="8435280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Centralized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Secure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Hosted </a:t>
            </a:r>
            <a:r>
              <a:rPr lang="en-US" sz="2200" i="1" dirty="0"/>
              <a:t>locally (here at UVic</a:t>
            </a:r>
            <a:r>
              <a:rPr lang="en-US" sz="2200" i="1" dirty="0" smtClean="0"/>
              <a:t>)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FIPPA </a:t>
            </a:r>
            <a:r>
              <a:rPr lang="en-US" sz="2200" i="1" dirty="0"/>
              <a:t>– Student content cannot be hosted outside Canada</a:t>
            </a:r>
            <a:r>
              <a:rPr lang="en-US" sz="2200" i="1" dirty="0">
                <a:solidFill>
                  <a:srgbClr val="FF0000"/>
                </a:solidFill>
              </a:rPr>
              <a:t>*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1600" i="1" dirty="0">
                <a:solidFill>
                  <a:srgbClr val="FF0000"/>
                </a:solidFill>
              </a:rPr>
              <a:t>* Some widgets when enabled send information to the United </a:t>
            </a:r>
            <a:r>
              <a:rPr lang="en-US" sz="1600" i="1" dirty="0" smtClean="0">
                <a:solidFill>
                  <a:srgbClr val="FF0000"/>
                </a:solidFill>
              </a:rPr>
              <a:t>States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>
                <a:solidFill>
                  <a:prstClr val="black"/>
                </a:solidFill>
              </a:rPr>
              <a:t>UVic Systems manages all updates to ensure latest version of WordPress is running</a:t>
            </a:r>
            <a:endParaRPr lang="en-US" sz="1600" i="1" dirty="0" smtClean="0">
              <a:solidFill>
                <a:srgbClr val="FF0000"/>
              </a:solidFill>
            </a:endParaRP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Fast learning curve of WordPress interface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/>
              <a:t>Supports active learning </a:t>
            </a:r>
            <a:r>
              <a:rPr lang="en-US" sz="2200" i="1" dirty="0" smtClean="0">
                <a:sym typeface="Wingdings" panose="05000000000000000000" pitchFamily="2" charset="2"/>
              </a:rPr>
              <a:t> Student contributions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200" i="1" dirty="0" smtClean="0">
                <a:sym typeface="Wingdings" panose="05000000000000000000" pitchFamily="2" charset="2"/>
              </a:rPr>
              <a:t>Space to continue discussions outside the classroom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i="1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i="1" dirty="0" smtClean="0"/>
          </a:p>
          <a:p>
            <a:pPr lvl="2">
              <a:spcAft>
                <a:spcPts val="1200"/>
              </a:spcAft>
              <a:defRPr/>
            </a:pPr>
            <a:endParaRPr lang="en-US" sz="2200" i="1" dirty="0" smtClean="0"/>
          </a:p>
          <a:p>
            <a:pPr lvl="1">
              <a:spcAft>
                <a:spcPts val="1200"/>
              </a:spcAft>
              <a:defRPr/>
            </a:pPr>
            <a:endParaRPr lang="en-US" sz="2200" i="1" dirty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8" name="Group 17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19" name="Picture 18" descr="US_comb_h_4c_rgb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70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56853" y="967040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OAC privacy and security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47785" y="1494182"/>
            <a:ext cx="45720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spcAft>
                <a:spcPts val="1200"/>
              </a:spcAft>
              <a:defRPr/>
            </a:pPr>
            <a:r>
              <a:rPr lang="en-US" sz="2000" b="1" u="sng" dirty="0" smtClean="0"/>
              <a:t>OAC Terms of service</a:t>
            </a:r>
            <a:endParaRPr lang="en-US" sz="2000" b="1" u="sng" dirty="0"/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Presented upon first-time login to oac.uvic.ca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Is also accessible at the footer of </a:t>
            </a:r>
            <a:r>
              <a:rPr lang="en-US" sz="2000" dirty="0" smtClean="0">
                <a:sym typeface="Wingdings" panose="05000000000000000000" pitchFamily="2" charset="2"/>
                <a:hlinkClick r:id="rId4"/>
              </a:rPr>
              <a:t>OAC main page</a:t>
            </a:r>
            <a:r>
              <a:rPr lang="en-US" sz="2000" dirty="0" smtClean="0">
                <a:sym typeface="Wingdings" panose="05000000000000000000" pitchFamily="2" charset="2"/>
              </a:rPr>
              <a:t>.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ym typeface="Wingdings" panose="05000000000000000000" pitchFamily="2" charset="2"/>
              </a:rPr>
              <a:t>URL:</a:t>
            </a:r>
            <a:r>
              <a:rPr lang="en-US" sz="2000" dirty="0" smtClean="0">
                <a:sym typeface="Wingdings" panose="05000000000000000000" pitchFamily="2" charset="2"/>
                <a:hlinkClick r:id="rId5"/>
              </a:rPr>
              <a:t>https</a:t>
            </a:r>
            <a:r>
              <a:rPr lang="en-US" sz="2000" dirty="0">
                <a:sym typeface="Wingdings" panose="05000000000000000000" pitchFamily="2" charset="2"/>
                <a:hlinkClick r:id="rId5"/>
              </a:rPr>
              <a:t>://onlineacademiccommunity.uvic.ca/about/terms-of-service</a:t>
            </a:r>
            <a:r>
              <a:rPr lang="en-US" sz="2000" dirty="0" smtClean="0">
                <a:sym typeface="Wingdings" panose="05000000000000000000" pitchFamily="2" charset="2"/>
                <a:hlinkClick r:id="rId5"/>
              </a:rPr>
              <a:t>/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defRPr/>
            </a:pPr>
            <a:endParaRPr lang="en-US" sz="2000" b="1" u="sng" dirty="0" smtClean="0"/>
          </a:p>
          <a:p>
            <a:pPr lvl="1">
              <a:spcAft>
                <a:spcPts val="1200"/>
              </a:spcAft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>
              <a:sym typeface="Wingdings" panose="05000000000000000000" pitchFamily="2" charset="2"/>
            </a:endParaRPr>
          </a:p>
          <a:p>
            <a:pPr lvl="2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>
              <a:sym typeface="Wingdings" panose="05000000000000000000" pitchFamily="2" charset="2"/>
            </a:endParaRP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19" name="Group 18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0" name="Picture 19" descr="US_comb_h_4c_rgb.gi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28" name="Rounded Rectangle 27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528" y="1340769"/>
            <a:ext cx="3816424" cy="44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229542" y="639005"/>
            <a:ext cx="7772400" cy="445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Uses of the OAC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45902" y="1114477"/>
            <a:ext cx="843528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spcAft>
                <a:spcPts val="1200"/>
              </a:spcAft>
              <a:defRPr/>
            </a:pPr>
            <a:r>
              <a:rPr lang="en-US" sz="2200" i="1" dirty="0" smtClean="0"/>
              <a:t>Personal </a:t>
            </a:r>
            <a:r>
              <a:rPr lang="en-US" sz="2200" i="1" dirty="0"/>
              <a:t>blogs, </a:t>
            </a:r>
            <a:r>
              <a:rPr lang="en-US" sz="2200" i="1" dirty="0" smtClean="0"/>
              <a:t>academic sites </a:t>
            </a:r>
            <a:r>
              <a:rPr lang="en-US" sz="2200" i="1" dirty="0"/>
              <a:t>and social interests </a:t>
            </a:r>
            <a:r>
              <a:rPr lang="en-US" sz="2200" i="1" dirty="0" smtClean="0"/>
              <a:t>groups</a:t>
            </a:r>
          </a:p>
          <a:p>
            <a:pPr lvl="1">
              <a:spcAft>
                <a:spcPts val="1200"/>
              </a:spcAft>
              <a:buFont typeface="Arial" pitchFamily="34" charset="0"/>
              <a:buChar char="•"/>
              <a:defRPr/>
            </a:pPr>
            <a:endParaRPr lang="en-US" sz="2200" i="1" dirty="0" smtClean="0"/>
          </a:p>
        </p:txBody>
      </p:sp>
      <p:sp>
        <p:nvSpPr>
          <p:cNvPr id="27" name="TextBox 28"/>
          <p:cNvSpPr txBox="1">
            <a:spLocks noChangeArrowheads="1"/>
          </p:cNvSpPr>
          <p:nvPr/>
        </p:nvSpPr>
        <p:spPr bwMode="auto">
          <a:xfrm>
            <a:off x="7356003" y="226740"/>
            <a:ext cx="129187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CA" sz="1200" b="1" dirty="0" smtClean="0">
                <a:solidFill>
                  <a:schemeClr val="bg1"/>
                </a:solidFill>
                <a:latin typeface="Calibri" pitchFamily="34" charset="0"/>
              </a:rPr>
              <a:t>AGENDA</a:t>
            </a:r>
            <a:endParaRPr lang="en-CA" sz="12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>
            <a:hlinkClick r:id="rId3" action="ppaction://hlinksldjump"/>
          </p:cNvPr>
          <p:cNvSpPr txBox="1"/>
          <p:nvPr/>
        </p:nvSpPr>
        <p:spPr>
          <a:xfrm>
            <a:off x="323528" y="6309320"/>
            <a:ext cx="4032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i="1" dirty="0" smtClean="0">
                <a:solidFill>
                  <a:schemeClr val="bg1"/>
                </a:solidFill>
                <a:sym typeface="Wingdings" pitchFamily="2" charset="2"/>
              </a:rPr>
              <a:t>&lt; Click here to return to Table of Contents &gt;</a:t>
            </a:r>
            <a:endParaRPr lang="en-CA" sz="1300" i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561" y="1563277"/>
            <a:ext cx="7523575" cy="4415931"/>
            <a:chOff x="572561" y="1563277"/>
            <a:chExt cx="7523575" cy="4415931"/>
          </a:xfrm>
        </p:grpSpPr>
        <p:grpSp>
          <p:nvGrpSpPr>
            <p:cNvPr id="7" name="Group 6"/>
            <p:cNvGrpSpPr/>
            <p:nvPr/>
          </p:nvGrpSpPr>
          <p:grpSpPr>
            <a:xfrm>
              <a:off x="3922767" y="1563277"/>
              <a:ext cx="4173369" cy="4415931"/>
              <a:chOff x="3922767" y="1563277"/>
              <a:chExt cx="4173369" cy="4415931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22767" y="1563277"/>
                <a:ext cx="4079175" cy="178783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50313" y="3397536"/>
                <a:ext cx="4145823" cy="2581672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61" y="2381106"/>
              <a:ext cx="3383423" cy="219887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45902" y="6231013"/>
            <a:ext cx="8654317" cy="550155"/>
            <a:chOff x="245902" y="6231013"/>
            <a:chExt cx="8654317" cy="550155"/>
          </a:xfrm>
        </p:grpSpPr>
        <p:grpSp>
          <p:nvGrpSpPr>
            <p:cNvPr id="20" name="Group 19"/>
            <p:cNvGrpSpPr/>
            <p:nvPr/>
          </p:nvGrpSpPr>
          <p:grpSpPr>
            <a:xfrm>
              <a:off x="258726" y="6231013"/>
              <a:ext cx="8641493" cy="504761"/>
              <a:chOff x="258726" y="6231013"/>
              <a:chExt cx="8641493" cy="50476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8726" y="6307149"/>
                <a:ext cx="8641493" cy="42862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726" y="6231013"/>
                <a:ext cx="8641493" cy="76136"/>
              </a:xfrm>
              <a:prstGeom prst="rect">
                <a:avLst/>
              </a:prstGeom>
            </p:spPr>
          </p:pic>
        </p:grpSp>
        <p:pic>
          <p:nvPicPr>
            <p:cNvPr id="21" name="Picture 20" descr="US_comb_h_4c_rgb.gi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902" y="6309320"/>
              <a:ext cx="1873986" cy="471848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250825" y="185850"/>
            <a:ext cx="8629542" cy="363664"/>
            <a:chOff x="250825" y="185850"/>
            <a:chExt cx="8629542" cy="36366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0825" y="330933"/>
              <a:ext cx="8629541" cy="142558"/>
            </a:xfrm>
            <a:prstGeom prst="rect">
              <a:avLst/>
            </a:prstGeom>
          </p:spPr>
        </p:pic>
        <p:sp>
          <p:nvSpPr>
            <p:cNvPr id="30" name="Rounded Rectangle 29"/>
            <p:cNvSpPr/>
            <p:nvPr/>
          </p:nvSpPr>
          <p:spPr>
            <a:xfrm>
              <a:off x="6670675" y="185850"/>
              <a:ext cx="2016125" cy="360000"/>
            </a:xfrm>
            <a:prstGeom prst="roundRect">
              <a:avLst/>
            </a:prstGeom>
            <a:solidFill>
              <a:schemeClr val="bg2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Introduction</a:t>
              </a:r>
              <a:endPara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1683" y="473491"/>
              <a:ext cx="8628684" cy="76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0EE6DF280F744A308C03C5319F23D" ma:contentTypeVersion="0" ma:contentTypeDescription="Create a new document." ma:contentTypeScope="" ma:versionID="44c9f8b96354ec36d832b4d49fc099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F95338-A2DD-4DA2-B091-670CBF74BE2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2320CA-2B67-4FB5-8EA4-22E88FC23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B19C5F0E-2A76-4E00-A246-B2224C8DC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1470</Words>
  <Application>Microsoft Office PowerPoint</Application>
  <PresentationFormat>On-screen Show (4:3)</PresentationFormat>
  <Paragraphs>298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Victoria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spuentes</dc:creator>
  <cp:lastModifiedBy>Warren Lokke</cp:lastModifiedBy>
  <cp:revision>650</cp:revision>
  <cp:lastPrinted>2014-04-09T17:48:09Z</cp:lastPrinted>
  <dcterms:created xsi:type="dcterms:W3CDTF">2010-12-01T22:25:12Z</dcterms:created>
  <dcterms:modified xsi:type="dcterms:W3CDTF">2014-05-08T18:40:01Z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0x010100F670EE6DF280F744A308C03C5319F23D</vt:lpwstr>
  </property>
</Properties>
</file>