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599" r:id="rId2"/>
    <p:sldId id="60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45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9B5332"/>
    <a:srgbClr val="D47348"/>
    <a:srgbClr val="08252D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90" autoAdjust="0"/>
  </p:normalViewPr>
  <p:slideViewPr>
    <p:cSldViewPr snapToGrid="0" showGuides="1">
      <p:cViewPr varScale="1">
        <p:scale>
          <a:sx n="104" d="100"/>
          <a:sy n="104" d="100"/>
        </p:scale>
        <p:origin x="834" y="102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二舍三入如何写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0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FZOJ1419</a:t>
            </a:r>
            <a:r>
              <a:rPr lang="zh-CN" altLang="en-US" b="1" dirty="0" smtClean="0"/>
              <a:t>一</a:t>
            </a:r>
            <a:r>
              <a:rPr lang="zh-CN" altLang="en-US" b="1" dirty="0"/>
              <a:t>元三次方程</a:t>
            </a:r>
            <a:r>
              <a:rPr lang="zh-CN" altLang="en-US" b="1" dirty="0" smtClean="0"/>
              <a:t>求解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5670" y="1846213"/>
            <a:ext cx="95909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   有形</a:t>
            </a:r>
            <a:r>
              <a:rPr lang="zh-CN" altLang="en-US" sz="2400" dirty="0"/>
              <a:t>如：</a:t>
            </a:r>
            <a:r>
              <a:rPr lang="en-US" altLang="zh-CN" sz="2400" dirty="0"/>
              <a:t>ax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+bx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+cx+d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这样的一个一元三次方程。给出该方程中各项的系数（</a:t>
            </a:r>
            <a:r>
              <a:rPr lang="en-US" altLang="zh-CN" sz="2400" dirty="0" err="1"/>
              <a:t>a,b,c,d</a:t>
            </a:r>
            <a:r>
              <a:rPr lang="zh-CN" altLang="en-US" sz="2400" dirty="0"/>
              <a:t>均为实数），并约定该方程存在三个不同实根（根的范围在</a:t>
            </a:r>
            <a:r>
              <a:rPr lang="en-US" altLang="zh-CN" sz="2400" dirty="0"/>
              <a:t>-100</a:t>
            </a:r>
            <a:r>
              <a:rPr lang="zh-CN" altLang="en-US" sz="2400" dirty="0"/>
              <a:t>至</a:t>
            </a:r>
            <a:r>
              <a:rPr lang="en-US" altLang="zh-CN" sz="2400" dirty="0"/>
              <a:t>100</a:t>
            </a:r>
            <a:r>
              <a:rPr lang="zh-CN" altLang="en-US" sz="2400" dirty="0"/>
              <a:t>之间），且根与根之差的绝对值≥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 smtClean="0"/>
              <a:t>        要求</a:t>
            </a:r>
            <a:r>
              <a:rPr lang="zh-CN" altLang="en-US" sz="2400" dirty="0"/>
              <a:t>由小到大依次在同一行输出这三个实根（根与根之间留有空格），并精确到小数点后</a:t>
            </a:r>
            <a:r>
              <a:rPr lang="en-US" altLang="zh-CN" sz="2400" dirty="0"/>
              <a:t>2</a:t>
            </a:r>
            <a:r>
              <a:rPr lang="zh-CN" altLang="en-US" sz="2400" dirty="0"/>
              <a:t>位。 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令</a:t>
            </a:r>
            <a:r>
              <a:rPr lang="en-US" altLang="zh-CN" sz="2400" dirty="0" smtClean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x</a:t>
            </a:r>
            <a:r>
              <a:rPr lang="zh-CN" altLang="en-US" sz="2400" dirty="0"/>
              <a:t>）</a:t>
            </a:r>
            <a:r>
              <a:rPr lang="en-US" altLang="zh-CN" sz="2400" dirty="0" smtClean="0"/>
              <a:t>=</a:t>
            </a:r>
            <a:r>
              <a:rPr lang="en-US" altLang="zh-CN" sz="2400" dirty="0"/>
              <a:t> ax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+bx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+cx+d 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若</a:t>
            </a:r>
            <a:r>
              <a:rPr lang="zh-CN" altLang="en-US" sz="2400" dirty="0"/>
              <a:t>存在</a:t>
            </a:r>
            <a:r>
              <a:rPr lang="en-US" altLang="zh-CN" sz="2400" dirty="0"/>
              <a:t>2</a:t>
            </a:r>
            <a:r>
              <a:rPr lang="zh-CN" altLang="en-US" sz="2400" dirty="0"/>
              <a:t>个数</a:t>
            </a:r>
            <a:r>
              <a:rPr lang="en-US" altLang="zh-CN" sz="2400" dirty="0"/>
              <a:t>x1</a:t>
            </a:r>
            <a:r>
              <a:rPr lang="zh-CN" altLang="en-US" sz="2400" dirty="0"/>
              <a:t>和</a:t>
            </a:r>
            <a:r>
              <a:rPr lang="en-US" altLang="zh-CN" sz="2400" dirty="0"/>
              <a:t>x2</a:t>
            </a:r>
            <a:r>
              <a:rPr lang="zh-CN" altLang="en-US" sz="2400" dirty="0"/>
              <a:t>，且</a:t>
            </a:r>
            <a:r>
              <a:rPr lang="en-US" altLang="zh-CN" sz="2400" dirty="0"/>
              <a:t>x1&lt;x2</a:t>
            </a:r>
            <a:r>
              <a:rPr lang="zh-CN" altLang="en-US" sz="2400" dirty="0"/>
              <a:t>，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x1</a:t>
            </a:r>
            <a:r>
              <a:rPr lang="zh-CN" altLang="en-US" sz="2400" dirty="0"/>
              <a:t>）*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x2</a:t>
            </a:r>
            <a:r>
              <a:rPr lang="zh-CN" altLang="en-US" sz="2400" dirty="0"/>
              <a:t>）＜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则</a:t>
            </a:r>
            <a:r>
              <a:rPr lang="zh-CN" altLang="en-US" sz="2400" dirty="0"/>
              <a:t>在（</a:t>
            </a:r>
            <a:r>
              <a:rPr lang="en-US" altLang="zh-CN" sz="2400" dirty="0"/>
              <a:t>x1</a:t>
            </a:r>
            <a:r>
              <a:rPr lang="zh-CN" altLang="en-US" sz="2400" dirty="0"/>
              <a:t>，</a:t>
            </a:r>
            <a:r>
              <a:rPr lang="en-US" altLang="zh-CN" sz="2400" dirty="0"/>
              <a:t>x2</a:t>
            </a:r>
            <a:r>
              <a:rPr lang="zh-CN" altLang="en-US" sz="2400" dirty="0"/>
              <a:t>）之间一定有一个根。</a:t>
            </a:r>
          </a:p>
        </p:txBody>
      </p:sp>
    </p:spTree>
    <p:extLst>
      <p:ext uri="{BB962C8B-B14F-4D97-AF65-F5344CB8AC3E}">
        <p14:creationId xmlns:p14="http://schemas.microsoft.com/office/powerpoint/2010/main" val="9269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解决方案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28713" y="1928812"/>
            <a:ext cx="478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1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</a:t>
            </a:r>
            <a:r>
              <a:rPr lang="zh-CN" altLang="en-US" sz="3200" dirty="0" smtClean="0">
                <a:solidFill>
                  <a:schemeClr val="accent1"/>
                </a:solidFill>
                <a:latin typeface="+mj-ea"/>
                <a:ea typeface="+mj-ea"/>
              </a:rPr>
              <a:t>浮点型比较是否相等：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1869" y="3173986"/>
            <a:ext cx="5600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判断</a:t>
            </a:r>
            <a:r>
              <a:rPr lang="en-US" altLang="zh-CN" sz="4000" dirty="0" smtClean="0"/>
              <a:t>a==b</a:t>
            </a:r>
          </a:p>
          <a:p>
            <a:r>
              <a:rPr lang="en-US" altLang="zh-CN" sz="4000" dirty="0" err="1"/>
              <a:t>f</a:t>
            </a:r>
            <a:r>
              <a:rPr lang="en-US" altLang="zh-CN" sz="4000" dirty="0" err="1" smtClean="0"/>
              <a:t>abs</a:t>
            </a:r>
            <a:r>
              <a:rPr lang="en-US" altLang="zh-CN" sz="4000" dirty="0" smtClean="0"/>
              <a:t>(a-b)&lt;</a:t>
            </a:r>
            <a:r>
              <a:rPr lang="zh-CN" altLang="en-US" sz="4000" dirty="0" smtClean="0"/>
              <a:t>某一个精度</a:t>
            </a:r>
            <a:endParaRPr lang="en-US" altLang="zh-CN" sz="4000" dirty="0" smtClean="0"/>
          </a:p>
          <a:p>
            <a:r>
              <a:rPr lang="en-US" altLang="zh-CN" sz="4000" dirty="0" err="1" smtClean="0"/>
              <a:t>Eg</a:t>
            </a:r>
            <a:r>
              <a:rPr lang="en-US" altLang="zh-CN" sz="4000" dirty="0" smtClean="0"/>
              <a:t>.</a:t>
            </a:r>
          </a:p>
          <a:p>
            <a:r>
              <a:rPr lang="en-US" altLang="zh-CN" sz="4000" dirty="0" err="1" smtClean="0"/>
              <a:t>fabs</a:t>
            </a:r>
            <a:r>
              <a:rPr lang="en-US" altLang="zh-CN" sz="4000" dirty="0" smtClean="0"/>
              <a:t>(a-b)&lt;1e-5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545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解决方案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28713" y="1928812"/>
            <a:ext cx="799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2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、尽量使用整型代替浮点型计算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7363" y="317398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一个</a:t>
            </a:r>
            <a:r>
              <a:rPr lang="zh-CN" altLang="en-US" sz="3600" dirty="0" smtClean="0"/>
              <a:t>题目中，数据都是小数，但是只有加减乘运算，可以先将其全部转换为整数，再进行计算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45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解决方案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00138" y="1720563"/>
            <a:ext cx="799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3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、注意浮点数与整数进行转换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0960" y="2514600"/>
            <a:ext cx="78581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浮点型转换为整数是以舍掉尾数的方式；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经计算，一个数的值为</a:t>
            </a:r>
            <a:r>
              <a:rPr lang="en-US" altLang="zh-CN" sz="2400" dirty="0" smtClean="0"/>
              <a:t>a=1.9999999</a:t>
            </a:r>
            <a:r>
              <a:rPr lang="zh-CN" altLang="en-US" sz="2400" dirty="0" smtClean="0"/>
              <a:t>，若强行转换为整数：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B=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(a);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则得到</a:t>
            </a:r>
            <a:r>
              <a:rPr lang="en-US" altLang="zh-CN" sz="2400" dirty="0" smtClean="0"/>
              <a:t>b==1;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避免这种情况：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B=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(a+0.5);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zh-CN" altLang="en-US" sz="2400" dirty="0" smtClean="0"/>
              <a:t>这是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舍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入的方法</a:t>
            </a:r>
            <a:r>
              <a:rPr lang="zh-CN" altLang="en-US" sz="2400" dirty="0" smtClean="0"/>
              <a:t>） </a:t>
            </a:r>
            <a:r>
              <a:rPr lang="en-US" altLang="zh-CN" sz="2400" dirty="0" err="1" smtClean="0"/>
              <a:t>printf</a:t>
            </a:r>
            <a:r>
              <a:rPr lang="en-US" altLang="zh-CN" sz="2400" smtClean="0"/>
              <a:t>(“%.lf”)?</a:t>
            </a:r>
            <a:endParaRPr lang="zh-CN" altLang="en-US" sz="2400" dirty="0"/>
          </a:p>
        </p:txBody>
      </p:sp>
      <p:sp>
        <p:nvSpPr>
          <p:cNvPr id="5" name="右箭头 4"/>
          <p:cNvSpPr/>
          <p:nvPr/>
        </p:nvSpPr>
        <p:spPr>
          <a:xfrm>
            <a:off x="3700463" y="3886200"/>
            <a:ext cx="2100262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42576" y="3830121"/>
            <a:ext cx="224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此为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标准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22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解决方案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28713" y="1928812"/>
            <a:ext cx="1028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4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、若一定要使用浮点型进行运算，使用</a:t>
            </a:r>
            <a:r>
              <a:rPr lang="en-US" altLang="zh-CN" sz="3200" dirty="0" smtClean="0">
                <a:solidFill>
                  <a:schemeClr val="accent1"/>
                </a:solidFill>
              </a:rPr>
              <a:t>double</a:t>
            </a:r>
            <a:r>
              <a:rPr lang="zh-CN" altLang="en-US" sz="3200" dirty="0" smtClean="0">
                <a:solidFill>
                  <a:schemeClr val="accent1"/>
                </a:solidFill>
              </a:rPr>
              <a:t>，并保证有效数字在</a:t>
            </a:r>
            <a:r>
              <a:rPr lang="en-US" altLang="zh-CN" sz="3200" dirty="0" smtClean="0">
                <a:solidFill>
                  <a:schemeClr val="accent1"/>
                </a:solidFill>
              </a:rPr>
              <a:t>15</a:t>
            </a:r>
            <a:r>
              <a:rPr lang="zh-CN" altLang="en-US" sz="3200" dirty="0" smtClean="0">
                <a:solidFill>
                  <a:schemeClr val="accent1"/>
                </a:solidFill>
              </a:rPr>
              <a:t>以内可以解决问题。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0213" y="3666429"/>
            <a:ext cx="8834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如果有效数字超过</a:t>
            </a:r>
            <a:r>
              <a:rPr lang="en-US" altLang="zh-CN" sz="4000" dirty="0" smtClean="0"/>
              <a:t>15</a:t>
            </a:r>
            <a:r>
              <a:rPr lang="zh-CN" altLang="en-US" sz="4000" dirty="0" smtClean="0"/>
              <a:t>，建议使用高精度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98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0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方法一：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73664" y="6164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Broadway"/>
                <a:ea typeface="微软雅黑"/>
                <a:cs typeface="+mj-cs"/>
              </a:rPr>
              <a:t>枚举法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0" y="1857375"/>
            <a:ext cx="449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的值全部都枚举一遍：</a:t>
            </a:r>
            <a:endParaRPr lang="en-US" altLang="zh-CN" sz="2800" dirty="0" smtClean="0"/>
          </a:p>
          <a:p>
            <a:r>
              <a:rPr lang="zh-CN" altLang="en-US" sz="2800" dirty="0" smtClean="0"/>
              <a:t>最小：</a:t>
            </a:r>
            <a:r>
              <a:rPr lang="en-US" altLang="zh-CN" sz="2800" dirty="0" smtClean="0"/>
              <a:t>-100;</a:t>
            </a:r>
          </a:p>
          <a:p>
            <a:r>
              <a:rPr lang="zh-CN" altLang="en-US" sz="2800" dirty="0" smtClean="0"/>
              <a:t>最大</a:t>
            </a:r>
            <a:r>
              <a:rPr lang="en-US" altLang="zh-CN" sz="2800" dirty="0" smtClean="0"/>
              <a:t>:100;</a:t>
            </a:r>
          </a:p>
          <a:p>
            <a:r>
              <a:rPr lang="zh-CN" altLang="en-US" sz="2800" dirty="0" smtClean="0"/>
              <a:t>步长：</a:t>
            </a:r>
            <a:r>
              <a:rPr lang="en-US" altLang="zh-CN" sz="2800" dirty="0" smtClean="0"/>
              <a:t>0.01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解的条件：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f(x)==0</a:t>
            </a:r>
          </a:p>
          <a:p>
            <a:r>
              <a:rPr lang="zh-CN" altLang="en-US" sz="2800" dirty="0">
                <a:solidFill>
                  <a:schemeClr val="accent2"/>
                </a:solidFill>
              </a:rPr>
              <a:t>或者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f(x-0.005)*f(x+0.005)&lt;0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二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84527" y="4393043"/>
            <a:ext cx="19800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Broadway"/>
                <a:ea typeface="微软雅黑"/>
                <a:cs typeface="+mj-cs"/>
              </a:rPr>
              <a:t>第二部分：</a:t>
            </a:r>
            <a:endParaRPr lang="en-US" altLang="zh-CN" sz="2800" b="1" dirty="0" smtClean="0">
              <a:latin typeface="Broadway"/>
              <a:ea typeface="微软雅黑"/>
              <a:cs typeface="+mj-cs"/>
            </a:endParaRPr>
          </a:p>
          <a:p>
            <a:r>
              <a:rPr lang="zh-CN" altLang="en-US" sz="2800" b="1" dirty="0" smtClean="0">
                <a:solidFill>
                  <a:schemeClr val="accent2"/>
                </a:solidFill>
                <a:latin typeface="Broadway"/>
                <a:ea typeface="微软雅黑"/>
                <a:cs typeface="+mj-cs"/>
              </a:rPr>
              <a:t>二分法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249" y="1832767"/>
            <a:ext cx="98964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     枚举</a:t>
            </a:r>
            <a:r>
              <a:rPr lang="zh-CN" altLang="en-US" sz="2000" dirty="0"/>
              <a:t>根的值域中的每一个整数</a:t>
            </a:r>
            <a:r>
              <a:rPr lang="en-US" altLang="zh-CN" sz="2000" dirty="0"/>
              <a:t>x(-100≤x≤100)</a:t>
            </a:r>
            <a:r>
              <a:rPr lang="zh-CN" altLang="en-US" sz="2000" dirty="0"/>
              <a:t>。由于根与根之差的绝对值≥</a:t>
            </a:r>
            <a:r>
              <a:rPr lang="en-US" altLang="zh-CN" sz="2000" dirty="0"/>
              <a:t>1</a:t>
            </a:r>
            <a:r>
              <a:rPr lang="zh-CN" altLang="en-US" sz="2000" dirty="0"/>
              <a:t>，因此设定搜索区间</a:t>
            </a:r>
            <a:r>
              <a:rPr lang="en-US" altLang="zh-CN" sz="2000" dirty="0"/>
              <a:t>[x1</a:t>
            </a:r>
            <a:r>
              <a:rPr lang="zh-CN" altLang="en-US" sz="2000" dirty="0"/>
              <a:t>，</a:t>
            </a:r>
            <a:r>
              <a:rPr lang="en-US" altLang="zh-CN" sz="2000" dirty="0"/>
              <a:t>x2]</a:t>
            </a:r>
            <a:r>
              <a:rPr lang="zh-CN" altLang="en-US" sz="2000" dirty="0"/>
              <a:t>，其中</a:t>
            </a:r>
            <a:r>
              <a:rPr lang="en-US" altLang="zh-CN" sz="2000" dirty="0"/>
              <a:t>x1=x</a:t>
            </a:r>
            <a:r>
              <a:rPr lang="zh-CN" altLang="en-US" sz="2000" dirty="0"/>
              <a:t>，</a:t>
            </a:r>
            <a:r>
              <a:rPr lang="en-US" altLang="zh-CN" sz="2000" dirty="0"/>
              <a:t>x2=x+1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若</a:t>
            </a:r>
            <a:endParaRPr lang="zh-CN" altLang="en-US" sz="2000" dirty="0"/>
          </a:p>
          <a:p>
            <a:r>
              <a:rPr lang="zh-CN" altLang="en-US" sz="2000" dirty="0"/>
              <a:t>       ⑴</a:t>
            </a:r>
            <a:r>
              <a:rPr lang="en-US" altLang="zh-CN" sz="2000" dirty="0"/>
              <a:t>f(x1)=0</a:t>
            </a:r>
            <a:r>
              <a:rPr lang="zh-CN" altLang="en-US" sz="2000" dirty="0"/>
              <a:t>，则确定</a:t>
            </a:r>
            <a:r>
              <a:rPr lang="en-US" altLang="zh-CN" sz="2000" dirty="0"/>
              <a:t>x1</a:t>
            </a:r>
            <a:r>
              <a:rPr lang="zh-CN" altLang="en-US" sz="2000" dirty="0"/>
              <a:t>为</a:t>
            </a:r>
            <a:r>
              <a:rPr lang="en-US" altLang="zh-CN" sz="2000" dirty="0"/>
              <a:t>f(x)</a:t>
            </a:r>
            <a:r>
              <a:rPr lang="zh-CN" altLang="en-US" sz="2000" dirty="0"/>
              <a:t>的根；</a:t>
            </a:r>
          </a:p>
          <a:p>
            <a:r>
              <a:rPr lang="zh-CN" altLang="en-US" sz="2000" dirty="0"/>
              <a:t>       ⑵</a:t>
            </a:r>
            <a:r>
              <a:rPr lang="en-US" altLang="zh-CN" sz="2000" dirty="0"/>
              <a:t>f(x1)*f(x2)&gt;0</a:t>
            </a:r>
            <a:r>
              <a:rPr lang="zh-CN" altLang="en-US" sz="2000" dirty="0"/>
              <a:t>，则确定根</a:t>
            </a:r>
            <a:r>
              <a:rPr lang="en-US" altLang="zh-CN" sz="2000" dirty="0"/>
              <a:t>x</a:t>
            </a:r>
            <a:r>
              <a:rPr lang="zh-CN" altLang="en-US" sz="2000" dirty="0"/>
              <a:t>不在区间</a:t>
            </a:r>
            <a:r>
              <a:rPr lang="en-US" altLang="zh-CN" sz="2000" dirty="0"/>
              <a:t>[x1</a:t>
            </a:r>
            <a:r>
              <a:rPr lang="zh-CN" altLang="en-US" sz="2000" dirty="0"/>
              <a:t>，</a:t>
            </a:r>
            <a:r>
              <a:rPr lang="en-US" altLang="zh-CN" sz="2000" dirty="0"/>
              <a:t>x2]</a:t>
            </a:r>
            <a:r>
              <a:rPr lang="zh-CN" altLang="en-US" sz="2000" dirty="0"/>
              <a:t>内，设定</a:t>
            </a:r>
            <a:r>
              <a:rPr lang="en-US" altLang="zh-CN" sz="2000" dirty="0"/>
              <a:t>[x2</a:t>
            </a:r>
            <a:r>
              <a:rPr lang="zh-CN" altLang="en-US" sz="2000" dirty="0"/>
              <a:t>，</a:t>
            </a:r>
            <a:r>
              <a:rPr lang="en-US" altLang="zh-CN" sz="2000" dirty="0"/>
              <a:t>x2+1]</a:t>
            </a:r>
            <a:r>
              <a:rPr lang="zh-CN" altLang="en-US" sz="2000" dirty="0"/>
              <a:t>为下一个搜索区间</a:t>
            </a:r>
          </a:p>
          <a:p>
            <a:r>
              <a:rPr lang="zh-CN" altLang="en-US" sz="2000" dirty="0"/>
              <a:t>       ⑶</a:t>
            </a:r>
            <a:r>
              <a:rPr lang="en-US" altLang="zh-CN" sz="2000" dirty="0"/>
              <a:t>f(x1)*f(x2)&lt;0</a:t>
            </a:r>
            <a:r>
              <a:rPr lang="zh-CN" altLang="en-US" sz="2000" dirty="0"/>
              <a:t>，则确定根</a:t>
            </a:r>
            <a:r>
              <a:rPr lang="en-US" altLang="zh-CN" sz="2000" dirty="0"/>
              <a:t>x</a:t>
            </a:r>
            <a:r>
              <a:rPr lang="zh-CN" altLang="en-US" sz="2000" dirty="0"/>
              <a:t>在区间</a:t>
            </a:r>
            <a:r>
              <a:rPr lang="en-US" altLang="zh-CN" sz="2000" dirty="0"/>
              <a:t>[x1</a:t>
            </a:r>
            <a:r>
              <a:rPr lang="zh-CN" altLang="en-US" sz="2000" dirty="0"/>
              <a:t>，</a:t>
            </a:r>
            <a:r>
              <a:rPr lang="en-US" altLang="zh-CN" sz="2000" dirty="0"/>
              <a:t>x2]</a:t>
            </a:r>
            <a:r>
              <a:rPr lang="zh-CN" altLang="en-US" sz="2000" dirty="0" smtClean="0"/>
              <a:t>内，开始从</a:t>
            </a:r>
            <a:r>
              <a:rPr lang="en-US" altLang="zh-CN" sz="2000" dirty="0" smtClean="0"/>
              <a:t>[x1,x2]</a:t>
            </a:r>
            <a:r>
              <a:rPr lang="zh-CN" altLang="en-US" sz="2000" dirty="0" smtClean="0"/>
              <a:t>区间内找根。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en-US" altLang="zh-CN" sz="2000" dirty="0" smtClean="0"/>
              <a:t>a) m=(x1+x2)/2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b) </a:t>
            </a:r>
            <a:r>
              <a:rPr lang="zh-CN" altLang="en-US" sz="2000" dirty="0" smtClean="0"/>
              <a:t>将区间分为两个</a:t>
            </a:r>
            <a:r>
              <a:rPr lang="en-US" altLang="zh-CN" sz="2000" dirty="0" smtClean="0"/>
              <a:t>[x1,m],(m,x2];</a:t>
            </a:r>
          </a:p>
          <a:p>
            <a:pPr lvl="1"/>
            <a:r>
              <a:rPr lang="en-US" altLang="zh-CN" sz="2000" dirty="0" smtClean="0"/>
              <a:t>c) </a:t>
            </a:r>
            <a:r>
              <a:rPr lang="zh-CN" altLang="en-US" sz="2000" dirty="0" smtClean="0"/>
              <a:t>判断根在哪个区间</a:t>
            </a:r>
            <a:r>
              <a:rPr lang="en-US" altLang="zh-CN" sz="2000" dirty="0" smtClean="0"/>
              <a:t>;</a:t>
            </a:r>
          </a:p>
          <a:p>
            <a:pPr lvl="1"/>
            <a:r>
              <a:rPr lang="en-US" altLang="zh-CN" sz="2000" dirty="0" smtClean="0"/>
              <a:t>d) </a:t>
            </a:r>
            <a:r>
              <a:rPr lang="zh-CN" altLang="en-US" sz="2000" dirty="0" smtClean="0"/>
              <a:t>如果区间左端点为问题的解，或者区间 长度</a:t>
            </a:r>
            <a:r>
              <a:rPr lang="en-US" altLang="zh-CN" sz="2000" dirty="0" smtClean="0"/>
              <a:t>&lt;0.001 </a:t>
            </a:r>
            <a:r>
              <a:rPr lang="zh-CN" altLang="en-US" sz="2000" dirty="0" smtClean="0"/>
              <a:t>则认为左端点为问题的解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否则跳到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步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398849" y="2318533"/>
            <a:ext cx="19800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Broadway"/>
                <a:ea typeface="微软雅黑"/>
                <a:cs typeface="+mj-cs"/>
              </a:rPr>
              <a:t>第一部分：</a:t>
            </a:r>
            <a:endParaRPr lang="en-US" altLang="zh-CN" sz="2800" b="1" dirty="0" smtClean="0">
              <a:latin typeface="Broadway"/>
              <a:ea typeface="微软雅黑"/>
              <a:cs typeface="+mj-cs"/>
            </a:endParaRPr>
          </a:p>
          <a:p>
            <a:r>
              <a:rPr lang="zh-CN" altLang="en-US" sz="2800" b="1" dirty="0" smtClean="0">
                <a:solidFill>
                  <a:schemeClr val="accent2"/>
                </a:solidFill>
                <a:latin typeface="Broadway"/>
                <a:ea typeface="微软雅黑"/>
                <a:cs typeface="+mj-cs"/>
              </a:rPr>
              <a:t>枚举法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375" y="1724025"/>
            <a:ext cx="10039350" cy="21431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3375" y="3958718"/>
            <a:ext cx="10039350" cy="18420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运行程序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65478" y="2079920"/>
            <a:ext cx="51387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#include &lt;cstdio&gt;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int main()</a:t>
            </a:r>
          </a:p>
          <a:p>
            <a:r>
              <a:rPr lang="zh-CN" altLang="en-US" sz="2400" dirty="0" smtClean="0"/>
              <a:t>{</a:t>
            </a:r>
            <a:r>
              <a:rPr lang="zh-CN" altLang="en-US" sz="2400" dirty="0"/>
              <a:t>	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double a;</a:t>
            </a:r>
            <a:endParaRPr lang="zh-CN" altLang="en-US" sz="2400" dirty="0"/>
          </a:p>
          <a:p>
            <a:r>
              <a:rPr lang="zh-CN" altLang="en-US" sz="2400" dirty="0"/>
              <a:t>	for</a:t>
            </a:r>
            <a:r>
              <a:rPr lang="zh-CN" altLang="en-US" sz="2400" dirty="0" smtClean="0"/>
              <a:t>(a</a:t>
            </a:r>
            <a:r>
              <a:rPr lang="zh-CN" altLang="en-US" sz="2400" dirty="0"/>
              <a:t>=0.00;a!=1.00;a+=0.1){</a:t>
            </a:r>
          </a:p>
          <a:p>
            <a:r>
              <a:rPr lang="zh-CN" altLang="en-US" sz="2400" dirty="0"/>
              <a:t>		printf("%f\n",a);</a:t>
            </a:r>
          </a:p>
          <a:p>
            <a:r>
              <a:rPr lang="zh-CN" altLang="en-US" sz="2400" dirty="0"/>
              <a:t>	} 	</a:t>
            </a:r>
          </a:p>
          <a:p>
            <a:r>
              <a:rPr lang="zh-CN" altLang="en-US" sz="2400" dirty="0"/>
              <a:t>	return 0;</a:t>
            </a:r>
          </a:p>
          <a:p>
            <a:r>
              <a:rPr lang="zh-CN" altLang="en-US" sz="2400" dirty="0"/>
              <a:t>}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43688" y="2986890"/>
            <a:ext cx="3757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1"/>
                </a:solidFill>
                <a:latin typeface="+mj-ea"/>
                <a:ea typeface="+mj-ea"/>
              </a:rPr>
              <a:t>死循环！！！</a:t>
            </a:r>
            <a:endParaRPr lang="zh-CN" altLang="en-US" sz="5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0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浮点型在计算机中存储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小数转换为二进制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000376" y="2085975"/>
            <a:ext cx="2743200" cy="18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+mj-ea"/>
                <a:ea typeface="+mj-ea"/>
              </a:rPr>
              <a:t>整数部分</a:t>
            </a:r>
            <a:endParaRPr lang="en-US" altLang="zh-CN" sz="4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+mj-ea"/>
                <a:ea typeface="+mj-ea"/>
              </a:rPr>
              <a:t>小数部分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3651" y="2085975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除</a:t>
            </a:r>
            <a:r>
              <a:rPr lang="en-US" altLang="zh-CN" sz="4000" b="1" dirty="0" smtClean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取余</a:t>
            </a:r>
            <a:endParaRPr lang="en-US" altLang="zh-CN" sz="40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乘</a:t>
            </a:r>
            <a:r>
              <a:rPr lang="en-US" altLang="zh-CN" sz="4000" b="1" dirty="0" smtClean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取整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1576" y="456623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12.5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4414148" y="4566233"/>
            <a:ext cx="2472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1100.1</a:t>
            </a:r>
            <a:endParaRPr lang="zh-CN" altLang="en-US" sz="5400" dirty="0"/>
          </a:p>
        </p:txBody>
      </p:sp>
      <p:sp>
        <p:nvSpPr>
          <p:cNvPr id="7" name="文本框 6"/>
          <p:cNvSpPr txBox="1"/>
          <p:nvPr/>
        </p:nvSpPr>
        <p:spPr>
          <a:xfrm>
            <a:off x="7986022" y="4566233"/>
            <a:ext cx="310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1.1001*2</a:t>
            </a:r>
            <a:r>
              <a:rPr lang="en-US" altLang="zh-CN" sz="5400" baseline="30000" dirty="0" smtClean="0"/>
              <a:t>3</a:t>
            </a:r>
            <a:endParaRPr lang="zh-CN" altLang="en-US" sz="5400" baseline="30000" dirty="0"/>
          </a:p>
        </p:txBody>
      </p:sp>
      <p:sp>
        <p:nvSpPr>
          <p:cNvPr id="8" name="右箭头 7"/>
          <p:cNvSpPr/>
          <p:nvPr/>
        </p:nvSpPr>
        <p:spPr>
          <a:xfrm>
            <a:off x="3000376" y="4827873"/>
            <a:ext cx="92868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750498" y="4827873"/>
            <a:ext cx="92868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8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存储方式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661985" y="1971585"/>
            <a:ext cx="4352925" cy="1073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chemeClr val="accent1"/>
                </a:solidFill>
              </a:rPr>
              <a:t>Float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（</a:t>
            </a:r>
            <a:r>
              <a:rPr lang="en-US" altLang="zh-CN" sz="4800" b="1" dirty="0" smtClean="0">
                <a:solidFill>
                  <a:schemeClr val="accent1"/>
                </a:solidFill>
              </a:rPr>
              <a:t>32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位）</a:t>
            </a:r>
            <a:endParaRPr lang="en-US" altLang="zh-CN" sz="4800" b="1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74662" y="3377801"/>
          <a:ext cx="1152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>
            <a:endCxn id="11" idx="0"/>
          </p:cNvCxnSpPr>
          <p:nvPr/>
        </p:nvCxnSpPr>
        <p:spPr>
          <a:xfrm>
            <a:off x="661985" y="3886200"/>
            <a:ext cx="0" cy="547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/>
          <p:cNvSpPr/>
          <p:nvPr/>
        </p:nvSpPr>
        <p:spPr>
          <a:xfrm rot="16200000">
            <a:off x="2053831" y="2711053"/>
            <a:ext cx="314323" cy="263604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7633099" y="160734"/>
            <a:ext cx="428625" cy="7879558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1916" y="4433384"/>
            <a:ext cx="1100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1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符号位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60923" y="4433384"/>
            <a:ext cx="1100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8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指数位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297342" y="4534410"/>
            <a:ext cx="1100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23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底数位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335245" y="5484979"/>
            <a:ext cx="283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注意：由于底数的第一个数一定是</a:t>
            </a:r>
            <a:r>
              <a:rPr lang="en-US" altLang="zh-CN" sz="2400" dirty="0" smtClean="0"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，因此舍去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存储方式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89895" y="1728698"/>
            <a:ext cx="48101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chemeClr val="accent1"/>
                </a:solidFill>
              </a:rPr>
              <a:t>float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（</a:t>
            </a:r>
            <a:r>
              <a:rPr lang="en-US" altLang="zh-CN" sz="4800" b="1" dirty="0" smtClean="0">
                <a:solidFill>
                  <a:schemeClr val="accent1"/>
                </a:solidFill>
              </a:rPr>
              <a:t>32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位）</a:t>
            </a:r>
            <a:endParaRPr lang="en-US" altLang="zh-CN" sz="4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位符号位；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8</a:t>
            </a:r>
            <a:r>
              <a:rPr lang="zh-CN" altLang="en-US" sz="3600" b="1" dirty="0" smtClean="0"/>
              <a:t>位指数位</a:t>
            </a:r>
            <a:r>
              <a:rPr lang="en-US" altLang="zh-CN" sz="36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23</a:t>
            </a:r>
            <a:r>
              <a:rPr lang="zh-CN" altLang="en-US" sz="3600" b="1" dirty="0" smtClean="0"/>
              <a:t>位底数位</a:t>
            </a:r>
            <a:r>
              <a:rPr lang="en-US" altLang="zh-CN" sz="36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精度：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6~7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位</a:t>
            </a:r>
            <a:r>
              <a:rPr lang="zh-CN" altLang="en-US" sz="3600" b="1" dirty="0" smtClean="0"/>
              <a:t>有效数字</a:t>
            </a:r>
            <a:endParaRPr lang="en-US" altLang="zh-CN" sz="36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6486525" y="1728698"/>
            <a:ext cx="53714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chemeClr val="accent1"/>
                </a:solidFill>
              </a:rPr>
              <a:t>double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（</a:t>
            </a:r>
            <a:r>
              <a:rPr lang="en-US" altLang="zh-CN" sz="4800" b="1" dirty="0" smtClean="0">
                <a:solidFill>
                  <a:schemeClr val="accent1"/>
                </a:solidFill>
              </a:rPr>
              <a:t>64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位）</a:t>
            </a:r>
            <a:endParaRPr lang="en-US" altLang="zh-CN" sz="4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位符号位；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11</a:t>
            </a:r>
            <a:r>
              <a:rPr lang="zh-CN" altLang="en-US" sz="3600" b="1" dirty="0" smtClean="0"/>
              <a:t>位指数位</a:t>
            </a:r>
            <a:r>
              <a:rPr lang="en-US" altLang="zh-CN" sz="36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52</a:t>
            </a:r>
            <a:r>
              <a:rPr lang="zh-CN" altLang="en-US" sz="3600" b="1" dirty="0" smtClean="0"/>
              <a:t>位底数位</a:t>
            </a:r>
            <a:r>
              <a:rPr lang="en-US" altLang="zh-CN" sz="36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精度：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15~16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位</a:t>
            </a:r>
            <a:r>
              <a:rPr lang="zh-CN" altLang="en-US" sz="3600" b="1" dirty="0" smtClean="0"/>
              <a:t>有效数字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6600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导致结果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486150" y="2600326"/>
            <a:ext cx="495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1"/>
                </a:solidFill>
              </a:rPr>
              <a:t>浮点型计算会出现精度问题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6631</TotalTime>
  <Words>666</Words>
  <Application>Microsoft Office PowerPoint</Application>
  <PresentationFormat>宽屏</PresentationFormat>
  <Paragraphs>101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FZOJ1419一元三次方程求解</vt:lpstr>
      <vt:lpstr>方法一：</vt:lpstr>
      <vt:lpstr>方法二：</vt:lpstr>
      <vt:lpstr>运行程序</vt:lpstr>
      <vt:lpstr>浮点型在计算机中存储</vt:lpstr>
      <vt:lpstr>小数转换为二进制</vt:lpstr>
      <vt:lpstr>存储方式</vt:lpstr>
      <vt:lpstr>存储方式</vt:lpstr>
      <vt:lpstr>导致结果</vt:lpstr>
      <vt:lpstr>解决方案</vt:lpstr>
      <vt:lpstr>解决方案</vt:lpstr>
      <vt:lpstr>解决方案</vt:lpstr>
      <vt:lpstr>解决方案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IDC</cp:lastModifiedBy>
  <cp:revision>278</cp:revision>
  <dcterms:created xsi:type="dcterms:W3CDTF">2015-01-07T13:50:35Z</dcterms:created>
  <dcterms:modified xsi:type="dcterms:W3CDTF">2016-02-22T07:33:59Z</dcterms:modified>
</cp:coreProperties>
</file>