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02" r:id="rId2"/>
    <p:sldId id="622" r:id="rId3"/>
    <p:sldId id="635" r:id="rId4"/>
    <p:sldId id="628" r:id="rId5"/>
    <p:sldId id="629" r:id="rId6"/>
    <p:sldId id="630" r:id="rId7"/>
    <p:sldId id="631" r:id="rId8"/>
    <p:sldId id="632" r:id="rId9"/>
    <p:sldId id="633" r:id="rId10"/>
    <p:sldId id="636" r:id="rId11"/>
    <p:sldId id="638" r:id="rId12"/>
    <p:sldId id="639" r:id="rId13"/>
    <p:sldId id="637" r:id="rId14"/>
    <p:sldId id="62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9B5332"/>
    <a:srgbClr val="D47348"/>
    <a:srgbClr val="08252D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55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2016/2/19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信息学竞赛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552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3" name="矩形 2"/>
          <p:cNvSpPr/>
          <p:nvPr/>
        </p:nvSpPr>
        <p:spPr>
          <a:xfrm>
            <a:off x="1484952" y="2357398"/>
            <a:ext cx="58606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look(int s,int e,int q){</a:t>
            </a:r>
          </a:p>
          <a:p>
            <a:r>
              <a:rPr lang="zh-CN" altLang="en-US" sz="2800" dirty="0"/>
              <a:t>	if(s</a:t>
            </a:r>
            <a:r>
              <a:rPr lang="zh-CN" altLang="en-US" sz="2800" dirty="0" smtClean="0"/>
              <a:t>&gt;e</a:t>
            </a:r>
            <a:r>
              <a:rPr lang="zh-CN" altLang="en-US" sz="2800" dirty="0"/>
              <a:t>) return -1;</a:t>
            </a:r>
          </a:p>
          <a:p>
            <a:r>
              <a:rPr lang="zh-CN" altLang="en-US" sz="2800" dirty="0"/>
              <a:t>	int m=(s+e)/2;</a:t>
            </a:r>
          </a:p>
          <a:p>
            <a:r>
              <a:rPr lang="zh-CN" altLang="en-US" sz="2800" dirty="0"/>
              <a:t>	if(a[m]==q) return m;</a:t>
            </a:r>
          </a:p>
          <a:p>
            <a:r>
              <a:rPr lang="zh-CN" altLang="en-US" sz="2800" dirty="0"/>
              <a:t>	if(a[m]&gt;q) return look(s,</a:t>
            </a:r>
            <a:r>
              <a:rPr lang="zh-CN" altLang="en-US" sz="2800" dirty="0" smtClean="0">
                <a:solidFill>
                  <a:schemeClr val="accent2"/>
                </a:solidFill>
              </a:rPr>
              <a:t>m</a:t>
            </a:r>
            <a:r>
              <a:rPr lang="en-US" altLang="zh-CN" sz="2800" dirty="0" smtClean="0">
                <a:solidFill>
                  <a:schemeClr val="accent2"/>
                </a:solidFill>
              </a:rPr>
              <a:t>-1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q);</a:t>
            </a:r>
          </a:p>
          <a:p>
            <a:r>
              <a:rPr lang="zh-CN" altLang="en-US" sz="2800" dirty="0"/>
              <a:t>	if(a[m]&lt;q) return look(</a:t>
            </a:r>
            <a:r>
              <a:rPr lang="zh-CN" altLang="en-US" sz="2800" dirty="0" smtClean="0">
                <a:solidFill>
                  <a:schemeClr val="accent2"/>
                </a:solidFill>
              </a:rPr>
              <a:t>m</a:t>
            </a:r>
            <a:r>
              <a:rPr lang="en-US" altLang="zh-CN" sz="2800" dirty="0" smtClean="0">
                <a:solidFill>
                  <a:schemeClr val="accent2"/>
                </a:solidFill>
              </a:rPr>
              <a:t>+1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e,q);</a:t>
            </a:r>
          </a:p>
          <a:p>
            <a:r>
              <a:rPr lang="zh-CN" altLang="en-US" sz="2800" dirty="0"/>
              <a:t>}</a:t>
            </a:r>
          </a:p>
        </p:txBody>
      </p:sp>
      <p:pic>
        <p:nvPicPr>
          <p:cNvPr id="7" name="Picture 2" descr="http://pic1.cxtuku.com/00/08/59/b326fd160d6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/>
        </p:blipFill>
        <p:spPr bwMode="auto">
          <a:xfrm>
            <a:off x="7847005" y="2642890"/>
            <a:ext cx="4476223" cy="42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6834909" y="1268413"/>
            <a:ext cx="3676073" cy="1631805"/>
          </a:xfrm>
          <a:prstGeom prst="wedgeRectCallout">
            <a:avLst>
              <a:gd name="adj1" fmla="val -2491"/>
              <a:gd name="adj2" fmla="val 61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非递归是否可以写出来呢？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4449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大家试完成</a:t>
            </a:r>
            <a:r>
              <a:rPr lang="en-US" altLang="zh-CN" dirty="0" smtClean="0"/>
              <a:t>FZOJ1393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</a:t>
            </a:r>
            <a:r>
              <a:rPr lang="zh-CN" altLang="en-US" b="1" dirty="0" smtClean="0"/>
              <a:t>查找</a:t>
            </a:r>
            <a:r>
              <a:rPr lang="zh-CN" altLang="en-US" b="1" dirty="0" smtClean="0">
                <a:solidFill>
                  <a:schemeClr val="accent2"/>
                </a:solidFill>
              </a:rPr>
              <a:t>非递归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6988" y="1923290"/>
            <a:ext cx="63474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look(int s,int e,int q){</a:t>
            </a:r>
          </a:p>
          <a:p>
            <a:r>
              <a:rPr lang="zh-CN" altLang="en-US" sz="2800" dirty="0"/>
              <a:t>	</a:t>
            </a:r>
            <a:r>
              <a:rPr lang="en-US" altLang="zh-CN" sz="2800" dirty="0" smtClean="0"/>
              <a:t>while(s&lt;e){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/>
              <a:t>int m=(s+e)/2</a:t>
            </a:r>
            <a:r>
              <a:rPr lang="zh-CN" altLang="en-US" sz="2800" dirty="0" smtClean="0"/>
              <a:t>;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if</a:t>
            </a:r>
            <a:r>
              <a:rPr lang="zh-CN" altLang="en-US" sz="2800" dirty="0"/>
              <a:t>(a[m]==q) return m;</a:t>
            </a:r>
          </a:p>
          <a:p>
            <a:r>
              <a:rPr lang="zh-CN" altLang="en-US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if</a:t>
            </a:r>
            <a:r>
              <a:rPr lang="zh-CN" altLang="en-US" sz="2800" dirty="0"/>
              <a:t>(a[m]&gt;q) </a:t>
            </a:r>
            <a:r>
              <a:rPr lang="en-US" altLang="zh-CN" sz="2800" dirty="0" smtClean="0"/>
              <a:t>e=m-1</a:t>
            </a:r>
            <a:r>
              <a:rPr lang="zh-CN" altLang="en-US" sz="2800" dirty="0" smtClean="0"/>
              <a:t>;</a:t>
            </a:r>
            <a:endParaRPr lang="zh-CN" altLang="en-US" sz="2800" dirty="0"/>
          </a:p>
          <a:p>
            <a:r>
              <a:rPr lang="zh-CN" altLang="en-US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if</a:t>
            </a:r>
            <a:r>
              <a:rPr lang="zh-CN" altLang="en-US" sz="2800" dirty="0"/>
              <a:t>(a[m]&lt;q</a:t>
            </a:r>
            <a:r>
              <a:rPr lang="zh-CN" altLang="en-US" sz="2800"/>
              <a:t>) </a:t>
            </a:r>
            <a:r>
              <a:rPr lang="en-US" altLang="zh-CN" sz="2800" smtClean="0"/>
              <a:t>s=m+1</a:t>
            </a:r>
            <a:r>
              <a:rPr lang="zh-CN" altLang="en-US" sz="2800" dirty="0" smtClean="0"/>
              <a:t>;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}</a:t>
            </a:r>
            <a:endParaRPr lang="zh-CN" altLang="en-US" sz="2800" dirty="0"/>
          </a:p>
          <a:p>
            <a:r>
              <a:rPr lang="zh-CN" altLang="en-US" sz="2800" dirty="0"/>
              <a:t>	</a:t>
            </a:r>
            <a:r>
              <a:rPr lang="en-US" altLang="zh-CN" sz="2800" dirty="0" smtClean="0"/>
              <a:t>return -1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59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3" name="矩形 2"/>
          <p:cNvSpPr/>
          <p:nvPr/>
        </p:nvSpPr>
        <p:spPr>
          <a:xfrm>
            <a:off x="1484952" y="2357398"/>
            <a:ext cx="58606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look(int s,int e,int q){</a:t>
            </a:r>
          </a:p>
          <a:p>
            <a:r>
              <a:rPr lang="zh-CN" altLang="en-US" sz="2800" dirty="0"/>
              <a:t>	if(s</a:t>
            </a:r>
            <a:r>
              <a:rPr lang="zh-CN" altLang="en-US" sz="2800" dirty="0" smtClean="0"/>
              <a:t>&gt;e</a:t>
            </a:r>
            <a:r>
              <a:rPr lang="zh-CN" altLang="en-US" sz="2800" dirty="0"/>
              <a:t>) return -1;</a:t>
            </a:r>
          </a:p>
          <a:p>
            <a:r>
              <a:rPr lang="zh-CN" altLang="en-US" sz="2800" dirty="0"/>
              <a:t>	int m=(s+e)/2;</a:t>
            </a:r>
          </a:p>
          <a:p>
            <a:r>
              <a:rPr lang="zh-CN" altLang="en-US" sz="2800" dirty="0"/>
              <a:t>	if(a[m]==q) return m;</a:t>
            </a:r>
          </a:p>
          <a:p>
            <a:r>
              <a:rPr lang="zh-CN" altLang="en-US" sz="2800" dirty="0"/>
              <a:t>	if(a[m]&gt;q) return look(s,</a:t>
            </a:r>
            <a:r>
              <a:rPr lang="zh-CN" altLang="en-US" sz="2800" dirty="0" smtClean="0">
                <a:solidFill>
                  <a:schemeClr val="accent2"/>
                </a:solidFill>
              </a:rPr>
              <a:t>m</a:t>
            </a:r>
            <a:r>
              <a:rPr lang="en-US" altLang="zh-CN" sz="2800" dirty="0" smtClean="0">
                <a:solidFill>
                  <a:schemeClr val="accent2"/>
                </a:solidFill>
              </a:rPr>
              <a:t>-1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q);</a:t>
            </a:r>
          </a:p>
          <a:p>
            <a:r>
              <a:rPr lang="zh-CN" altLang="en-US" sz="2800" dirty="0"/>
              <a:t>	if(a[m]&lt;q) return look(</a:t>
            </a:r>
            <a:r>
              <a:rPr lang="zh-CN" altLang="en-US" sz="2800" dirty="0" smtClean="0">
                <a:solidFill>
                  <a:schemeClr val="accent2"/>
                </a:solidFill>
              </a:rPr>
              <a:t>m</a:t>
            </a:r>
            <a:r>
              <a:rPr lang="en-US" altLang="zh-CN" sz="2800" dirty="0" smtClean="0">
                <a:solidFill>
                  <a:schemeClr val="accent2"/>
                </a:solidFill>
              </a:rPr>
              <a:t>+1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e,q);</a:t>
            </a:r>
          </a:p>
          <a:p>
            <a:r>
              <a:rPr lang="zh-CN" altLang="en-US" sz="2800" dirty="0"/>
              <a:t>}</a:t>
            </a:r>
          </a:p>
        </p:txBody>
      </p:sp>
      <p:pic>
        <p:nvPicPr>
          <p:cNvPr id="7" name="Picture 2" descr="http://pic1.cxtuku.com/00/08/59/b326fd160d6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3"/>
          <a:stretch/>
        </p:blipFill>
        <p:spPr bwMode="auto">
          <a:xfrm>
            <a:off x="7847005" y="2642890"/>
            <a:ext cx="4476223" cy="42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6834909" y="1268413"/>
            <a:ext cx="3676073" cy="1631805"/>
          </a:xfrm>
          <a:prstGeom prst="wedgeRectCallout">
            <a:avLst>
              <a:gd name="adj1" fmla="val -2491"/>
              <a:gd name="adj2" fmla="val 61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非递归是否可以写出来呢？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42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485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玩一个游戏：猜数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64801" y="1607128"/>
            <a:ext cx="78786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游戏规则：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玩家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1~1000</a:t>
            </a:r>
            <a:r>
              <a:rPr lang="zh-CN" altLang="en-US" dirty="0" smtClean="0"/>
              <a:t>的整数中想一个数，玩家</a:t>
            </a:r>
            <a:r>
              <a:rPr lang="en-US" altLang="zh-CN" dirty="0" smtClean="0"/>
              <a:t>B</a:t>
            </a:r>
            <a:r>
              <a:rPr lang="zh-CN" altLang="en-US" dirty="0" smtClean="0"/>
              <a:t>对玩家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进行提问，玩家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的提问规则：只能问是否是某一个数，玩家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的回答规则：只能说是这个数，或者比这个数大，或者比这个数少。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64801" y="3583710"/>
            <a:ext cx="78786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如何才能最快猜中这个数？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64801" y="5006294"/>
            <a:ext cx="78786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策略：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每次猜当前区间的中间值，则每次能将区间缩小至</a:t>
            </a:r>
            <a:r>
              <a:rPr lang="en-US" altLang="zh-CN" dirty="0" smtClean="0"/>
              <a:t>1/2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最坏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次可猜出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65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二分查找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742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915" y="1673685"/>
            <a:ext cx="868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用</a:t>
            </a:r>
            <a:r>
              <a:rPr lang="zh-CN" altLang="en-US" sz="2400" b="1" dirty="0">
                <a:latin typeface="+mn-ea"/>
              </a:rPr>
              <a:t>递归算法实现二分查找，即：有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n&lt;1000000</a:t>
            </a:r>
            <a:r>
              <a:rPr lang="zh-CN" altLang="en-US" sz="2400" b="1" dirty="0">
                <a:latin typeface="+mn-ea"/>
              </a:rPr>
              <a:t>）个已经从小到大</a:t>
            </a:r>
            <a:r>
              <a:rPr lang="zh-CN" altLang="en-US" sz="2400" b="1" dirty="0">
                <a:latin typeface="+mn-ea"/>
              </a:rPr>
              <a:t>排序好的</a:t>
            </a:r>
            <a:r>
              <a:rPr lang="zh-CN" altLang="en-US" sz="2400" b="1" dirty="0">
                <a:latin typeface="+mn-ea"/>
              </a:rPr>
              <a:t>数据，从键盘输入一个数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zh-CN" altLang="en-US" sz="2400" b="1" dirty="0">
                <a:latin typeface="+mn-ea"/>
              </a:rPr>
              <a:t>，用对半查找方法，判断它是否在这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个数中。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3453" y="4381877"/>
            <a:ext cx="260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a[1-N]</a:t>
            </a:r>
            <a:r>
              <a:rPr lang="zh-CN" altLang="en-US" sz="2800" dirty="0" smtClean="0"/>
              <a:t>中找</a:t>
            </a:r>
            <a:r>
              <a:rPr lang="en-US" altLang="zh-CN" sz="2800" dirty="0" smtClean="0"/>
              <a:t>X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83250" y="4381877"/>
            <a:ext cx="3450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与中间的数</a:t>
            </a:r>
            <a:r>
              <a:rPr lang="en-US" altLang="zh-CN" sz="2800" dirty="0" smtClean="0"/>
              <a:t>a[mid]</a:t>
            </a:r>
            <a:r>
              <a:rPr lang="zh-CN" altLang="en-US" sz="2800" dirty="0" smtClean="0"/>
              <a:t>比</a:t>
            </a:r>
            <a:endParaRPr lang="zh-CN" altLang="en-US" sz="2800" dirty="0"/>
          </a:p>
        </p:txBody>
      </p:sp>
      <p:sp>
        <p:nvSpPr>
          <p:cNvPr id="7" name="左大括号 6"/>
          <p:cNvSpPr/>
          <p:nvPr/>
        </p:nvSpPr>
        <p:spPr>
          <a:xfrm>
            <a:off x="7286529" y="3521798"/>
            <a:ext cx="380246" cy="239011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19173" y="3673991"/>
            <a:ext cx="1475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X==a[mid]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X&lt;a[mid]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X&gt;a[mid]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335245" y="3797935"/>
            <a:ext cx="2575716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已找到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a[1-mid]</a:t>
            </a:r>
            <a:r>
              <a:rPr lang="zh-CN" altLang="en-US" sz="2400" dirty="0" smtClean="0"/>
              <a:t>找</a:t>
            </a:r>
            <a:r>
              <a:rPr lang="en-US" altLang="zh-CN" sz="2400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a[mid-N]</a:t>
            </a:r>
            <a:r>
              <a:rPr lang="zh-CN" altLang="en-US" sz="2400" dirty="0" smtClean="0"/>
              <a:t>找</a:t>
            </a:r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730230" y="5139831"/>
            <a:ext cx="27432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转换为了子问题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规模变小了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8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build="p"/>
      <p:bldP spid="9" grpId="0" build="p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915" y="1673685"/>
            <a:ext cx="868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用</a:t>
            </a:r>
            <a:r>
              <a:rPr lang="zh-CN" altLang="en-US" sz="2400" b="1" dirty="0">
                <a:latin typeface="+mn-ea"/>
              </a:rPr>
              <a:t>递归算法实现二分查找，即：有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n&lt;1000000</a:t>
            </a:r>
            <a:r>
              <a:rPr lang="zh-CN" altLang="en-US" sz="2400" b="1" dirty="0">
                <a:latin typeface="+mn-ea"/>
              </a:rPr>
              <a:t>）个已经从小到大</a:t>
            </a:r>
            <a:r>
              <a:rPr lang="zh-CN" altLang="en-US" sz="2400" b="1" dirty="0">
                <a:latin typeface="+mn-ea"/>
              </a:rPr>
              <a:t>排序好的</a:t>
            </a:r>
            <a:r>
              <a:rPr lang="zh-CN" altLang="en-US" sz="2400" b="1" dirty="0">
                <a:latin typeface="+mn-ea"/>
              </a:rPr>
              <a:t>数据，从键盘输入一个数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zh-CN" altLang="en-US" sz="2400" b="1" dirty="0">
                <a:latin typeface="+mn-ea"/>
              </a:rPr>
              <a:t>，用对半查找方法，判断它是否在这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个数中。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3453" y="4381877"/>
            <a:ext cx="260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a[s-e]</a:t>
            </a:r>
            <a:r>
              <a:rPr lang="zh-CN" altLang="en-US" sz="2800" dirty="0" smtClean="0"/>
              <a:t>中找</a:t>
            </a:r>
            <a:r>
              <a:rPr lang="en-US" altLang="zh-CN" sz="2800" dirty="0" smtClean="0"/>
              <a:t>X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83250" y="4381877"/>
            <a:ext cx="3450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与中间的数</a:t>
            </a:r>
            <a:r>
              <a:rPr lang="en-US" altLang="zh-CN" sz="2800" dirty="0" smtClean="0"/>
              <a:t>a[mid]</a:t>
            </a:r>
            <a:r>
              <a:rPr lang="zh-CN" altLang="en-US" sz="2800" dirty="0" smtClean="0"/>
              <a:t>比</a:t>
            </a:r>
            <a:endParaRPr lang="en-US" altLang="zh-CN" sz="2800" dirty="0" smtClean="0"/>
          </a:p>
          <a:p>
            <a:r>
              <a:rPr lang="en-US" altLang="zh-CN" sz="2800" dirty="0"/>
              <a:t>m</a:t>
            </a:r>
            <a:r>
              <a:rPr lang="en-US" altLang="zh-CN" sz="2800" dirty="0" smtClean="0"/>
              <a:t>id=(</a:t>
            </a:r>
            <a:r>
              <a:rPr lang="en-US" altLang="zh-CN" sz="2800" dirty="0" err="1" smtClean="0"/>
              <a:t>s+e</a:t>
            </a:r>
            <a:r>
              <a:rPr lang="en-US" altLang="zh-CN" sz="2800" dirty="0" smtClean="0"/>
              <a:t>)/2</a:t>
            </a:r>
            <a:endParaRPr lang="zh-CN" altLang="en-US" sz="2800" dirty="0"/>
          </a:p>
        </p:txBody>
      </p:sp>
      <p:sp>
        <p:nvSpPr>
          <p:cNvPr id="7" name="左大括号 6"/>
          <p:cNvSpPr/>
          <p:nvPr/>
        </p:nvSpPr>
        <p:spPr>
          <a:xfrm>
            <a:off x="7286529" y="3521798"/>
            <a:ext cx="380246" cy="239011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19173" y="3673991"/>
            <a:ext cx="1475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X==a[mid]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X&lt;a[mid]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X&gt;a[mid]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294888" y="3766324"/>
            <a:ext cx="3221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已</a:t>
            </a:r>
            <a:r>
              <a:rPr lang="zh-CN" altLang="en-US" sz="2400" dirty="0" smtClean="0"/>
              <a:t>找到，返回</a:t>
            </a:r>
            <a:r>
              <a:rPr lang="en-US" altLang="zh-CN" sz="2400" dirty="0" smtClean="0"/>
              <a:t>mid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a[s-mid]</a:t>
            </a:r>
            <a:r>
              <a:rPr lang="zh-CN" altLang="en-US" sz="2400" dirty="0" smtClean="0"/>
              <a:t>找</a:t>
            </a:r>
            <a:r>
              <a:rPr lang="en-US" altLang="zh-CN" sz="2400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a[mid-e]</a:t>
            </a:r>
            <a:r>
              <a:rPr lang="zh-CN" altLang="en-US" sz="2400" dirty="0" smtClean="0"/>
              <a:t>找</a:t>
            </a:r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41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animBg="1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915" y="1673685"/>
            <a:ext cx="868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用</a:t>
            </a:r>
            <a:r>
              <a:rPr lang="zh-CN" altLang="en-US" sz="2400" b="1" dirty="0">
                <a:latin typeface="+mn-ea"/>
              </a:rPr>
              <a:t>递归算法实现二分查找，即：有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n&lt;1000000</a:t>
            </a:r>
            <a:r>
              <a:rPr lang="zh-CN" altLang="en-US" sz="2400" b="1" dirty="0">
                <a:latin typeface="+mn-ea"/>
              </a:rPr>
              <a:t>）个已经从小到大</a:t>
            </a:r>
            <a:r>
              <a:rPr lang="zh-CN" altLang="en-US" sz="2400" b="1" dirty="0">
                <a:latin typeface="+mn-ea"/>
              </a:rPr>
              <a:t>排序好的</a:t>
            </a:r>
            <a:r>
              <a:rPr lang="zh-CN" altLang="en-US" sz="2400" b="1" dirty="0">
                <a:latin typeface="+mn-ea"/>
              </a:rPr>
              <a:t>数据，从键盘输入一个数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zh-CN" altLang="en-US" sz="2400" b="1" dirty="0">
                <a:latin typeface="+mn-ea"/>
              </a:rPr>
              <a:t>，用对半查找方法，判断它是否在这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个数中。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68309" y="3232087"/>
            <a:ext cx="317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边界条件是什么？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74472" y="4113380"/>
            <a:ext cx="387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s&gt;=e</a:t>
            </a:r>
            <a:r>
              <a:rPr lang="zh-CN" altLang="en-US" sz="2800" dirty="0" smtClean="0"/>
              <a:t>时，说明找不到了。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2395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915" y="1673685"/>
            <a:ext cx="868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用</a:t>
            </a:r>
            <a:r>
              <a:rPr lang="zh-CN" altLang="en-US" sz="2400" b="1" dirty="0">
                <a:latin typeface="+mn-ea"/>
              </a:rPr>
              <a:t>递归算法实现二分查找，即：有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n&lt;1000000</a:t>
            </a:r>
            <a:r>
              <a:rPr lang="zh-CN" altLang="en-US" sz="2400" b="1" dirty="0">
                <a:latin typeface="+mn-ea"/>
              </a:rPr>
              <a:t>）个已经从小到大</a:t>
            </a:r>
            <a:r>
              <a:rPr lang="zh-CN" altLang="en-US" sz="2400" b="1" dirty="0">
                <a:latin typeface="+mn-ea"/>
              </a:rPr>
              <a:t>排序好的</a:t>
            </a:r>
            <a:r>
              <a:rPr lang="zh-CN" altLang="en-US" sz="2400" b="1" dirty="0">
                <a:latin typeface="+mn-ea"/>
              </a:rPr>
              <a:t>数据，从键盘输入一个数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zh-CN" altLang="en-US" sz="2400" b="1" dirty="0">
                <a:latin typeface="+mn-ea"/>
              </a:rPr>
              <a:t>，用对半查找方法，判断它是否在这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个数中。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6600" y="3279286"/>
            <a:ext cx="209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函数设计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4450" y="4287552"/>
            <a:ext cx="3073651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形参的个数与类型；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返回</a:t>
            </a:r>
            <a:r>
              <a:rPr lang="zh-CN" altLang="en-US" sz="2800" dirty="0" smtClean="0"/>
              <a:t>值类型；</a:t>
            </a:r>
            <a:endParaRPr lang="en-US" altLang="zh-CN" sz="28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592446" y="4713065"/>
            <a:ext cx="4843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look(                           )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85472" y="4713065"/>
            <a:ext cx="1317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/>
              <a:t>int</a:t>
            </a:r>
            <a:endParaRPr lang="zh-CN" altLang="en-US" sz="4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777061" y="4676853"/>
            <a:ext cx="3539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/>
              <a:t>int</a:t>
            </a:r>
            <a:r>
              <a:rPr lang="en-US" altLang="zh-CN" sz="4400" dirty="0"/>
              <a:t> </a:t>
            </a:r>
            <a:r>
              <a:rPr lang="en-US" altLang="zh-CN" sz="4400" dirty="0" err="1"/>
              <a:t>s,int</a:t>
            </a:r>
            <a:r>
              <a:rPr lang="en-US" altLang="zh-CN" sz="4400" dirty="0"/>
              <a:t> </a:t>
            </a:r>
            <a:r>
              <a:rPr lang="en-US" altLang="zh-CN" sz="4400" dirty="0" err="1"/>
              <a:t>e,int</a:t>
            </a:r>
            <a:r>
              <a:rPr lang="en-US" altLang="zh-CN" sz="4400" dirty="0"/>
              <a:t> q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5830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915" y="1673685"/>
            <a:ext cx="868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用</a:t>
            </a:r>
            <a:r>
              <a:rPr lang="zh-CN" altLang="en-US" sz="2400" b="1" dirty="0">
                <a:latin typeface="+mn-ea"/>
              </a:rPr>
              <a:t>递归算法实现二分查找，即：有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n&lt;1000000</a:t>
            </a:r>
            <a:r>
              <a:rPr lang="zh-CN" altLang="en-US" sz="2400" b="1" dirty="0">
                <a:latin typeface="+mn-ea"/>
              </a:rPr>
              <a:t>）个已经从小到大</a:t>
            </a:r>
            <a:r>
              <a:rPr lang="zh-CN" altLang="en-US" sz="2400" b="1" dirty="0">
                <a:latin typeface="+mn-ea"/>
              </a:rPr>
              <a:t>排序好的</a:t>
            </a:r>
            <a:r>
              <a:rPr lang="zh-CN" altLang="en-US" sz="2400" b="1" dirty="0">
                <a:latin typeface="+mn-ea"/>
              </a:rPr>
              <a:t>数据，从键盘输入一个数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zh-CN" altLang="en-US" sz="2400" b="1" dirty="0">
                <a:latin typeface="+mn-ea"/>
              </a:rPr>
              <a:t>，用对半查找方法，判断它是否在这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个数中。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9126" y="3197805"/>
            <a:ext cx="209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程序代码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9315" y="3290271"/>
            <a:ext cx="58606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look(int s,int e,int q){</a:t>
            </a:r>
          </a:p>
          <a:p>
            <a:r>
              <a:rPr lang="zh-CN" altLang="en-US" sz="2800" dirty="0"/>
              <a:t>	if(s</a:t>
            </a:r>
            <a:r>
              <a:rPr lang="zh-CN" altLang="en-US" sz="2800" dirty="0" smtClean="0"/>
              <a:t>&gt;e</a:t>
            </a:r>
            <a:r>
              <a:rPr lang="zh-CN" altLang="en-US" sz="2800" dirty="0"/>
              <a:t>) return -1;</a:t>
            </a:r>
          </a:p>
          <a:p>
            <a:r>
              <a:rPr lang="zh-CN" altLang="en-US" sz="2800" dirty="0"/>
              <a:t>	int m=(s+e)/2;</a:t>
            </a:r>
          </a:p>
          <a:p>
            <a:r>
              <a:rPr lang="zh-CN" altLang="en-US" sz="2800" dirty="0"/>
              <a:t>	if(a[m]==q) return m;</a:t>
            </a:r>
          </a:p>
          <a:p>
            <a:r>
              <a:rPr lang="zh-CN" altLang="en-US" sz="2800" dirty="0"/>
              <a:t>	if(a[m]&gt;q) return look(s,</a:t>
            </a:r>
            <a:r>
              <a:rPr lang="zh-CN" altLang="en-US" sz="2800" dirty="0" smtClean="0"/>
              <a:t>m,</a:t>
            </a:r>
            <a:r>
              <a:rPr lang="zh-CN" altLang="en-US" sz="2800" dirty="0"/>
              <a:t>q);</a:t>
            </a:r>
          </a:p>
          <a:p>
            <a:r>
              <a:rPr lang="zh-CN" altLang="en-US" sz="2800" dirty="0"/>
              <a:t>	if(a[m]&lt;q) return look(</a:t>
            </a:r>
            <a:r>
              <a:rPr lang="zh-CN" altLang="en-US" sz="2800" dirty="0" smtClean="0"/>
              <a:t>m,</a:t>
            </a:r>
            <a:r>
              <a:rPr lang="zh-CN" altLang="en-US" sz="2800" dirty="0"/>
              <a:t>e,q);</a:t>
            </a:r>
          </a:p>
          <a:p>
            <a:r>
              <a:rPr lang="zh-CN" altLang="en-US" sz="2800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79114" y="3892990"/>
            <a:ext cx="27341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大家思考一组数据：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在数列</a:t>
            </a:r>
            <a:r>
              <a:rPr lang="en-US" altLang="zh-CN" sz="2400" b="1" dirty="0" smtClean="0">
                <a:latin typeface="+mj-ea"/>
                <a:ea typeface="+mj-ea"/>
              </a:rPr>
              <a:t>1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latin typeface="+mj-ea"/>
                <a:ea typeface="+mj-ea"/>
              </a:rPr>
              <a:t>3</a:t>
            </a:r>
            <a:r>
              <a:rPr lang="zh-CN" altLang="en-US" sz="2400" b="1" dirty="0" smtClean="0">
                <a:latin typeface="+mj-ea"/>
                <a:ea typeface="+mj-ea"/>
              </a:rPr>
              <a:t>中找</a:t>
            </a: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581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二分查找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915" y="1673685"/>
            <a:ext cx="8682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    用</a:t>
            </a:r>
            <a:r>
              <a:rPr lang="zh-CN" altLang="en-US" sz="2400" b="1" dirty="0">
                <a:latin typeface="+mn-ea"/>
              </a:rPr>
              <a:t>递归算法实现二分查找，即：有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n&lt;1000000</a:t>
            </a:r>
            <a:r>
              <a:rPr lang="zh-CN" altLang="en-US" sz="2400" b="1" dirty="0">
                <a:latin typeface="+mn-ea"/>
              </a:rPr>
              <a:t>）个已经从小到大</a:t>
            </a:r>
            <a:r>
              <a:rPr lang="zh-CN" altLang="en-US" sz="2400" b="1" dirty="0" smtClean="0">
                <a:latin typeface="+mn-ea"/>
              </a:rPr>
              <a:t>排序好的</a:t>
            </a:r>
            <a:r>
              <a:rPr lang="zh-CN" altLang="en-US" sz="2400" b="1" dirty="0">
                <a:latin typeface="+mn-ea"/>
              </a:rPr>
              <a:t>数据，从键盘输入一个数</a:t>
            </a:r>
            <a:r>
              <a:rPr lang="en-US" altLang="zh-CN" sz="2400" b="1" dirty="0">
                <a:latin typeface="+mn-ea"/>
              </a:rPr>
              <a:t>X</a:t>
            </a:r>
            <a:r>
              <a:rPr lang="zh-CN" altLang="en-US" sz="2400" b="1" dirty="0">
                <a:latin typeface="+mn-ea"/>
              </a:rPr>
              <a:t>，用对半查找方法，判断它是否在这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个数中。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9126" y="3197805"/>
            <a:ext cx="209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j-ea"/>
                <a:ea typeface="+mj-ea"/>
              </a:rPr>
              <a:t>程序代码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9315" y="3290271"/>
            <a:ext cx="58606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int look(int s,int e,int q){</a:t>
            </a:r>
          </a:p>
          <a:p>
            <a:r>
              <a:rPr lang="zh-CN" altLang="en-US" sz="2800" dirty="0"/>
              <a:t>	if(s</a:t>
            </a:r>
            <a:r>
              <a:rPr lang="zh-CN" altLang="en-US" sz="2800" dirty="0" smtClean="0"/>
              <a:t>&gt;e</a:t>
            </a:r>
            <a:r>
              <a:rPr lang="zh-CN" altLang="en-US" sz="2800" dirty="0"/>
              <a:t>) return -1;</a:t>
            </a:r>
          </a:p>
          <a:p>
            <a:r>
              <a:rPr lang="zh-CN" altLang="en-US" sz="2800" dirty="0"/>
              <a:t>	int m=(s+e)/2;</a:t>
            </a:r>
          </a:p>
          <a:p>
            <a:r>
              <a:rPr lang="zh-CN" altLang="en-US" sz="2800" dirty="0"/>
              <a:t>	if(a[m]==q) return m;</a:t>
            </a:r>
          </a:p>
          <a:p>
            <a:r>
              <a:rPr lang="zh-CN" altLang="en-US" sz="2800" dirty="0"/>
              <a:t>	if(a[m]&gt;q) return look(s,</a:t>
            </a:r>
            <a:r>
              <a:rPr lang="zh-CN" altLang="en-US" sz="2800" dirty="0" smtClean="0">
                <a:solidFill>
                  <a:schemeClr val="accent2"/>
                </a:solidFill>
              </a:rPr>
              <a:t>m</a:t>
            </a:r>
            <a:r>
              <a:rPr lang="en-US" altLang="zh-CN" sz="2800" dirty="0" smtClean="0">
                <a:solidFill>
                  <a:schemeClr val="accent2"/>
                </a:solidFill>
              </a:rPr>
              <a:t>-1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q);</a:t>
            </a:r>
          </a:p>
          <a:p>
            <a:r>
              <a:rPr lang="zh-CN" altLang="en-US" sz="2800" dirty="0"/>
              <a:t>	if(a[m]&lt;q) return look(</a:t>
            </a:r>
            <a:r>
              <a:rPr lang="zh-CN" altLang="en-US" sz="2800" dirty="0" smtClean="0">
                <a:solidFill>
                  <a:schemeClr val="accent2"/>
                </a:solidFill>
              </a:rPr>
              <a:t>m</a:t>
            </a:r>
            <a:r>
              <a:rPr lang="en-US" altLang="zh-CN" sz="2800" dirty="0" smtClean="0">
                <a:solidFill>
                  <a:schemeClr val="accent2"/>
                </a:solidFill>
              </a:rPr>
              <a:t>+1</a:t>
            </a:r>
            <a:r>
              <a:rPr lang="zh-CN" altLang="en-US" sz="2800" dirty="0" smtClean="0"/>
              <a:t>,</a:t>
            </a:r>
            <a:r>
              <a:rPr lang="zh-CN" altLang="en-US" sz="2800" dirty="0"/>
              <a:t>e,q);</a:t>
            </a:r>
          </a:p>
          <a:p>
            <a:r>
              <a:rPr lang="zh-CN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017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6585</TotalTime>
  <Words>625</Words>
  <Application>Microsoft Office PowerPoint</Application>
  <PresentationFormat>宽屏</PresentationFormat>
  <Paragraphs>102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信息学竞赛</vt:lpstr>
      <vt:lpstr>玩一个游戏：猜数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二分查找</vt:lpstr>
      <vt:lpstr>大家试完成FZOJ1393</vt:lpstr>
      <vt:lpstr>二分查找非递归</vt:lpstr>
      <vt:lpstr>二分查找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282</cp:revision>
  <dcterms:created xsi:type="dcterms:W3CDTF">2015-01-07T13:50:35Z</dcterms:created>
  <dcterms:modified xsi:type="dcterms:W3CDTF">2016-02-19T00:45:39Z</dcterms:modified>
</cp:coreProperties>
</file>