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8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705EF9-6E82-48BB-A41D-DB1D06A2625E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178699-FA18-4569-9087-5728C240C6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18296"/>
              </p:ext>
            </p:extLst>
          </p:nvPr>
        </p:nvGraphicFramePr>
        <p:xfrm>
          <a:off x="1903214" y="2046190"/>
          <a:ext cx="323546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5311" y="4038741"/>
            <a:ext cx="10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row</a:t>
            </a:r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55898"/>
              </p:ext>
            </p:extLst>
          </p:nvPr>
        </p:nvGraphicFramePr>
        <p:xfrm>
          <a:off x="1903214" y="4145709"/>
          <a:ext cx="32354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5311" y="4761867"/>
            <a:ext cx="10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lx</a:t>
            </a:r>
            <a:endParaRPr lang="zh-CN" altLang="en-US" sz="3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44873"/>
              </p:ext>
            </p:extLst>
          </p:nvPr>
        </p:nvGraphicFramePr>
        <p:xfrm>
          <a:off x="1903214" y="4868835"/>
          <a:ext cx="32354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5311" y="5423916"/>
            <a:ext cx="10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rx</a:t>
            </a:r>
            <a:endParaRPr lang="zh-CN" altLang="en-US" sz="3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59032"/>
              </p:ext>
            </p:extLst>
          </p:nvPr>
        </p:nvGraphicFramePr>
        <p:xfrm>
          <a:off x="1903214" y="5530884"/>
          <a:ext cx="32354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422264" y="2485224"/>
            <a:ext cx="5155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>
                <a:latin typeface="Consolas" panose="020B0609020204030204" pitchFamily="49" charset="0"/>
              </a:rPr>
              <a:t>uL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latin typeface="Consolas" panose="020B0609020204030204" pitchFamily="49" charset="0"/>
              </a:rPr>
              <a:t>lim</a:t>
            </a:r>
            <a:r>
              <a:rPr lang="en-US" altLang="zh-CN" b="1" dirty="0">
                <a:latin typeface="Consolas" panose="020B0609020204030204" pitchFamily="49" charset="0"/>
              </a:rPr>
              <a:t> &amp; (~(row | lx | </a:t>
            </a:r>
            <a:r>
              <a:rPr lang="en-US" altLang="zh-CN" b="1" dirty="0" err="1">
                <a:latin typeface="Consolas" panose="020B0609020204030204" pitchFamily="49" charset="0"/>
              </a:rPr>
              <a:t>rx</a:t>
            </a:r>
            <a:r>
              <a:rPr lang="en-US" altLang="zh-CN" b="1" dirty="0">
                <a:latin typeface="Consolas" panose="020B0609020204030204" pitchFamily="49" charset="0"/>
              </a:rPr>
              <a:t>));</a:t>
            </a:r>
          </a:p>
          <a:p>
            <a:pPr lvl="0"/>
            <a:r>
              <a:rPr lang="en-US" altLang="zh-CN" b="1" dirty="0" err="1" smtClean="0">
                <a:latin typeface="Consolas" panose="020B0609020204030204" pitchFamily="49" charset="0"/>
              </a:rPr>
              <a:t>uL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p;</a:t>
            </a:r>
          </a:p>
          <a:p>
            <a:pPr lvl="0"/>
            <a:r>
              <a:rPr lang="en-US" altLang="zh-CN" b="1" dirty="0" smtClean="0">
                <a:latin typeface="Consolas" panose="020B0609020204030204" pitchFamily="49" charset="0"/>
              </a:rPr>
              <a:t>while(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latin typeface="Consolas" panose="020B0609020204030204" pitchFamily="49" charset="0"/>
              </a:rPr>
              <a:t>p=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pos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&amp; (~(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)+1);</a:t>
            </a:r>
          </a:p>
          <a:p>
            <a:pPr lvl="0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pos</a:t>
            </a:r>
            <a:r>
              <a:rPr lang="en-US" altLang="zh-CN" b="1" dirty="0" smtClean="0">
                <a:latin typeface="Consolas" panose="020B0609020204030204" pitchFamily="49" charset="0"/>
              </a:rPr>
              <a:t>=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pos</a:t>
            </a:r>
            <a:r>
              <a:rPr lang="en-US" altLang="zh-CN" b="1" dirty="0" smtClean="0">
                <a:latin typeface="Consolas" panose="020B0609020204030204" pitchFamily="49" charset="0"/>
              </a:rPr>
              <a:t>-p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dfs</a:t>
            </a:r>
            <a:r>
              <a:rPr lang="en-US" altLang="zh-CN" b="1" dirty="0" smtClean="0"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row+p</a:t>
            </a:r>
            <a:r>
              <a:rPr lang="en-US" altLang="zh-CN" b="1" dirty="0">
                <a:latin typeface="Consolas" panose="020B0609020204030204" pitchFamily="49" charset="0"/>
              </a:rPr>
              <a:t>,(</a:t>
            </a:r>
            <a:r>
              <a:rPr lang="en-US" altLang="zh-CN" b="1" dirty="0" err="1">
                <a:latin typeface="Consolas" panose="020B0609020204030204" pitchFamily="49" charset="0"/>
              </a:rPr>
              <a:t>lx+p</a:t>
            </a:r>
            <a:r>
              <a:rPr lang="en-US" altLang="zh-CN" b="1" dirty="0">
                <a:latin typeface="Consolas" panose="020B0609020204030204" pitchFamily="49" charset="0"/>
              </a:rPr>
              <a:t>)&lt;&lt;1,(</a:t>
            </a:r>
            <a:r>
              <a:rPr lang="en-US" altLang="zh-CN" b="1" dirty="0" err="1">
                <a:latin typeface="Consolas" panose="020B0609020204030204" pitchFamily="49" charset="0"/>
              </a:rPr>
              <a:t>rx+p</a:t>
            </a:r>
            <a:r>
              <a:rPr lang="en-US" altLang="zh-CN" b="1" dirty="0">
                <a:latin typeface="Consolas" panose="020B0609020204030204" pitchFamily="49" charset="0"/>
              </a:rPr>
              <a:t>)&gt;&gt;1);</a:t>
            </a:r>
          </a:p>
          <a:p>
            <a:pPr lvl="0"/>
            <a:r>
              <a:rPr lang="en-US" altLang="zh-CN" b="1" dirty="0" smtClean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54591" y="5054584"/>
            <a:ext cx="2756079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简便写法：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/>
              <a:t>p =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 &amp; -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27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、计算机中所有的数都是由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构成的；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unsigned 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的区别：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第一位是符号位：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表示是正数，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表示为负数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Unsigned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第一位不是符号位，是数据位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90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558632" cy="1489894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&amp;(</a:t>
            </a:r>
            <a:r>
              <a:rPr lang="zh-CN" altLang="en-US" sz="4800" dirty="0" smtClean="0"/>
              <a:t>与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 smtClean="0"/>
              <a:t>6 &amp; 3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17569"/>
              </p:ext>
            </p:extLst>
          </p:nvPr>
        </p:nvGraphicFramePr>
        <p:xfrm>
          <a:off x="4247166" y="2024009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8719"/>
              </p:ext>
            </p:extLst>
          </p:nvPr>
        </p:nvGraphicFramePr>
        <p:xfrm>
          <a:off x="4247166" y="2583536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15932" y="2538123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&amp;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897747" y="3155322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95051"/>
              </p:ext>
            </p:extLst>
          </p:nvPr>
        </p:nvGraphicFramePr>
        <p:xfrm>
          <a:off x="4247166" y="3319237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290128" y="2647931"/>
            <a:ext cx="1814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6 &amp;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 = 2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97279" y="4136391"/>
            <a:ext cx="1558632" cy="1489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/>
              <a:t>|(</a:t>
            </a:r>
            <a:r>
              <a:rPr lang="zh-CN" altLang="en-US" sz="4800" dirty="0" smtClean="0"/>
              <a:t>或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 smtClean="0"/>
              <a:t>6 | 3</a:t>
            </a:r>
            <a:endParaRPr lang="zh-CN" altLang="en-US" sz="2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17569"/>
              </p:ext>
            </p:extLst>
          </p:nvPr>
        </p:nvGraphicFramePr>
        <p:xfrm>
          <a:off x="4247166" y="4314666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8719"/>
              </p:ext>
            </p:extLst>
          </p:nvPr>
        </p:nvGraphicFramePr>
        <p:xfrm>
          <a:off x="4247166" y="4874193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515932" y="4828780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|</a:t>
            </a:r>
            <a:endParaRPr lang="zh-CN" altLang="en-US" sz="2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897747" y="5445979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57019"/>
              </p:ext>
            </p:extLst>
          </p:nvPr>
        </p:nvGraphicFramePr>
        <p:xfrm>
          <a:off x="4247166" y="5609894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290128" y="4938588"/>
            <a:ext cx="1814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6 &amp;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 = 7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800468" cy="1489894"/>
          </a:xfrm>
        </p:spPr>
        <p:txBody>
          <a:bodyPr>
            <a:normAutofit fontScale="92500"/>
          </a:bodyPr>
          <a:lstStyle/>
          <a:p>
            <a:r>
              <a:rPr lang="en-US" altLang="zh-CN" sz="4800" dirty="0" smtClean="0"/>
              <a:t>^(</a:t>
            </a:r>
            <a:r>
              <a:rPr lang="zh-CN" altLang="en-US" sz="4800" dirty="0" smtClean="0"/>
              <a:t>异或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 smtClean="0"/>
              <a:t>6 ^ 3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17569"/>
              </p:ext>
            </p:extLst>
          </p:nvPr>
        </p:nvGraphicFramePr>
        <p:xfrm>
          <a:off x="4247166" y="2024009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8719"/>
              </p:ext>
            </p:extLst>
          </p:nvPr>
        </p:nvGraphicFramePr>
        <p:xfrm>
          <a:off x="4247166" y="2583536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15932" y="2538123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^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897747" y="3155322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3650"/>
              </p:ext>
            </p:extLst>
          </p:nvPr>
        </p:nvGraphicFramePr>
        <p:xfrm>
          <a:off x="4247166" y="3319237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290128" y="2647931"/>
            <a:ext cx="1814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6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^ 3 =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5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97279" y="4136391"/>
            <a:ext cx="1625721" cy="1489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/>
              <a:t>~(</a:t>
            </a:r>
            <a:r>
              <a:rPr lang="zh-CN" altLang="en-US" sz="4800" dirty="0" smtClean="0"/>
              <a:t>非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/>
              <a:t>~</a:t>
            </a:r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39179"/>
              </p:ext>
            </p:extLst>
          </p:nvPr>
        </p:nvGraphicFramePr>
        <p:xfrm>
          <a:off x="4247166" y="4807762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515932" y="4828780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~</a:t>
            </a:r>
            <a:endParaRPr lang="zh-CN" altLang="en-US" sz="2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897747" y="5445979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83532"/>
              </p:ext>
            </p:extLst>
          </p:nvPr>
        </p:nvGraphicFramePr>
        <p:xfrm>
          <a:off x="4247166" y="5609894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290127" y="4641272"/>
            <a:ext cx="1814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~</a:t>
            </a:r>
            <a:r>
              <a:rPr lang="en-US" altLang="zh-CN" sz="2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6=57 </a:t>
            </a:r>
            <a:endParaRPr lang="en-US" altLang="zh-CN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6226" y="5035149"/>
            <a:ext cx="27818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a=6;</a:t>
            </a:r>
          </a:p>
          <a:p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d”,~a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7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16" grpId="0"/>
      <p:bldP spid="19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8" y="1845734"/>
            <a:ext cx="2418653" cy="1489894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&lt;&lt;(</a:t>
            </a:r>
            <a:r>
              <a:rPr lang="zh-CN" altLang="en-US" sz="4800" dirty="0" smtClean="0"/>
              <a:t>左移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 smtClean="0"/>
              <a:t>3&lt;&lt;2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23985"/>
              </p:ext>
            </p:extLst>
          </p:nvPr>
        </p:nvGraphicFramePr>
        <p:xfrm>
          <a:off x="4247166" y="2024009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15932" y="2538123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&lt;&lt;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897747" y="3155322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68647"/>
              </p:ext>
            </p:extLst>
          </p:nvPr>
        </p:nvGraphicFramePr>
        <p:xfrm>
          <a:off x="4247166" y="3319237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290128" y="2647931"/>
            <a:ext cx="18140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dirty="0"/>
              <a:t>3&lt;&lt;</a:t>
            </a:r>
            <a:r>
              <a:rPr lang="en-US" altLang="zh-CN" sz="2800" dirty="0" smtClean="0"/>
              <a:t>2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= 12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97279" y="4136391"/>
            <a:ext cx="2418652" cy="1489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/>
              <a:t>&gt;&gt;(</a:t>
            </a:r>
            <a:r>
              <a:rPr lang="zh-CN" altLang="en-US" sz="4800" dirty="0" smtClean="0"/>
              <a:t>右移</a:t>
            </a:r>
            <a:r>
              <a:rPr lang="en-US" altLang="zh-CN" sz="4800" dirty="0" smtClean="0"/>
              <a:t>)</a:t>
            </a:r>
          </a:p>
          <a:p>
            <a:r>
              <a:rPr lang="en-US" altLang="zh-CN" sz="2800" dirty="0" smtClean="0"/>
              <a:t>5&gt;&gt;2</a:t>
            </a:r>
            <a:endParaRPr lang="zh-CN" altLang="en-US" sz="2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79914"/>
              </p:ext>
            </p:extLst>
          </p:nvPr>
        </p:nvGraphicFramePr>
        <p:xfrm>
          <a:off x="4247166" y="4510497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515932" y="4828780"/>
            <a:ext cx="48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&gt;&gt;</a:t>
            </a:r>
            <a:endParaRPr lang="zh-CN" altLang="en-US" sz="2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897747" y="5445979"/>
            <a:ext cx="5306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45141"/>
              </p:ext>
            </p:extLst>
          </p:nvPr>
        </p:nvGraphicFramePr>
        <p:xfrm>
          <a:off x="4247166" y="5609894"/>
          <a:ext cx="35187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496189" y="4434307"/>
            <a:ext cx="181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5&gt;&gt;</a:t>
            </a:r>
            <a:r>
              <a:rPr lang="en-US" altLang="zh-CN" sz="2800" dirty="0" smtClean="0"/>
              <a:t>2=1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806226" y="5035149"/>
            <a:ext cx="2781837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问题：</a:t>
            </a:r>
            <a:endParaRPr lang="en-US" altLang="zh-CN" sz="3600" dirty="0" smtClean="0"/>
          </a:p>
          <a:p>
            <a:r>
              <a:rPr lang="zh-CN" altLang="en-US" sz="2400" dirty="0" smtClean="0"/>
              <a:t>左移与右移和乘法除法有什么联系？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02321" y="2647931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50806" y="5033327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0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16" grpId="0"/>
      <p:bldP spid="7" grpId="0" animBg="1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400" dirty="0" smtClean="0"/>
              <a:t>~=    &amp;=   |=   ^=   &gt;&gt;=    &lt;&lt;=</a:t>
            </a:r>
          </a:p>
          <a:p>
            <a:pPr algn="ctr">
              <a:lnSpc>
                <a:spcPct val="200000"/>
              </a:lnSpc>
            </a:pPr>
            <a:r>
              <a:rPr lang="zh-CN" altLang="en-US" sz="4400" dirty="0" smtClean="0"/>
              <a:t>这六种运算你能理解他们的含义吗？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3154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常见二进制变化操作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9352" y="1737360"/>
            <a:ext cx="254143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去掉最后一</a:t>
            </a:r>
            <a:r>
              <a:rPr lang="zh-CN" altLang="zh-CN" dirty="0" smtClean="0"/>
              <a:t>位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在最后加一个</a:t>
            </a:r>
            <a:r>
              <a:rPr lang="en-US" altLang="zh-CN" dirty="0" smtClean="0"/>
              <a:t>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在最后加一个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把最后一位变成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把最后一位变成</a:t>
            </a:r>
            <a:r>
              <a:rPr lang="en-US" altLang="zh-CN" dirty="0" smtClean="0"/>
              <a:t>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最后一位取</a:t>
            </a:r>
            <a:r>
              <a:rPr lang="zh-CN" altLang="zh-CN" dirty="0" smtClean="0"/>
              <a:t>反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把右数第</a:t>
            </a:r>
            <a:r>
              <a:rPr lang="en-US" altLang="zh-CN" dirty="0"/>
              <a:t>k</a:t>
            </a:r>
            <a:r>
              <a:rPr lang="zh-CN" altLang="zh-CN" dirty="0"/>
              <a:t>位变成</a:t>
            </a:r>
            <a:r>
              <a:rPr lang="en-US" altLang="zh-CN" dirty="0" smtClean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把右数第</a:t>
            </a:r>
            <a:r>
              <a:rPr lang="en-US" altLang="zh-CN" dirty="0"/>
              <a:t>k</a:t>
            </a:r>
            <a:r>
              <a:rPr lang="zh-CN" altLang="zh-CN" dirty="0"/>
              <a:t>位变成</a:t>
            </a:r>
            <a:r>
              <a:rPr lang="en-US" altLang="zh-CN" dirty="0" smtClean="0"/>
              <a:t>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右数第</a:t>
            </a:r>
            <a:r>
              <a:rPr lang="en-US" altLang="zh-CN" dirty="0"/>
              <a:t>k</a:t>
            </a:r>
            <a:r>
              <a:rPr lang="zh-CN" altLang="zh-CN" dirty="0"/>
              <a:t>位取</a:t>
            </a:r>
            <a:r>
              <a:rPr lang="zh-CN" altLang="zh-CN" dirty="0" smtClean="0"/>
              <a:t>反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取末三</a:t>
            </a:r>
            <a:r>
              <a:rPr lang="zh-CN" altLang="zh-CN" dirty="0" smtClean="0"/>
              <a:t>位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取末</a:t>
            </a:r>
            <a:r>
              <a:rPr lang="en-US" altLang="zh-CN" dirty="0"/>
              <a:t>k</a:t>
            </a:r>
            <a:r>
              <a:rPr lang="zh-CN" altLang="zh-CN" dirty="0" smtClean="0"/>
              <a:t>位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51482" y="1763117"/>
            <a:ext cx="29020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取右数第</a:t>
            </a:r>
            <a:r>
              <a:rPr lang="en-US" altLang="zh-CN" dirty="0"/>
              <a:t>k</a:t>
            </a:r>
            <a:r>
              <a:rPr lang="zh-CN" altLang="zh-CN" dirty="0"/>
              <a:t>位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把末</a:t>
            </a:r>
            <a:r>
              <a:rPr lang="en-US" altLang="zh-CN" dirty="0"/>
              <a:t>k</a:t>
            </a:r>
            <a:r>
              <a:rPr lang="zh-CN" altLang="zh-CN" dirty="0"/>
              <a:t>位变成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末</a:t>
            </a:r>
            <a:r>
              <a:rPr lang="en-US" altLang="zh-CN" dirty="0"/>
              <a:t>k</a:t>
            </a:r>
            <a:r>
              <a:rPr lang="zh-CN" altLang="zh-CN" dirty="0"/>
              <a:t>位取反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把右边连续的</a:t>
            </a:r>
            <a:r>
              <a:rPr lang="en-US" altLang="zh-CN" dirty="0"/>
              <a:t>1</a:t>
            </a:r>
            <a:r>
              <a:rPr lang="zh-CN" altLang="zh-CN" dirty="0"/>
              <a:t>变成</a:t>
            </a:r>
            <a:r>
              <a:rPr lang="en-US" altLang="zh-CN" dirty="0"/>
              <a:t>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把右起第一个</a:t>
            </a:r>
            <a:r>
              <a:rPr lang="en-US" altLang="zh-CN" dirty="0"/>
              <a:t>0</a:t>
            </a:r>
            <a:r>
              <a:rPr lang="zh-CN" altLang="zh-CN" dirty="0"/>
              <a:t>变成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把右边连续的</a:t>
            </a:r>
            <a:r>
              <a:rPr lang="en-US" altLang="zh-CN" dirty="0"/>
              <a:t>0</a:t>
            </a:r>
            <a:r>
              <a:rPr lang="zh-CN" altLang="zh-CN" dirty="0"/>
              <a:t>变成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取右边连续的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去掉右起第一个</a:t>
            </a:r>
            <a:r>
              <a:rPr lang="en-US" altLang="zh-CN" dirty="0"/>
              <a:t>1</a:t>
            </a:r>
            <a:r>
              <a:rPr lang="zh-CN" altLang="zh-CN" dirty="0"/>
              <a:t>的左边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7575" y="1737360"/>
            <a:ext cx="194857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x &gt;&gt;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&lt;&lt;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&lt;&lt; 1+1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1-1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^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(1 &lt;&lt; (k-1))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&amp; ~ (1 &lt;&lt; (k-1))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^ (1 &lt;&lt; (k-1))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&amp; 7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&amp; (1 &lt;&lt; k-1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44000" y="1763117"/>
            <a:ext cx="2223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x &gt;&gt; (k-1) &amp;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(1 &lt;&lt; k-1)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^ (1 &lt;&lt; k-1)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&amp; (x+1)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(x+1)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| (x-1)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(x ^ (x+1)) &gt;&gt; 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x  &amp; (x ^ (x-1))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51482" y="5357611"/>
            <a:ext cx="443419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补充读物：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二进制运算相关书籍：</a:t>
            </a:r>
            <a:endParaRPr lang="en-US" altLang="zh-CN" dirty="0" smtClean="0"/>
          </a:p>
          <a:p>
            <a:r>
              <a:rPr lang="en-US" altLang="zh-CN" dirty="0"/>
              <a:t>《</a:t>
            </a:r>
            <a:r>
              <a:rPr lang="en-US" altLang="zh-CN" dirty="0" smtClean="0"/>
              <a:t>Hacker‘s </a:t>
            </a:r>
            <a:r>
              <a:rPr lang="en-US" altLang="zh-CN" dirty="0"/>
              <a:t>Delight </a:t>
            </a:r>
            <a:r>
              <a:rPr lang="en-US" altLang="zh-CN" dirty="0" smtClean="0"/>
              <a:t>》PS:</a:t>
            </a:r>
            <a:r>
              <a:rPr lang="zh-CN" altLang="en-US" dirty="0" smtClean="0"/>
              <a:t>该书中文翻译很烂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7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幂代码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61946" y="2108781"/>
            <a:ext cx="342520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 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r=1,base=a;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(b!=0)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(b&amp;1)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r*=base;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base*=base;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b&gt;&gt;=1;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6480" y="2108781"/>
            <a:ext cx="367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计算</a:t>
            </a:r>
            <a:r>
              <a:rPr lang="en-US" altLang="zh-CN" sz="3200" dirty="0" err="1" smtClean="0"/>
              <a:t>a^b</a:t>
            </a:r>
            <a:r>
              <a:rPr lang="zh-CN" altLang="en-US" sz="3200" dirty="0" smtClean="0"/>
              <a:t>次方</a:t>
            </a:r>
            <a:endParaRPr lang="en-US" altLang="zh-CN" sz="3200" dirty="0" smtClean="0"/>
          </a:p>
          <a:p>
            <a:r>
              <a:rPr lang="zh-CN" altLang="en-US" sz="3200" dirty="0" smtClean="0"/>
              <a:t>如果</a:t>
            </a:r>
            <a:r>
              <a:rPr lang="en-US" altLang="zh-CN" sz="3200" dirty="0" smtClean="0"/>
              <a:t>b=5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31689"/>
              </p:ext>
            </p:extLst>
          </p:nvPr>
        </p:nvGraphicFramePr>
        <p:xfrm>
          <a:off x="6126480" y="3185999"/>
          <a:ext cx="40220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87727"/>
              </p:ext>
            </p:extLst>
          </p:nvPr>
        </p:nvGraphicFramePr>
        <p:xfrm>
          <a:off x="6126480" y="3800798"/>
          <a:ext cx="40220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5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3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1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a^2</a:t>
                      </a:r>
                      <a:r>
                        <a:rPr lang="en-US" altLang="zh-CN" baseline="30000" dirty="0" smtClean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10648" y="4520484"/>
            <a:ext cx="383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a^5=a^2</a:t>
            </a:r>
            <a:r>
              <a:rPr lang="en-US" altLang="zh-CN" sz="4000" baseline="30000" dirty="0" smtClean="0"/>
              <a:t>2</a:t>
            </a:r>
            <a:r>
              <a:rPr lang="en-US" altLang="zh-CN" sz="4000" dirty="0" smtClean="0"/>
              <a:t>*a^2</a:t>
            </a:r>
            <a:r>
              <a:rPr lang="en-US" altLang="zh-CN" sz="4000" baseline="30000" dirty="0" smtClean="0"/>
              <a:t>0</a:t>
            </a:r>
            <a:endParaRPr lang="zh-CN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063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50578" y="1921934"/>
            <a:ext cx="752069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dfs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uL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row,uL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lx,uL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rx</a:t>
            </a:r>
            <a:r>
              <a:rPr lang="en-US" altLang="zh-CN" b="1" dirty="0">
                <a:latin typeface="Consolas" panose="020B0609020204030204" pitchFamily="49" charset="0"/>
              </a:rPr>
              <a:t>){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if(row==</a:t>
            </a:r>
            <a:r>
              <a:rPr lang="en-US" altLang="zh-CN" b="1" dirty="0" err="1">
                <a:latin typeface="Consolas" panose="020B0609020204030204" pitchFamily="49" charset="0"/>
              </a:rPr>
              <a:t>lim</a:t>
            </a:r>
            <a:r>
              <a:rPr lang="en-US" altLang="zh-CN" b="1" dirty="0">
                <a:latin typeface="Consolas" panose="020B0609020204030204" pitchFamily="49" charset="0"/>
              </a:rPr>
              <a:t>){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++res;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return;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}else{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uL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latin typeface="Consolas" panose="020B0609020204030204" pitchFamily="49" charset="0"/>
              </a:rPr>
              <a:t>lim</a:t>
            </a:r>
            <a:r>
              <a:rPr lang="en-US" altLang="zh-CN" b="1" dirty="0">
                <a:latin typeface="Consolas" panose="020B0609020204030204" pitchFamily="49" charset="0"/>
              </a:rPr>
              <a:t> &amp; (~(row | lx | </a:t>
            </a:r>
            <a:r>
              <a:rPr lang="en-US" altLang="zh-CN" b="1" dirty="0" err="1">
                <a:latin typeface="Consolas" panose="020B0609020204030204" pitchFamily="49" charset="0"/>
              </a:rPr>
              <a:t>rx</a:t>
            </a:r>
            <a:r>
              <a:rPr lang="en-US" altLang="zh-CN" b="1" dirty="0"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uL</a:t>
            </a:r>
            <a:r>
              <a:rPr lang="en-US" altLang="zh-CN" b="1" dirty="0">
                <a:latin typeface="Consolas" panose="020B0609020204030204" pitchFamily="49" charset="0"/>
              </a:rPr>
              <a:t> p;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while(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){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p=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 &amp; (~(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)+1);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latin typeface="Consolas" panose="020B0609020204030204" pitchFamily="49" charset="0"/>
              </a:rPr>
              <a:t>pos</a:t>
            </a:r>
            <a:r>
              <a:rPr lang="en-US" altLang="zh-CN" b="1" dirty="0">
                <a:latin typeface="Consolas" panose="020B0609020204030204" pitchFamily="49" charset="0"/>
              </a:rPr>
              <a:t>-p;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 err="1">
                <a:latin typeface="Consolas" panose="020B0609020204030204" pitchFamily="49" charset="0"/>
              </a:rPr>
              <a:t>dfs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row+p</a:t>
            </a:r>
            <a:r>
              <a:rPr lang="en-US" altLang="zh-CN" b="1" dirty="0">
                <a:latin typeface="Consolas" panose="020B0609020204030204" pitchFamily="49" charset="0"/>
              </a:rPr>
              <a:t>,(</a:t>
            </a:r>
            <a:r>
              <a:rPr lang="en-US" altLang="zh-CN" b="1" dirty="0" err="1">
                <a:latin typeface="Consolas" panose="020B0609020204030204" pitchFamily="49" charset="0"/>
              </a:rPr>
              <a:t>lx+p</a:t>
            </a:r>
            <a:r>
              <a:rPr lang="en-US" altLang="zh-CN" b="1" dirty="0">
                <a:latin typeface="Consolas" panose="020B0609020204030204" pitchFamily="49" charset="0"/>
              </a:rPr>
              <a:t>)&lt;&lt;1,(</a:t>
            </a:r>
            <a:r>
              <a:rPr lang="en-US" altLang="zh-CN" b="1" dirty="0" err="1">
                <a:latin typeface="Consolas" panose="020B0609020204030204" pitchFamily="49" charset="0"/>
              </a:rPr>
              <a:t>rx+p</a:t>
            </a:r>
            <a:r>
              <a:rPr lang="en-US" altLang="zh-CN" b="1" dirty="0">
                <a:latin typeface="Consolas" panose="020B0609020204030204" pitchFamily="49" charset="0"/>
              </a:rPr>
              <a:t>)&gt;&gt;1);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	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61420" y="1921934"/>
            <a:ext cx="3258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unsigned long </a:t>
            </a:r>
            <a:r>
              <a:rPr lang="en-US" altLang="zh-CN" dirty="0" err="1"/>
              <a:t>uL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N,res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uL</a:t>
            </a:r>
            <a:r>
              <a:rPr lang="en-US" altLang="zh-CN" dirty="0"/>
              <a:t> </a:t>
            </a:r>
            <a:r>
              <a:rPr lang="en-US" altLang="zh-CN" dirty="0" err="1"/>
              <a:t>lim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int </a:t>
            </a:r>
            <a:r>
              <a:rPr lang="zh-CN" altLang="en-US" dirty="0"/>
              <a:t>main(){</a:t>
            </a:r>
          </a:p>
          <a:p>
            <a:r>
              <a:rPr lang="zh-CN" altLang="en-US" dirty="0"/>
              <a:t>	uL row,lx,rx;</a:t>
            </a:r>
          </a:p>
          <a:p>
            <a:r>
              <a:rPr lang="zh-CN" altLang="en-US" dirty="0"/>
              <a:t>	scanf("%d",&amp;N);</a:t>
            </a:r>
          </a:p>
          <a:p>
            <a:r>
              <a:rPr lang="zh-CN" altLang="en-US" dirty="0"/>
              <a:t>	lim=(1&lt;&lt;N)-1;</a:t>
            </a:r>
          </a:p>
          <a:p>
            <a:r>
              <a:rPr lang="zh-CN" altLang="en-US" dirty="0"/>
              <a:t>	row=0;</a:t>
            </a:r>
          </a:p>
          <a:p>
            <a:r>
              <a:rPr lang="zh-CN" altLang="en-US" dirty="0"/>
              <a:t>	lx=0;</a:t>
            </a:r>
          </a:p>
          <a:p>
            <a:r>
              <a:rPr lang="zh-CN" altLang="en-US" dirty="0"/>
              <a:t>	rx=0;</a:t>
            </a:r>
          </a:p>
          <a:p>
            <a:r>
              <a:rPr lang="zh-CN" altLang="en-US" dirty="0"/>
              <a:t>	dfs(row,lx,rx);</a:t>
            </a:r>
          </a:p>
          <a:p>
            <a:r>
              <a:rPr lang="zh-CN" altLang="en-US" dirty="0"/>
              <a:t>	printf("%d",res);	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6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616</Words>
  <Application>Microsoft Office PowerPoint</Application>
  <PresentationFormat>宽屏</PresentationFormat>
  <Paragraphs>260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回顾</vt:lpstr>
      <vt:lpstr>位运算</vt:lpstr>
      <vt:lpstr>基础知识</vt:lpstr>
      <vt:lpstr>运算</vt:lpstr>
      <vt:lpstr>运算</vt:lpstr>
      <vt:lpstr>运算</vt:lpstr>
      <vt:lpstr>补充说明</vt:lpstr>
      <vt:lpstr>常见二进制变化操作</vt:lpstr>
      <vt:lpstr>快速幂代码</vt:lpstr>
      <vt:lpstr>N皇后问题</vt:lpstr>
      <vt:lpstr>N皇后问题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位运算</dc:title>
  <dc:creator>潘玉斌</dc:creator>
  <cp:lastModifiedBy>潘玉斌</cp:lastModifiedBy>
  <cp:revision>18</cp:revision>
  <dcterms:created xsi:type="dcterms:W3CDTF">2016-01-03T04:43:55Z</dcterms:created>
  <dcterms:modified xsi:type="dcterms:W3CDTF">2016-03-23T11:59:27Z</dcterms:modified>
</cp:coreProperties>
</file>