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602" r:id="rId2"/>
    <p:sldId id="603" r:id="rId3"/>
    <p:sldId id="577" r:id="rId4"/>
    <p:sldId id="597" r:id="rId5"/>
    <p:sldId id="598" r:id="rId6"/>
    <p:sldId id="605" r:id="rId7"/>
    <p:sldId id="608" r:id="rId8"/>
    <p:sldId id="606" r:id="rId9"/>
    <p:sldId id="609" r:id="rId10"/>
    <p:sldId id="611" r:id="rId11"/>
    <p:sldId id="610" r:id="rId12"/>
    <p:sldId id="612" r:id="rId13"/>
    <p:sldId id="613" r:id="rId14"/>
    <p:sldId id="614" r:id="rId15"/>
    <p:sldId id="604" r:id="rId16"/>
    <p:sldId id="62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B5332"/>
    <a:srgbClr val="D47348"/>
    <a:srgbClr val="08252D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0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pos="3863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/>
              <a:t>分</a:t>
            </a:r>
            <a:r>
              <a:rPr lang="zh-CN" altLang="en-US" sz="6000" b="1" dirty="0" smtClean="0"/>
              <a:t>治法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52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19531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4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4809"/>
              </p:ext>
            </p:extLst>
          </p:nvPr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2892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1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56955"/>
              </p:ext>
            </p:extLst>
          </p:nvPr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4809"/>
              </p:ext>
            </p:extLst>
          </p:nvPr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2892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程序编写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347787" y="1817638"/>
            <a:ext cx="6867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void mergeSort</a:t>
            </a:r>
            <a:r>
              <a:rPr lang="zh-CN" altLang="en-US" sz="3600" dirty="0" smtClean="0"/>
              <a:t>(                    ){</a:t>
            </a:r>
            <a:endParaRPr lang="zh-CN" altLang="en-US" sz="3600" dirty="0"/>
          </a:p>
          <a:p>
            <a:r>
              <a:rPr lang="zh-CN" altLang="en-US" sz="3600" dirty="0"/>
              <a:t>    </a:t>
            </a:r>
            <a:r>
              <a:rPr lang="zh-CN" altLang="en-US" sz="3600" dirty="0" smtClean="0"/>
              <a:t>    if(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-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&lt;=</a:t>
            </a:r>
            <a:r>
              <a:rPr lang="zh-CN" altLang="en-US" sz="3600" dirty="0"/>
              <a:t>0) return;</a:t>
            </a:r>
          </a:p>
          <a:p>
            <a:r>
              <a:rPr lang="zh-CN" altLang="en-US" sz="3600" dirty="0"/>
              <a:t>	int m</a:t>
            </a:r>
            <a:r>
              <a:rPr lang="zh-CN" altLang="en-US" sz="3600" dirty="0" smtClean="0"/>
              <a:t>=(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+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)/</a:t>
            </a:r>
            <a:r>
              <a:rPr lang="zh-CN" altLang="en-US" sz="3600" dirty="0"/>
              <a:t>2;</a:t>
            </a:r>
          </a:p>
          <a:p>
            <a:r>
              <a:rPr lang="zh-CN" altLang="en-US" sz="3600" dirty="0"/>
              <a:t>	mergeSort</a:t>
            </a:r>
            <a:r>
              <a:rPr lang="zh-CN" altLang="en-US" sz="3600" dirty="0" smtClean="0"/>
              <a:t>(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,</a:t>
            </a:r>
            <a:r>
              <a:rPr lang="zh-CN" altLang="en-US" sz="3600" dirty="0"/>
              <a:t>m);</a:t>
            </a:r>
          </a:p>
          <a:p>
            <a:r>
              <a:rPr lang="zh-CN" altLang="en-US" sz="3600" dirty="0"/>
              <a:t>	mergeSort(m+1</a:t>
            </a:r>
            <a:r>
              <a:rPr lang="zh-CN" altLang="en-US" sz="3600" dirty="0" smtClean="0"/>
              <a:t>,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)</a:t>
            </a:r>
            <a:r>
              <a:rPr lang="zh-CN" altLang="en-US" sz="3600" dirty="0"/>
              <a:t>;</a:t>
            </a:r>
          </a:p>
          <a:p>
            <a:r>
              <a:rPr lang="zh-CN" altLang="en-US" sz="3600" dirty="0"/>
              <a:t>	merge</a:t>
            </a:r>
            <a:r>
              <a:rPr lang="zh-CN" altLang="en-US" sz="3600" dirty="0" smtClean="0"/>
              <a:t>(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,</a:t>
            </a:r>
            <a:r>
              <a:rPr lang="zh-CN" altLang="en-US" sz="3600" dirty="0"/>
              <a:t>m</a:t>
            </a:r>
            <a:r>
              <a:rPr lang="zh-CN" altLang="en-US" sz="3600" dirty="0" smtClean="0"/>
              <a:t>,</a:t>
            </a:r>
            <a:r>
              <a:rPr lang="en-US" altLang="zh-CN" sz="3600" dirty="0" smtClean="0"/>
              <a:t>e</a:t>
            </a:r>
            <a:r>
              <a:rPr lang="zh-CN" altLang="en-US" sz="3600" dirty="0" smtClean="0"/>
              <a:t>)</a:t>
            </a:r>
            <a:r>
              <a:rPr lang="zh-CN" altLang="en-US" sz="3600" dirty="0"/>
              <a:t>;</a:t>
            </a:r>
          </a:p>
          <a:p>
            <a:r>
              <a:rPr lang="zh-CN" altLang="en-US" sz="3600" dirty="0"/>
              <a:t>	</a:t>
            </a:r>
          </a:p>
          <a:p>
            <a:r>
              <a:rPr lang="zh-CN" altLang="en-US" sz="36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552950" y="1860498"/>
            <a:ext cx="1820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int 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,</a:t>
            </a:r>
            <a:r>
              <a:rPr lang="zh-CN" altLang="en-US" sz="3200" dirty="0"/>
              <a:t>int </a:t>
            </a:r>
            <a:r>
              <a:rPr lang="en-US" altLang="zh-CN" sz="3200" dirty="0" smtClean="0"/>
              <a:t>e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86662" y="1860498"/>
            <a:ext cx="0" cy="43417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58151" y="2152885"/>
            <a:ext cx="3686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</a:t>
            </a:r>
            <a:r>
              <a:rPr lang="zh-CN" altLang="en-US" sz="3200" dirty="0" smtClean="0"/>
              <a:t>表示区间起始位置</a:t>
            </a:r>
            <a:endParaRPr lang="en-US" altLang="zh-CN" sz="3200" dirty="0" smtClean="0"/>
          </a:p>
          <a:p>
            <a:r>
              <a:rPr lang="en-US" altLang="zh-CN" sz="3200" dirty="0" smtClean="0"/>
              <a:t>e</a:t>
            </a:r>
            <a:r>
              <a:rPr lang="zh-CN" altLang="en-US" sz="3200" dirty="0" smtClean="0"/>
              <a:t>表示区间结束位置</a:t>
            </a:r>
            <a:endParaRPr lang="en-US" altLang="zh-CN" sz="320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merge(</a:t>
            </a:r>
            <a:r>
              <a:rPr lang="en-US" altLang="zh-CN" sz="3200" dirty="0" err="1" smtClean="0"/>
              <a:t>s,m,e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 smtClean="0"/>
              <a:t>表示将有序区间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s,m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[m+1,e]</a:t>
            </a:r>
            <a:r>
              <a:rPr lang="zh-CN" altLang="en-US" sz="3200" dirty="0" smtClean="0"/>
              <a:t>合并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程序编写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846940" y="1431608"/>
            <a:ext cx="57061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void merge(int x,int m,int y){</a:t>
            </a:r>
          </a:p>
          <a:p>
            <a:r>
              <a:rPr lang="zh-CN" altLang="en-US" sz="2400" dirty="0"/>
              <a:t>	int p=</a:t>
            </a:r>
            <a:r>
              <a:rPr lang="zh-CN" altLang="en-US" sz="2400" dirty="0" smtClean="0"/>
              <a:t>x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q</a:t>
            </a:r>
            <a:r>
              <a:rPr lang="zh-CN" altLang="en-US" sz="2400" dirty="0"/>
              <a:t>=m+1,i=x;</a:t>
            </a:r>
          </a:p>
          <a:p>
            <a:r>
              <a:rPr lang="zh-CN" altLang="en-US" sz="2400" dirty="0"/>
              <a:t>	while(p&lt;=m &amp;&amp; q&lt;=y){</a:t>
            </a:r>
          </a:p>
          <a:p>
            <a:r>
              <a:rPr lang="zh-CN" altLang="en-US" sz="2400" dirty="0"/>
              <a:t>		if(a[p]&lt;a[q]) h[i++]=a[p++];</a:t>
            </a:r>
          </a:p>
          <a:p>
            <a:r>
              <a:rPr lang="zh-CN" altLang="en-US" sz="2400" dirty="0"/>
              <a:t>		else h[i++]=a[q++];</a:t>
            </a:r>
          </a:p>
          <a:p>
            <a:r>
              <a:rPr lang="zh-CN" altLang="en-US" sz="2400" dirty="0"/>
              <a:t>	}</a:t>
            </a:r>
          </a:p>
          <a:p>
            <a:r>
              <a:rPr lang="zh-CN" altLang="en-US" sz="2400" dirty="0"/>
              <a:t>	if(p&lt;=m){</a:t>
            </a:r>
          </a:p>
          <a:p>
            <a:r>
              <a:rPr lang="zh-CN" altLang="en-US" sz="2400" dirty="0"/>
              <a:t>		while(p&lt;=m) h[i++]=a[p++]; </a:t>
            </a:r>
          </a:p>
          <a:p>
            <a:r>
              <a:rPr lang="zh-CN" altLang="en-US" sz="2400" dirty="0"/>
              <a:t>	}</a:t>
            </a:r>
          </a:p>
          <a:p>
            <a:r>
              <a:rPr lang="zh-CN" altLang="en-US" sz="2400" dirty="0"/>
              <a:t>	if(q&lt;=y){</a:t>
            </a:r>
          </a:p>
          <a:p>
            <a:r>
              <a:rPr lang="zh-CN" altLang="en-US" sz="2400" dirty="0"/>
              <a:t>		while(q&lt;=y) h[i++]=a[q++]; </a:t>
            </a:r>
          </a:p>
          <a:p>
            <a:r>
              <a:rPr lang="zh-CN" altLang="en-US" sz="2400" dirty="0"/>
              <a:t>	}</a:t>
            </a:r>
          </a:p>
          <a:p>
            <a:r>
              <a:rPr lang="zh-CN" altLang="en-US" sz="2400" dirty="0"/>
              <a:t>	for(i=x;i&lt;=y;i++) a[i]=h[i];</a:t>
            </a:r>
          </a:p>
          <a:p>
            <a:r>
              <a:rPr lang="zh-CN" altLang="en-US" sz="2400" dirty="0" smtClean="0"/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274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分治的具体过程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4309677" y="1473197"/>
            <a:ext cx="93773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　　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divide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(      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　　　 </a:t>
            </a:r>
            <a:r>
              <a:rPr lang="en-US" altLang="zh-CN" sz="2400" dirty="0"/>
              <a:t>if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①</a:t>
            </a:r>
            <a:r>
              <a:rPr lang="zh-CN" altLang="en-US" sz="2400" dirty="0"/>
              <a:t>问题不可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         </a:t>
            </a:r>
            <a:r>
              <a:rPr lang="zh-CN" altLang="en-US" sz="2400" dirty="0"/>
              <a:t>②返回问题</a:t>
            </a:r>
            <a:r>
              <a:rPr lang="zh-CN" altLang="en-US" sz="2400" dirty="0" smtClean="0"/>
              <a:t>解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　　　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else </a:t>
            </a:r>
            <a:r>
              <a:rPr lang="en-US" altLang="zh-CN" sz="2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　</a:t>
            </a:r>
            <a:r>
              <a:rPr lang="zh-CN" altLang="en-US" sz="2400" dirty="0" smtClean="0"/>
              <a:t> ③</a:t>
            </a:r>
            <a:r>
              <a:rPr lang="zh-CN" altLang="en-US" sz="2400" dirty="0"/>
              <a:t>从原问题中划</a:t>
            </a:r>
            <a:r>
              <a:rPr lang="zh-CN" altLang="en-US" sz="2400" dirty="0" smtClean="0"/>
              <a:t>出部分运算</a:t>
            </a:r>
            <a:r>
              <a:rPr lang="zh-CN" altLang="en-US" sz="2400" dirty="0"/>
              <a:t>对象的子问题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2……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　</a:t>
            </a:r>
            <a:r>
              <a:rPr lang="zh-CN" altLang="en-US" sz="2400" dirty="0" smtClean="0"/>
              <a:t> ④</a:t>
            </a:r>
            <a:r>
              <a:rPr lang="zh-CN" altLang="en-US" sz="2400" dirty="0"/>
              <a:t>递归调用分治法过程，求出解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2……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　</a:t>
            </a:r>
            <a:r>
              <a:rPr lang="zh-CN" altLang="en-US" sz="2400" dirty="0" smtClean="0"/>
              <a:t> ⑤</a:t>
            </a:r>
            <a:r>
              <a:rPr lang="zh-CN" altLang="en-US" sz="2400" dirty="0"/>
              <a:t>将解</a:t>
            </a:r>
            <a:r>
              <a:rPr lang="en-US" altLang="zh-CN" sz="2400" dirty="0"/>
              <a:t>1</a:t>
            </a:r>
            <a:r>
              <a:rPr lang="zh-CN" altLang="en-US" sz="2400" dirty="0"/>
              <a:t>、解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、解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组合</a:t>
            </a:r>
            <a:r>
              <a:rPr lang="zh-CN" altLang="en-US" sz="2400" dirty="0"/>
              <a:t>成整个问题的解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　　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结束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649" y="2399800"/>
            <a:ext cx="44243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void mergeSort</a:t>
            </a:r>
            <a:r>
              <a:rPr lang="zh-CN" altLang="en-US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s,int</a:t>
            </a:r>
            <a:r>
              <a:rPr lang="en-US" altLang="zh-CN" sz="2800" dirty="0" smtClean="0"/>
              <a:t> e</a:t>
            </a:r>
            <a:r>
              <a:rPr lang="zh-CN" altLang="en-US" sz="2800" dirty="0" smtClean="0"/>
              <a:t>){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zh-CN" altLang="en-US" sz="2800" dirty="0" smtClean="0"/>
              <a:t>    if(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-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&lt;=</a:t>
            </a:r>
            <a:r>
              <a:rPr lang="zh-CN" altLang="en-US" sz="2800" dirty="0"/>
              <a:t>0) return;</a:t>
            </a:r>
          </a:p>
          <a:p>
            <a:r>
              <a:rPr lang="zh-CN" altLang="en-US" sz="2800" dirty="0"/>
              <a:t>	int m</a:t>
            </a:r>
            <a:r>
              <a:rPr lang="zh-CN" altLang="en-US" sz="2800" dirty="0" smtClean="0"/>
              <a:t>=(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+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)/</a:t>
            </a:r>
            <a:r>
              <a:rPr lang="zh-CN" altLang="en-US" sz="2800" dirty="0"/>
              <a:t>2;</a:t>
            </a:r>
          </a:p>
          <a:p>
            <a:r>
              <a:rPr lang="zh-CN" altLang="en-US" sz="2800" dirty="0"/>
              <a:t>	mergeSort</a:t>
            </a:r>
            <a:r>
              <a:rPr lang="zh-CN" altLang="en-US" sz="2800" dirty="0" smtClean="0"/>
              <a:t>(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m);</a:t>
            </a:r>
          </a:p>
          <a:p>
            <a:r>
              <a:rPr lang="zh-CN" altLang="en-US" sz="2800" dirty="0"/>
              <a:t>	mergeSort(m+1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)</a:t>
            </a:r>
            <a:r>
              <a:rPr lang="zh-CN" altLang="en-US" sz="2800" dirty="0"/>
              <a:t>;</a:t>
            </a:r>
          </a:p>
          <a:p>
            <a:r>
              <a:rPr lang="zh-CN" altLang="en-US" sz="2800" dirty="0"/>
              <a:t>	merge</a:t>
            </a:r>
            <a:r>
              <a:rPr lang="zh-CN" altLang="en-US" sz="2800" dirty="0" smtClean="0"/>
              <a:t>(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m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);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843462" y="1719211"/>
            <a:ext cx="0" cy="4586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分治三部曲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070505" y="2375730"/>
            <a:ext cx="2050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划分问题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递归求解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合并问题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99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2659" y="1665287"/>
            <a:ext cx="108359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相传在一个古老的阿拉伯国家里，有一座宫殿。宫殿里有个四四方方的格子迷宫，国王选择驸马的方法非常特殊，也非常简单：公主就站在其中一个方格子上，只要谁能用地毯将除公主站立的地方外的所有地方盖上，美丽漂亮聪慧的公主就是他的人了。公主这一个方格不能用地毯盖住，毯子的形状有所规定，只能有四种选择</a:t>
            </a:r>
            <a:r>
              <a:rPr lang="en-US" altLang="zh-CN" sz="2400" dirty="0"/>
              <a:t>(</a:t>
            </a:r>
            <a:r>
              <a:rPr lang="zh-CN" altLang="en-US" sz="2400" dirty="0"/>
              <a:t>如图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并且每一方格只能用一层地毯，迷宫的大小为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k</a:t>
            </a:r>
            <a:r>
              <a:rPr lang="zh-CN" altLang="en-US" sz="2400" dirty="0"/>
              <a:t>次方见方的方形。</a:t>
            </a:r>
          </a:p>
        </p:txBody>
      </p:sp>
      <p:pic>
        <p:nvPicPr>
          <p:cNvPr id="1030" name="Picture 6" descr="http://www.xndxfz.com:8005/JudgeOnline/upload/201506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8" y="3627289"/>
            <a:ext cx="8060580" cy="18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9126" y="1673603"/>
            <a:ext cx="67246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输入</a:t>
            </a:r>
          </a:p>
          <a:p>
            <a:r>
              <a:rPr lang="zh-CN" altLang="en-US" sz="2400" dirty="0"/>
              <a:t>输入文件共</a:t>
            </a:r>
            <a:r>
              <a:rPr lang="en-US" altLang="zh-CN" sz="2400" dirty="0"/>
              <a:t>2</a:t>
            </a:r>
            <a:r>
              <a:rPr lang="zh-CN" altLang="en-US" sz="2400" dirty="0"/>
              <a:t>行。</a:t>
            </a:r>
          </a:p>
          <a:p>
            <a:r>
              <a:rPr lang="zh-CN" altLang="en-US" sz="2400" dirty="0"/>
              <a:t>第一行：</a:t>
            </a:r>
            <a:r>
              <a:rPr lang="en-US" altLang="zh-CN" sz="2400" dirty="0"/>
              <a:t>k</a:t>
            </a:r>
            <a:r>
              <a:rPr lang="zh-CN" altLang="en-US" sz="2400" dirty="0"/>
              <a:t>，即给定被填补迷宫的大小为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（</a:t>
            </a:r>
            <a:r>
              <a:rPr lang="en-US" altLang="zh-CN" sz="2400" dirty="0"/>
              <a:t>0&lt;k≤10</a:t>
            </a:r>
            <a:r>
              <a:rPr lang="zh-CN" altLang="en-US" sz="2400" dirty="0"/>
              <a:t>）；</a:t>
            </a:r>
          </a:p>
          <a:p>
            <a:r>
              <a:rPr lang="zh-CN" altLang="en-US" sz="2400" dirty="0"/>
              <a:t>第二行：</a:t>
            </a:r>
            <a:r>
              <a:rPr lang="en-US" altLang="zh-CN" sz="2400" dirty="0"/>
              <a:t>x y</a:t>
            </a:r>
            <a:r>
              <a:rPr lang="zh-CN" altLang="en-US" sz="2400" dirty="0"/>
              <a:t>，即给出公主所在方格的坐标（</a:t>
            </a:r>
            <a:r>
              <a:rPr lang="en-US" altLang="zh-CN" sz="2400" dirty="0"/>
              <a:t>x</a:t>
            </a:r>
            <a:r>
              <a:rPr lang="zh-CN" altLang="en-US" sz="2400" dirty="0"/>
              <a:t>为行坐标，</a:t>
            </a:r>
            <a:r>
              <a:rPr lang="en-US" altLang="zh-CN" sz="2400" dirty="0"/>
              <a:t>y</a:t>
            </a:r>
            <a:r>
              <a:rPr lang="zh-CN" altLang="en-US" sz="2400" dirty="0"/>
              <a:t>为列坐标），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之间有一个空格隔开。</a:t>
            </a:r>
          </a:p>
          <a:p>
            <a:endParaRPr lang="zh-CN" altLang="en-US" sz="2400" dirty="0"/>
          </a:p>
          <a:p>
            <a:r>
              <a:rPr lang="zh-CN" altLang="en-US" sz="3200" b="1" dirty="0">
                <a:latin typeface="+mj-ea"/>
                <a:ea typeface="+mj-ea"/>
              </a:rPr>
              <a:t>输出</a:t>
            </a:r>
          </a:p>
          <a:p>
            <a:r>
              <a:rPr lang="zh-CN" altLang="en-US" sz="2400" dirty="0"/>
              <a:t>将迷宫填补完整的方案：每一补（行）为 </a:t>
            </a:r>
            <a:r>
              <a:rPr lang="en-US" altLang="zh-CN" sz="2400" dirty="0"/>
              <a:t>x y c (x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为毯子拐角的行坐标和列坐标，</a:t>
            </a:r>
            <a:r>
              <a:rPr lang="en-US" altLang="zh-CN" sz="2400" dirty="0"/>
              <a:t>c</a:t>
            </a:r>
            <a:r>
              <a:rPr lang="zh-CN" altLang="en-US" sz="2400" dirty="0"/>
              <a:t>为使用毯子的形状，具体见上面的图，毯子形状分别用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表示，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之间用一个空格隔开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462963" y="1673603"/>
            <a:ext cx="2352675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样例输入</a:t>
            </a:r>
          </a:p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3 3</a:t>
            </a:r>
          </a:p>
          <a:p>
            <a:r>
              <a:rPr lang="zh-CN" altLang="en-US" sz="3200" dirty="0"/>
              <a:t>样例输出</a:t>
            </a:r>
          </a:p>
          <a:p>
            <a:r>
              <a:rPr lang="en-US" altLang="zh-CN" sz="3200" dirty="0"/>
              <a:t>5 5 3</a:t>
            </a:r>
          </a:p>
          <a:p>
            <a:r>
              <a:rPr lang="en-US" altLang="zh-CN" sz="3200" dirty="0"/>
              <a:t>2 2 4</a:t>
            </a:r>
          </a:p>
          <a:p>
            <a:r>
              <a:rPr lang="en-US" altLang="zh-CN" sz="3200" dirty="0"/>
              <a:t>1 1 4</a:t>
            </a:r>
          </a:p>
          <a:p>
            <a:r>
              <a:rPr lang="en-US" altLang="zh-CN" sz="3200" dirty="0"/>
              <a:t>1 4 2</a:t>
            </a:r>
          </a:p>
          <a:p>
            <a:r>
              <a:rPr lang="en-US" altLang="zh-CN" sz="3200" dirty="0"/>
              <a:t>4 1 1</a:t>
            </a:r>
          </a:p>
          <a:p>
            <a:r>
              <a:rPr lang="en-US" altLang="zh-CN" sz="3200" dirty="0"/>
              <a:t>4 4 3</a:t>
            </a:r>
          </a:p>
          <a:p>
            <a:r>
              <a:rPr lang="en-US" altLang="zh-CN" sz="3200" dirty="0"/>
              <a:t>2 7 2</a:t>
            </a:r>
          </a:p>
          <a:p>
            <a:r>
              <a:rPr lang="en-US" altLang="zh-CN" sz="3200" dirty="0"/>
              <a:t>1 5 4</a:t>
            </a:r>
          </a:p>
          <a:p>
            <a:r>
              <a:rPr lang="en-US" altLang="zh-CN" sz="3200" dirty="0"/>
              <a:t>1 8 2</a:t>
            </a:r>
          </a:p>
          <a:p>
            <a:r>
              <a:rPr lang="en-US" altLang="zh-CN" sz="3200" dirty="0"/>
              <a:t>3 6 2</a:t>
            </a:r>
          </a:p>
          <a:p>
            <a:r>
              <a:rPr lang="en-US" altLang="zh-CN" sz="3200" dirty="0"/>
              <a:t>4 8 3</a:t>
            </a:r>
          </a:p>
          <a:p>
            <a:r>
              <a:rPr lang="en-US" altLang="zh-CN" sz="3200" dirty="0"/>
              <a:t>7 2 1</a:t>
            </a:r>
          </a:p>
          <a:p>
            <a:r>
              <a:rPr lang="en-US" altLang="zh-CN" sz="3200" dirty="0"/>
              <a:t>5 1 4</a:t>
            </a:r>
          </a:p>
          <a:p>
            <a:r>
              <a:rPr lang="en-US" altLang="zh-CN" sz="3200" dirty="0"/>
              <a:t>6 3 1</a:t>
            </a:r>
          </a:p>
          <a:p>
            <a:r>
              <a:rPr lang="en-US" altLang="zh-CN" sz="3200" dirty="0"/>
              <a:t>8 1 1</a:t>
            </a:r>
          </a:p>
          <a:p>
            <a:r>
              <a:rPr lang="en-US" altLang="zh-CN" sz="3200" dirty="0"/>
              <a:t>8 4 3</a:t>
            </a:r>
          </a:p>
          <a:p>
            <a:r>
              <a:rPr lang="en-US" altLang="zh-CN" sz="3200" dirty="0"/>
              <a:t>7 7 3</a:t>
            </a:r>
          </a:p>
          <a:p>
            <a:r>
              <a:rPr lang="en-US" altLang="zh-CN" sz="3200" dirty="0"/>
              <a:t>6 6 3</a:t>
            </a:r>
          </a:p>
          <a:p>
            <a:r>
              <a:rPr lang="en-US" altLang="zh-CN" sz="3200" dirty="0"/>
              <a:t>5 8 2</a:t>
            </a:r>
          </a:p>
          <a:p>
            <a:r>
              <a:rPr lang="en-US" altLang="zh-CN" sz="3200" dirty="0"/>
              <a:t>8 5 1</a:t>
            </a:r>
          </a:p>
          <a:p>
            <a:r>
              <a:rPr lang="en-US" altLang="zh-CN" sz="3200" dirty="0"/>
              <a:t>8 8 3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89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8770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34970" y="3784581"/>
            <a:ext cx="440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分成四个部分</a:t>
            </a:r>
            <a:endParaRPr lang="en-US" altLang="zh-CN" sz="2800" dirty="0" smtClean="0"/>
          </a:p>
          <a:p>
            <a:r>
              <a:rPr lang="zh-CN" altLang="en-US" sz="2800" dirty="0" smtClean="0"/>
              <a:t>中间区域应该填什么方块？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836068" y="3405187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8795245" y="49434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分治法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895475" y="2052935"/>
            <a:ext cx="85915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分</a:t>
            </a:r>
            <a:r>
              <a:rPr lang="zh-CN" altLang="en-US" sz="2800" dirty="0"/>
              <a:t>治的基本思想是将一个规模为</a:t>
            </a:r>
            <a:r>
              <a:rPr lang="en-US" altLang="zh-CN" sz="2800" dirty="0"/>
              <a:t>n</a:t>
            </a:r>
            <a:r>
              <a:rPr lang="zh-CN" altLang="en-US" sz="2800" dirty="0"/>
              <a:t>的问题分解为</a:t>
            </a:r>
            <a:r>
              <a:rPr lang="en-US" altLang="zh-CN" sz="2800" dirty="0"/>
              <a:t>k</a:t>
            </a:r>
            <a:r>
              <a:rPr lang="zh-CN" altLang="en-US" sz="2800" dirty="0"/>
              <a:t>个规模较小的子问题，这些子问题互相独立且与原问题相似。找出各部分的解，然后把各部分的解组合成整个问题的解。 </a:t>
            </a:r>
          </a:p>
        </p:txBody>
      </p:sp>
    </p:spTree>
    <p:extLst>
      <p:ext uri="{BB962C8B-B14F-4D97-AF65-F5344CB8AC3E}">
        <p14:creationId xmlns:p14="http://schemas.microsoft.com/office/powerpoint/2010/main" val="13938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2615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34970" y="3784581"/>
            <a:ext cx="440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</a:t>
            </a:r>
            <a:r>
              <a:rPr lang="zh-CN" altLang="en-US" sz="2800" dirty="0"/>
              <a:t>左</a:t>
            </a:r>
            <a:r>
              <a:rPr lang="zh-CN" altLang="en-US" sz="2800" dirty="0" smtClean="0"/>
              <a:t>上角分成四个部分</a:t>
            </a:r>
            <a:endParaRPr lang="en-US" altLang="zh-CN" sz="2800" dirty="0" smtClean="0"/>
          </a:p>
          <a:p>
            <a:r>
              <a:rPr lang="zh-CN" altLang="en-US" sz="2800" dirty="0" smtClean="0"/>
              <a:t>中间区域应该填什么方块？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726035" y="2335207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837" y="3016245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04695" y="1557341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8483600" y="5057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1864695" y="247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2615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34970" y="3784581"/>
            <a:ext cx="440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将左上角分成四个部分</a:t>
            </a:r>
            <a:endParaRPr lang="en-US" altLang="zh-CN" sz="2800" dirty="0" smtClean="0"/>
          </a:p>
          <a:p>
            <a:r>
              <a:rPr lang="zh-CN" altLang="en-US" sz="2800" dirty="0" smtClean="0"/>
              <a:t>中间区域应该填什么方块？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240263" y="1792281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837" y="3016245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04695" y="1557341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08280"/>
              </p:ext>
            </p:extLst>
          </p:nvPr>
        </p:nvGraphicFramePr>
        <p:xfrm>
          <a:off x="8483600" y="5057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1864695" y="247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471487" y="245903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90345" y="1000128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557"/>
              </p:ext>
            </p:extLst>
          </p:nvPr>
        </p:nvGraphicFramePr>
        <p:xfrm>
          <a:off x="1336057" y="193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8610"/>
              </p:ext>
            </p:extLst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847"/>
              </p:ext>
            </p:extLst>
          </p:nvPr>
        </p:nvGraphicFramePr>
        <p:xfrm>
          <a:off x="67119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2920"/>
              </p:ext>
            </p:extLst>
          </p:nvPr>
        </p:nvGraphicFramePr>
        <p:xfrm>
          <a:off x="79883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3468"/>
              </p:ext>
            </p:extLst>
          </p:nvPr>
        </p:nvGraphicFramePr>
        <p:xfrm>
          <a:off x="926465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2615"/>
              </p:ext>
            </p:extLst>
          </p:nvPr>
        </p:nvGraphicFramePr>
        <p:xfrm>
          <a:off x="10541000" y="194310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985837" y="4071938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928688" y="411480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40263" y="1792281"/>
            <a:ext cx="1300163" cy="13335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26189"/>
              </p:ext>
            </p:extLst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837" y="3016245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04695" y="1557341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46909"/>
              </p:ext>
            </p:extLst>
          </p:nvPr>
        </p:nvGraphicFramePr>
        <p:xfrm>
          <a:off x="1864695" y="247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471487" y="2459032"/>
            <a:ext cx="5114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90345" y="1000128"/>
            <a:ext cx="0" cy="5114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07580"/>
              </p:ext>
            </p:extLst>
          </p:nvPr>
        </p:nvGraphicFramePr>
        <p:xfrm>
          <a:off x="1336057" y="1936245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72300" y="4114802"/>
            <a:ext cx="444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你知道如何覆盖了吗？</a:t>
            </a:r>
            <a:endParaRPr lang="zh-CN" altLang="en-US" sz="3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64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填补地毯过程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1" y="2628900"/>
            <a:ext cx="9386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、将地毯均分为四份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、填补中间的地毯，原则：哪一份地毯有“公主”，将地毯的缺口朝向哪一份地毯；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、对四份地毯分别递归求解填补方案；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28801" y="1802455"/>
            <a:ext cx="8558212" cy="82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0</a:t>
            </a:r>
            <a:r>
              <a:rPr lang="zh-CN" altLang="en-US" sz="2800" dirty="0" smtClean="0"/>
              <a:t>、如果地毯已经是</a:t>
            </a:r>
            <a:r>
              <a:rPr lang="en-US" altLang="zh-CN" sz="2800" dirty="0" smtClean="0"/>
              <a:t>2*2</a:t>
            </a:r>
            <a:r>
              <a:rPr lang="zh-CN" altLang="en-US" sz="2800" dirty="0" smtClean="0"/>
              <a:t>了，则填补好地毯，并结束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08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6982570" y="2359403"/>
            <a:ext cx="2352675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样</a:t>
            </a:r>
            <a:r>
              <a:rPr lang="zh-CN" altLang="en-US" sz="3200" dirty="0"/>
              <a:t>例输出</a:t>
            </a:r>
          </a:p>
          <a:p>
            <a:r>
              <a:rPr lang="en-US" altLang="zh-CN" sz="3200" dirty="0"/>
              <a:t>5 5 3</a:t>
            </a:r>
          </a:p>
          <a:p>
            <a:r>
              <a:rPr lang="en-US" altLang="zh-CN" sz="3200" dirty="0"/>
              <a:t>2 2 4</a:t>
            </a:r>
          </a:p>
          <a:p>
            <a:r>
              <a:rPr lang="en-US" altLang="zh-CN" sz="3200" dirty="0"/>
              <a:t>1 1 4</a:t>
            </a:r>
          </a:p>
          <a:p>
            <a:r>
              <a:rPr lang="en-US" altLang="zh-CN" sz="3200" dirty="0"/>
              <a:t>1 4 2</a:t>
            </a:r>
          </a:p>
          <a:p>
            <a:r>
              <a:rPr lang="en-US" altLang="zh-CN" sz="3200" dirty="0"/>
              <a:t>4 1 1</a:t>
            </a:r>
          </a:p>
          <a:p>
            <a:r>
              <a:rPr lang="en-US" altLang="zh-CN" sz="3200" dirty="0"/>
              <a:t>4 4 3</a:t>
            </a:r>
          </a:p>
          <a:p>
            <a:r>
              <a:rPr lang="en-US" altLang="zh-CN" sz="3200" dirty="0"/>
              <a:t>2 7 2</a:t>
            </a:r>
          </a:p>
          <a:p>
            <a:r>
              <a:rPr lang="en-US" altLang="zh-CN" sz="3200" dirty="0"/>
              <a:t>1 5 4</a:t>
            </a:r>
          </a:p>
          <a:p>
            <a:r>
              <a:rPr lang="en-US" altLang="zh-CN" sz="3200" dirty="0"/>
              <a:t>1 8 2</a:t>
            </a:r>
          </a:p>
          <a:p>
            <a:r>
              <a:rPr lang="en-US" altLang="zh-CN" sz="3200" dirty="0"/>
              <a:t>3 6 2</a:t>
            </a:r>
          </a:p>
          <a:p>
            <a:r>
              <a:rPr lang="en-US" altLang="zh-CN" sz="3200" dirty="0"/>
              <a:t>4 8 3</a:t>
            </a:r>
          </a:p>
          <a:p>
            <a:r>
              <a:rPr lang="en-US" altLang="zh-CN" sz="3200" dirty="0"/>
              <a:t>7 2 1</a:t>
            </a:r>
          </a:p>
          <a:p>
            <a:r>
              <a:rPr lang="en-US" altLang="zh-CN" sz="3200" dirty="0"/>
              <a:t>5 1 4</a:t>
            </a:r>
          </a:p>
          <a:p>
            <a:r>
              <a:rPr lang="en-US" altLang="zh-CN" sz="3200" dirty="0"/>
              <a:t>6 3 1</a:t>
            </a:r>
          </a:p>
          <a:p>
            <a:r>
              <a:rPr lang="en-US" altLang="zh-CN" sz="3200" dirty="0"/>
              <a:t>8 1 1</a:t>
            </a:r>
          </a:p>
          <a:p>
            <a:r>
              <a:rPr lang="en-US" altLang="zh-CN" sz="3200" dirty="0"/>
              <a:t>8 4 3</a:t>
            </a:r>
          </a:p>
          <a:p>
            <a:r>
              <a:rPr lang="en-US" altLang="zh-CN" sz="3200" dirty="0"/>
              <a:t>7 7 3</a:t>
            </a:r>
          </a:p>
          <a:p>
            <a:r>
              <a:rPr lang="en-US" altLang="zh-CN" sz="3200" dirty="0"/>
              <a:t>6 6 3</a:t>
            </a:r>
          </a:p>
          <a:p>
            <a:r>
              <a:rPr lang="en-US" altLang="zh-CN" sz="3200" dirty="0"/>
              <a:t>5 8 2</a:t>
            </a:r>
          </a:p>
          <a:p>
            <a:r>
              <a:rPr lang="en-US" altLang="zh-CN" sz="3200" dirty="0"/>
              <a:t>8 5 1</a:t>
            </a:r>
          </a:p>
          <a:p>
            <a:r>
              <a:rPr lang="en-US" altLang="zh-CN" sz="3200" dirty="0"/>
              <a:t>8 8 3</a:t>
            </a:r>
            <a:endParaRPr lang="zh-CN" altLang="en-US" sz="32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67825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80588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93352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6115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853358" y="247370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1296144" y="1930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2386756" y="193370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1296146" y="300234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2377233" y="3002339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1423: </a:t>
            </a:r>
            <a:r>
              <a:rPr lang="zh-CN" altLang="en-US" b="1" dirty="0"/>
              <a:t>地毯</a:t>
            </a:r>
            <a:r>
              <a:rPr lang="zh-CN" altLang="en-US" b="1" dirty="0" smtClean="0"/>
              <a:t>填补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17625" y="1919817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946149" y="353193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67825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80588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933524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611595" y="104495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853358" y="2473703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1296144" y="1930776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2386756" y="193077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1296146" y="3002341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2377233" y="3002339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29400" y="2371725"/>
            <a:ext cx="50625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lang="en-US" altLang="zh-CN" sz="4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、将要分的区域分为四份；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中间位置填补中间的地毯，原则：哪一份地毯有“公主”，将地毯的缺口朝向哪一份地毯；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、填左上角区域；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、填右上角区域；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、填左下角区域；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、填右下角区域；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629400" y="3187640"/>
            <a:ext cx="575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Void full(                                                                  ){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29401" y="6341734"/>
            <a:ext cx="270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801099" y="4923469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full()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4280" y="3218418"/>
            <a:ext cx="4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区域左上角与右下角坐标，公主坐标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7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952625" y="357189"/>
            <a:ext cx="2243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快速排序</a:t>
            </a: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2524125" y="2214563"/>
            <a:ext cx="774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1.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从数列中挑出一个元素，称为 </a:t>
            </a:r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"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基准</a:t>
            </a:r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"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pivot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）</a:t>
            </a: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1527176" y="1412876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484" name="矩形 1"/>
          <p:cNvSpPr>
            <a:spLocks noChangeArrowheads="1"/>
          </p:cNvSpPr>
          <p:nvPr/>
        </p:nvSpPr>
        <p:spPr bwMode="auto">
          <a:xfrm>
            <a:off x="2497138" y="2852738"/>
            <a:ext cx="73580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sym typeface="Calibri" panose="020F0502020204030204" pitchFamily="34" charset="0"/>
              </a:rPr>
              <a:t>2.</a:t>
            </a:r>
            <a: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  <a:t>重新给数列排序，所有比基准值小的元素摆放在基准前面，所有比基准值大的元素摆在基准的后面（相同的数可以到任一边）。在这趟操作完成后，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基准的位置就是排好序后的最终位置</a:t>
            </a:r>
            <a: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  <a:t>。</a:t>
            </a:r>
          </a:p>
        </p:txBody>
      </p:sp>
      <p:graphicFrame>
        <p:nvGraphicFramePr>
          <p:cNvPr id="48157" name="Group 29"/>
          <p:cNvGraphicFramePr>
            <a:graphicFrameLocks noGrp="1"/>
          </p:cNvGraphicFramePr>
          <p:nvPr/>
        </p:nvGraphicFramePr>
        <p:xfrm>
          <a:off x="1395412" y="4505326"/>
          <a:ext cx="9261476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8"/>
                <a:gridCol w="928687"/>
                <a:gridCol w="928688"/>
                <a:gridCol w="915987"/>
                <a:gridCol w="915988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8181" name="矩形 2"/>
          <p:cNvSpPr>
            <a:spLocks noChangeArrowheads="1"/>
          </p:cNvSpPr>
          <p:nvPr/>
        </p:nvSpPr>
        <p:spPr bwMode="auto">
          <a:xfrm>
            <a:off x="2495551" y="5445126"/>
            <a:ext cx="7358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sym typeface="Calibri" panose="020F0502020204030204" pitchFamily="34" charset="0"/>
              </a:rPr>
              <a:t>3.</a:t>
            </a:r>
            <a:r>
              <a:rPr lang="zh-CN" altLang="en-US" sz="2400">
                <a:latin typeface="Arial" panose="020B0604020202020204" pitchFamily="34" charset="0"/>
                <a:sym typeface="Calibri" panose="020F0502020204030204" pitchFamily="34" charset="0"/>
              </a:rPr>
              <a:t> 再把比基准值小的元素的子数列和比基准值大的元素的子数列排序。</a:t>
            </a:r>
          </a:p>
        </p:txBody>
      </p:sp>
      <p:sp>
        <p:nvSpPr>
          <p:cNvPr id="48182" name="圆角矩形 2"/>
          <p:cNvSpPr>
            <a:spLocks noChangeArrowheads="1"/>
          </p:cNvSpPr>
          <p:nvPr/>
        </p:nvSpPr>
        <p:spPr bwMode="auto">
          <a:xfrm>
            <a:off x="1395412" y="4422776"/>
            <a:ext cx="3692526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83" name="圆角矩形 9"/>
          <p:cNvSpPr>
            <a:spLocks noChangeArrowheads="1"/>
          </p:cNvSpPr>
          <p:nvPr/>
        </p:nvSpPr>
        <p:spPr bwMode="auto">
          <a:xfrm>
            <a:off x="5951538" y="4422776"/>
            <a:ext cx="4705350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1" grpId="0" build="p" autoUpdateAnimBg="0"/>
      <p:bldP spid="48182" grpId="0" animBg="1" autoUpdateAnimBg="0"/>
      <p:bldP spid="4818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看几个熟悉的问题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4801" y="1524000"/>
            <a:ext cx="311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、快速排序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383287" y="2364362"/>
            <a:ext cx="5551552" cy="4411664"/>
          </a:xfrm>
          <a:prstGeom prst="rect">
            <a:avLst/>
          </a:prstGeom>
        </p:spPr>
        <p:txBody>
          <a:bodyPr/>
          <a:lstStyle>
            <a:lvl1pPr marL="342799" indent="-342799" algn="l" rtl="0" eaLnBrk="1" fontAlgn="base" hangingPunct="1">
              <a:spcBef>
                <a:spcPts val="32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      if(s&gt;=e) return ;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值放在正确的位置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值左边的乱序进行排序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值右边的乱序进行排序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6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67050" y="2733675"/>
            <a:ext cx="605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 smtClean="0">
                <a:latin typeface="+mj-ea"/>
                <a:ea typeface="+mj-ea"/>
              </a:rPr>
              <a:t>这就属于</a:t>
            </a:r>
            <a:r>
              <a:rPr lang="zh-CN" altLang="en-US" sz="4800" b="1" dirty="0" smtClean="0">
                <a:solidFill>
                  <a:schemeClr val="accent1"/>
                </a:solidFill>
                <a:latin typeface="+mj-ea"/>
                <a:ea typeface="+mj-ea"/>
              </a:rPr>
              <a:t>分治法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0508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合并有序数列问题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09799" y="2466975"/>
            <a:ext cx="7658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有两个有序（从小到大）数列：数列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，数列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，将其合并成一个有序数列。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72392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40014" y="2133601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16275" y="2101851"/>
            <a:ext cx="6477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24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935414" y="2111376"/>
            <a:ext cx="649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35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583114" y="2111376"/>
            <a:ext cx="7207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74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5303839" y="2111376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222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278064" y="2063751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6024564" y="2079626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)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7032625" y="2044701"/>
            <a:ext cx="7191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19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7824789" y="2044701"/>
            <a:ext cx="719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23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8616950" y="2044701"/>
            <a:ext cx="86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743701" y="2030414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9336089" y="1973264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)</a:t>
            </a:r>
          </a:p>
        </p:txBody>
      </p:sp>
      <p:grpSp>
        <p:nvGrpSpPr>
          <p:cNvPr id="118810" name="Group 26"/>
          <p:cNvGrpSpPr>
            <a:grpSpLocks/>
          </p:cNvGrpSpPr>
          <p:nvPr/>
        </p:nvGrpSpPr>
        <p:grpSpPr bwMode="auto">
          <a:xfrm>
            <a:off x="2782889" y="1323976"/>
            <a:ext cx="504825" cy="792163"/>
            <a:chOff x="793" y="834"/>
            <a:chExt cx="318" cy="499"/>
          </a:xfrm>
        </p:grpSpPr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793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793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i</a:t>
              </a:r>
            </a:p>
          </p:txBody>
        </p:sp>
      </p:grpSp>
      <p:grpSp>
        <p:nvGrpSpPr>
          <p:cNvPr id="118811" name="Group 27"/>
          <p:cNvGrpSpPr>
            <a:grpSpLocks/>
          </p:cNvGrpSpPr>
          <p:nvPr/>
        </p:nvGrpSpPr>
        <p:grpSpPr bwMode="auto">
          <a:xfrm>
            <a:off x="7319963" y="1323976"/>
            <a:ext cx="576262" cy="792163"/>
            <a:chOff x="3651" y="834"/>
            <a:chExt cx="363" cy="499"/>
          </a:xfrm>
        </p:grpSpPr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3216276" y="3844926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9263064" y="3844926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)</a:t>
            </a:r>
          </a:p>
        </p:txBody>
      </p:sp>
      <p:grpSp>
        <p:nvGrpSpPr>
          <p:cNvPr id="118812" name="Group 28"/>
          <p:cNvGrpSpPr>
            <a:grpSpLocks/>
          </p:cNvGrpSpPr>
          <p:nvPr/>
        </p:nvGrpSpPr>
        <p:grpSpPr bwMode="auto">
          <a:xfrm>
            <a:off x="3575051" y="4349751"/>
            <a:ext cx="504825" cy="741363"/>
            <a:chOff x="1292" y="2740"/>
            <a:chExt cx="318" cy="467"/>
          </a:xfrm>
        </p:grpSpPr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2640014" y="2133601"/>
            <a:ext cx="504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5</a:t>
            </a: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7032625" y="2033589"/>
            <a:ext cx="7191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19</a:t>
            </a: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7824789" y="2035176"/>
            <a:ext cx="719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23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3216275" y="2108201"/>
            <a:ext cx="6477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24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8616950" y="2035176"/>
            <a:ext cx="86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30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3935414" y="2120901"/>
            <a:ext cx="649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35</a:t>
            </a: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4583114" y="2120901"/>
            <a:ext cx="7207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74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5303839" y="2120901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222</a:t>
            </a:r>
          </a:p>
        </p:txBody>
      </p:sp>
      <p:grpSp>
        <p:nvGrpSpPr>
          <p:cNvPr id="118824" name="Group 40"/>
          <p:cNvGrpSpPr>
            <a:grpSpLocks/>
          </p:cNvGrpSpPr>
          <p:nvPr/>
        </p:nvGrpSpPr>
        <p:grpSpPr bwMode="auto">
          <a:xfrm>
            <a:off x="3503614" y="1316038"/>
            <a:ext cx="504825" cy="792162"/>
            <a:chOff x="793" y="834"/>
            <a:chExt cx="318" cy="499"/>
          </a:xfrm>
        </p:grpSpPr>
        <p:sp>
          <p:nvSpPr>
            <p:cNvPr id="118825" name="Line 41"/>
            <p:cNvSpPr>
              <a:spLocks noChangeShapeType="1"/>
            </p:cNvSpPr>
            <p:nvPr/>
          </p:nvSpPr>
          <p:spPr bwMode="auto">
            <a:xfrm>
              <a:off x="793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26" name="Text Box 42"/>
            <p:cNvSpPr txBox="1">
              <a:spLocks noChangeArrowheads="1"/>
            </p:cNvSpPr>
            <p:nvPr/>
          </p:nvSpPr>
          <p:spPr bwMode="auto">
            <a:xfrm>
              <a:off x="793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i</a:t>
              </a:r>
            </a:p>
          </p:txBody>
        </p:sp>
      </p:grpSp>
      <p:grpSp>
        <p:nvGrpSpPr>
          <p:cNvPr id="118827" name="Group 43"/>
          <p:cNvGrpSpPr>
            <a:grpSpLocks/>
          </p:cNvGrpSpPr>
          <p:nvPr/>
        </p:nvGrpSpPr>
        <p:grpSpPr bwMode="auto">
          <a:xfrm>
            <a:off x="4222751" y="4365626"/>
            <a:ext cx="504825" cy="741363"/>
            <a:chOff x="1292" y="2740"/>
            <a:chExt cx="318" cy="467"/>
          </a:xfrm>
        </p:grpSpPr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29" name="Text Box 45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30" name="Group 46"/>
          <p:cNvGrpSpPr>
            <a:grpSpLocks/>
          </p:cNvGrpSpPr>
          <p:nvPr/>
        </p:nvGrpSpPr>
        <p:grpSpPr bwMode="auto">
          <a:xfrm>
            <a:off x="8112126" y="1268413"/>
            <a:ext cx="576263" cy="792162"/>
            <a:chOff x="3651" y="834"/>
            <a:chExt cx="363" cy="499"/>
          </a:xfrm>
        </p:grpSpPr>
        <p:sp>
          <p:nvSpPr>
            <p:cNvPr id="118831" name="Line 47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32" name="Text Box 48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grpSp>
        <p:nvGrpSpPr>
          <p:cNvPr id="118833" name="Group 49"/>
          <p:cNvGrpSpPr>
            <a:grpSpLocks/>
          </p:cNvGrpSpPr>
          <p:nvPr/>
        </p:nvGrpSpPr>
        <p:grpSpPr bwMode="auto">
          <a:xfrm>
            <a:off x="4943476" y="4365626"/>
            <a:ext cx="504825" cy="741363"/>
            <a:chOff x="1292" y="2740"/>
            <a:chExt cx="318" cy="467"/>
          </a:xfrm>
        </p:grpSpPr>
        <p:sp>
          <p:nvSpPr>
            <p:cNvPr id="118834" name="Line 50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35" name="Text Box 51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36" name="Group 52"/>
          <p:cNvGrpSpPr>
            <a:grpSpLocks/>
          </p:cNvGrpSpPr>
          <p:nvPr/>
        </p:nvGrpSpPr>
        <p:grpSpPr bwMode="auto">
          <a:xfrm>
            <a:off x="8904288" y="1268413"/>
            <a:ext cx="576262" cy="792162"/>
            <a:chOff x="3651" y="834"/>
            <a:chExt cx="363" cy="499"/>
          </a:xfrm>
        </p:grpSpPr>
        <p:sp>
          <p:nvSpPr>
            <p:cNvPr id="118837" name="Line 53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38" name="Text Box 54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grpSp>
        <p:nvGrpSpPr>
          <p:cNvPr id="118839" name="Group 55"/>
          <p:cNvGrpSpPr>
            <a:grpSpLocks/>
          </p:cNvGrpSpPr>
          <p:nvPr/>
        </p:nvGrpSpPr>
        <p:grpSpPr bwMode="auto">
          <a:xfrm>
            <a:off x="5819776" y="4365626"/>
            <a:ext cx="504825" cy="741363"/>
            <a:chOff x="1292" y="2740"/>
            <a:chExt cx="318" cy="467"/>
          </a:xfrm>
        </p:grpSpPr>
        <p:sp>
          <p:nvSpPr>
            <p:cNvPr id="118840" name="Line 56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41" name="Text Box 57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42" name="Group 58"/>
          <p:cNvGrpSpPr>
            <a:grpSpLocks/>
          </p:cNvGrpSpPr>
          <p:nvPr/>
        </p:nvGrpSpPr>
        <p:grpSpPr bwMode="auto">
          <a:xfrm>
            <a:off x="4222751" y="1268413"/>
            <a:ext cx="504825" cy="792162"/>
            <a:chOff x="793" y="834"/>
            <a:chExt cx="318" cy="499"/>
          </a:xfrm>
        </p:grpSpPr>
        <p:sp>
          <p:nvSpPr>
            <p:cNvPr id="118843" name="Line 59"/>
            <p:cNvSpPr>
              <a:spLocks noChangeShapeType="1"/>
            </p:cNvSpPr>
            <p:nvPr/>
          </p:nvSpPr>
          <p:spPr bwMode="auto">
            <a:xfrm>
              <a:off x="793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44" name="Text Box 60"/>
            <p:cNvSpPr txBox="1">
              <a:spLocks noChangeArrowheads="1"/>
            </p:cNvSpPr>
            <p:nvPr/>
          </p:nvSpPr>
          <p:spPr bwMode="auto">
            <a:xfrm>
              <a:off x="793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i</a:t>
              </a:r>
            </a:p>
          </p:txBody>
        </p:sp>
      </p:grpSp>
      <p:grpSp>
        <p:nvGrpSpPr>
          <p:cNvPr id="118845" name="Group 61"/>
          <p:cNvGrpSpPr>
            <a:grpSpLocks/>
          </p:cNvGrpSpPr>
          <p:nvPr/>
        </p:nvGrpSpPr>
        <p:grpSpPr bwMode="auto">
          <a:xfrm>
            <a:off x="6527801" y="4365626"/>
            <a:ext cx="504825" cy="741363"/>
            <a:chOff x="1292" y="2740"/>
            <a:chExt cx="318" cy="467"/>
          </a:xfrm>
        </p:grpSpPr>
        <p:sp>
          <p:nvSpPr>
            <p:cNvPr id="118846" name="Line 62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47" name="Text Box 63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grpSp>
        <p:nvGrpSpPr>
          <p:cNvPr id="118848" name="Group 64"/>
          <p:cNvGrpSpPr>
            <a:grpSpLocks/>
          </p:cNvGrpSpPr>
          <p:nvPr/>
        </p:nvGrpSpPr>
        <p:grpSpPr bwMode="auto">
          <a:xfrm>
            <a:off x="9696451" y="1268413"/>
            <a:ext cx="576263" cy="792162"/>
            <a:chOff x="3651" y="834"/>
            <a:chExt cx="363" cy="499"/>
          </a:xfrm>
        </p:grpSpPr>
        <p:sp>
          <p:nvSpPr>
            <p:cNvPr id="118849" name="Line 65"/>
            <p:cNvSpPr>
              <a:spLocks noChangeShapeType="1"/>
            </p:cNvSpPr>
            <p:nvPr/>
          </p:nvSpPr>
          <p:spPr bwMode="auto">
            <a:xfrm>
              <a:off x="3651" y="1107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50" name="Text Box 66"/>
            <p:cNvSpPr txBox="1">
              <a:spLocks noChangeArrowheads="1"/>
            </p:cNvSpPr>
            <p:nvPr/>
          </p:nvSpPr>
          <p:spPr bwMode="auto">
            <a:xfrm>
              <a:off x="3696" y="834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j</a:t>
              </a:r>
            </a:p>
          </p:txBody>
        </p:sp>
      </p:grpSp>
      <p:grpSp>
        <p:nvGrpSpPr>
          <p:cNvPr id="118851" name="Group 67"/>
          <p:cNvGrpSpPr>
            <a:grpSpLocks/>
          </p:cNvGrpSpPr>
          <p:nvPr/>
        </p:nvGrpSpPr>
        <p:grpSpPr bwMode="auto">
          <a:xfrm>
            <a:off x="7319964" y="4422776"/>
            <a:ext cx="504825" cy="741363"/>
            <a:chOff x="1292" y="2740"/>
            <a:chExt cx="318" cy="467"/>
          </a:xfrm>
        </p:grpSpPr>
        <p:sp>
          <p:nvSpPr>
            <p:cNvPr id="118852" name="Line 68"/>
            <p:cNvSpPr>
              <a:spLocks noChangeShapeType="1"/>
            </p:cNvSpPr>
            <p:nvPr/>
          </p:nvSpPr>
          <p:spPr bwMode="auto">
            <a:xfrm flipV="1">
              <a:off x="1292" y="2740"/>
              <a:ext cx="0" cy="3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853" name="Text Box 69"/>
            <p:cNvSpPr txBox="1">
              <a:spLocks noChangeArrowheads="1"/>
            </p:cNvSpPr>
            <p:nvPr/>
          </p:nvSpPr>
          <p:spPr bwMode="auto">
            <a:xfrm>
              <a:off x="1292" y="2876"/>
              <a:ext cx="31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hlink"/>
                  </a:solidFill>
                </a:rPr>
                <a:t>k</a:t>
              </a:r>
            </a:p>
          </p:txBody>
        </p:sp>
      </p:grpSp>
      <p:sp>
        <p:nvSpPr>
          <p:cNvPr id="118854" name="Text Box 70"/>
          <p:cNvSpPr txBox="1">
            <a:spLocks noChangeArrowheads="1"/>
          </p:cNvSpPr>
          <p:nvPr/>
        </p:nvSpPr>
        <p:spPr bwMode="auto">
          <a:xfrm>
            <a:off x="2640014" y="2565401"/>
            <a:ext cx="5032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[s]</a:t>
            </a:r>
          </a:p>
        </p:txBody>
      </p:sp>
      <p:sp>
        <p:nvSpPr>
          <p:cNvPr id="118855" name="Text Box 71"/>
          <p:cNvSpPr txBox="1">
            <a:spLocks noChangeArrowheads="1"/>
          </p:cNvSpPr>
          <p:nvPr/>
        </p:nvSpPr>
        <p:spPr bwMode="auto">
          <a:xfrm>
            <a:off x="5448300" y="2565401"/>
            <a:ext cx="50323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[m]</a:t>
            </a:r>
          </a:p>
        </p:txBody>
      </p:sp>
      <p:sp>
        <p:nvSpPr>
          <p:cNvPr id="118856" name="Text Box 72"/>
          <p:cNvSpPr txBox="1">
            <a:spLocks noChangeArrowheads="1"/>
          </p:cNvSpPr>
          <p:nvPr/>
        </p:nvSpPr>
        <p:spPr bwMode="auto">
          <a:xfrm>
            <a:off x="8688389" y="2527301"/>
            <a:ext cx="5032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/>
              <a:t>[e]</a:t>
            </a:r>
            <a:endParaRPr lang="en-US" altLang="zh-CN" sz="2000" dirty="0"/>
          </a:p>
        </p:txBody>
      </p:sp>
      <p:sp>
        <p:nvSpPr>
          <p:cNvPr id="118857" name="Text Box 73"/>
          <p:cNvSpPr txBox="1">
            <a:spLocks noChangeArrowheads="1"/>
          </p:cNvSpPr>
          <p:nvPr/>
        </p:nvSpPr>
        <p:spPr bwMode="auto">
          <a:xfrm>
            <a:off x="6959601" y="2565401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[m+1]</a:t>
            </a:r>
          </a:p>
        </p:txBody>
      </p:sp>
    </p:spTree>
    <p:extLst>
      <p:ext uri="{BB962C8B-B14F-4D97-AF65-F5344CB8AC3E}">
        <p14:creationId xmlns:p14="http://schemas.microsoft.com/office/powerpoint/2010/main" val="13671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185 0.2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25404 0.273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25976 0.2752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95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18607 0.260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20677 0.2731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25104 0.2564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1282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25989 0.2493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1245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26862 0.254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9" grpId="0"/>
      <p:bldP spid="118813" grpId="0"/>
      <p:bldP spid="118814" grpId="0"/>
      <p:bldP spid="118815" grpId="0"/>
      <p:bldP spid="118816" grpId="0"/>
      <p:bldP spid="118817" grpId="0"/>
      <p:bldP spid="118818" grpId="0"/>
      <p:bldP spid="1188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20477"/>
              </p:ext>
            </p:extLst>
          </p:nvPr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43027"/>
              </p:ext>
            </p:extLst>
          </p:nvPr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46432"/>
              </p:ext>
            </p:extLst>
          </p:nvPr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6887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84498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570039" y="15414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3811318" y="425182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5400000">
            <a:off x="8440468" y="425183"/>
            <a:ext cx="157163" cy="4164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41464" y="3298826"/>
          <a:ext cx="46386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25137" y="2968011"/>
            <a:ext cx="185737" cy="24793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123403" y="3451765"/>
            <a:ext cx="185736" cy="15118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4341814" y="4789488"/>
          <a:ext cx="1852612" cy="614363"/>
        </p:xfrm>
        <a:graphic>
          <a:graphicData uri="http://schemas.openxmlformats.org/drawingml/2006/table">
            <a:tbl>
              <a:tblPr/>
              <a:tblGrid>
                <a:gridCol w="930275"/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8961"/>
              </p:ext>
            </p:extLst>
          </p:nvPr>
        </p:nvGraphicFramePr>
        <p:xfrm>
          <a:off x="5670551" y="5946776"/>
          <a:ext cx="922337" cy="614363"/>
        </p:xfrm>
        <a:graphic>
          <a:graphicData uri="http://schemas.openxmlformats.org/drawingml/2006/table">
            <a:tbl>
              <a:tblPr/>
              <a:tblGrid>
                <a:gridCol w="922337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4279"/>
              </p:ext>
            </p:extLst>
          </p:nvPr>
        </p:nvGraphicFramePr>
        <p:xfrm>
          <a:off x="4157663" y="5946773"/>
          <a:ext cx="930275" cy="614363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6598</TotalTime>
  <Words>1173</Words>
  <Application>Microsoft Office PowerPoint</Application>
  <PresentationFormat>宽屏</PresentationFormat>
  <Paragraphs>361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分治法</vt:lpstr>
      <vt:lpstr>分治法</vt:lpstr>
      <vt:lpstr>PowerPoint 演示文稿</vt:lpstr>
      <vt:lpstr>看几个熟悉的问题</vt:lpstr>
      <vt:lpstr>PowerPoint 演示文稿</vt:lpstr>
      <vt:lpstr>合并有序数列问题</vt:lpstr>
      <vt:lpstr>PowerPoint 演示文稿</vt:lpstr>
      <vt:lpstr>归并排序</vt:lpstr>
      <vt:lpstr>归并排序</vt:lpstr>
      <vt:lpstr>归并排序</vt:lpstr>
      <vt:lpstr>归并排序</vt:lpstr>
      <vt:lpstr>归并排序</vt:lpstr>
      <vt:lpstr>程序编写</vt:lpstr>
      <vt:lpstr>程序编写</vt:lpstr>
      <vt:lpstr>分治的具体过程</vt:lpstr>
      <vt:lpstr>分治三部曲</vt:lpstr>
      <vt:lpstr>1423: 地毯填补</vt:lpstr>
      <vt:lpstr>1423: 地毯填补</vt:lpstr>
      <vt:lpstr>1423: 地毯填补</vt:lpstr>
      <vt:lpstr>1423: 地毯填补</vt:lpstr>
      <vt:lpstr>1423: 地毯填补</vt:lpstr>
      <vt:lpstr>1423: 地毯填补</vt:lpstr>
      <vt:lpstr>填补地毯过程</vt:lpstr>
      <vt:lpstr>1423: 地毯填补</vt:lpstr>
      <vt:lpstr>1423: 地毯填补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278</cp:revision>
  <dcterms:created xsi:type="dcterms:W3CDTF">2015-01-07T13:50:35Z</dcterms:created>
  <dcterms:modified xsi:type="dcterms:W3CDTF">2016-02-18T01:02:31Z</dcterms:modified>
</cp:coreProperties>
</file>