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02" r:id="rId2"/>
    <p:sldId id="628" r:id="rId3"/>
    <p:sldId id="629" r:id="rId4"/>
    <p:sldId id="630" r:id="rId5"/>
    <p:sldId id="631" r:id="rId6"/>
    <p:sldId id="632" r:id="rId7"/>
    <p:sldId id="6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5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求排列的逆序</a:t>
            </a:r>
            <a:r>
              <a:rPr lang="zh-CN" altLang="en-US" b="1" dirty="0" smtClean="0"/>
              <a:t>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147" y="1811708"/>
            <a:ext cx="9802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描述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Internet</a:t>
            </a:r>
            <a:r>
              <a:rPr lang="zh-CN" altLang="en-US" dirty="0"/>
              <a:t>上的搜索引擎经常需要对信息进行比较，比如可以通过某个人对一些事物的排名来估计他（或她）对各种不同信息的兴趣，从而实现个性化的服务。</a:t>
            </a:r>
          </a:p>
          <a:p>
            <a:endParaRPr lang="zh-CN" altLang="en-US" dirty="0"/>
          </a:p>
          <a:p>
            <a:r>
              <a:rPr lang="zh-CN" altLang="en-US" dirty="0"/>
              <a:t>对于不同的排名结果可以用逆序来评价它们之间的差异。考虑</a:t>
            </a:r>
            <a:r>
              <a:rPr lang="en-US" altLang="zh-CN" dirty="0"/>
              <a:t>1,2,…,n</a:t>
            </a:r>
            <a:r>
              <a:rPr lang="zh-CN" altLang="en-US" dirty="0"/>
              <a:t>的排列</a:t>
            </a:r>
            <a:r>
              <a:rPr lang="en-US" altLang="zh-CN" dirty="0"/>
              <a:t>i1</a:t>
            </a:r>
            <a:r>
              <a:rPr lang="zh-CN" altLang="en-US" dirty="0"/>
              <a:t>，</a:t>
            </a:r>
            <a:r>
              <a:rPr lang="en-US" altLang="zh-CN" dirty="0"/>
              <a:t>i2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in</a:t>
            </a:r>
            <a:r>
              <a:rPr lang="zh-CN" altLang="en-US" dirty="0"/>
              <a:t>，如果其中存在</a:t>
            </a:r>
            <a:r>
              <a:rPr lang="en-US" altLang="zh-CN" dirty="0" err="1"/>
              <a:t>j,k</a:t>
            </a:r>
            <a:r>
              <a:rPr lang="zh-CN" altLang="en-US" dirty="0"/>
              <a:t>，满足 </a:t>
            </a:r>
            <a:r>
              <a:rPr lang="en-US" altLang="zh-CN" dirty="0"/>
              <a:t>j &lt; k </a:t>
            </a:r>
            <a:r>
              <a:rPr lang="zh-CN" altLang="en-US" dirty="0"/>
              <a:t>且 </a:t>
            </a:r>
            <a:r>
              <a:rPr lang="en-US" altLang="zh-CN" dirty="0" err="1"/>
              <a:t>ij</a:t>
            </a:r>
            <a:r>
              <a:rPr lang="en-US" altLang="zh-CN" dirty="0"/>
              <a:t> &gt; </a:t>
            </a:r>
            <a:r>
              <a:rPr lang="en-US" altLang="zh-CN" dirty="0" err="1"/>
              <a:t>ik</a:t>
            </a:r>
            <a:r>
              <a:rPr lang="zh-CN" altLang="en-US" dirty="0"/>
              <a:t>， 那么就称</a:t>
            </a:r>
            <a:r>
              <a:rPr lang="en-US" altLang="zh-CN" dirty="0"/>
              <a:t>(</a:t>
            </a:r>
            <a:r>
              <a:rPr lang="en-US" altLang="zh-CN" dirty="0" err="1"/>
              <a:t>ij,ik</a:t>
            </a:r>
            <a:r>
              <a:rPr lang="en-US" altLang="zh-CN" dirty="0"/>
              <a:t>)</a:t>
            </a:r>
            <a:r>
              <a:rPr lang="zh-CN" altLang="en-US" dirty="0"/>
              <a:t>是这个排列的一个逆序。</a:t>
            </a:r>
          </a:p>
          <a:p>
            <a:endParaRPr lang="zh-CN" altLang="en-US" dirty="0"/>
          </a:p>
          <a:p>
            <a:r>
              <a:rPr lang="zh-CN" altLang="en-US" dirty="0"/>
              <a:t>一个排列含有逆序的个数称为这个排列的逆序数。例如排列 </a:t>
            </a:r>
            <a:r>
              <a:rPr lang="en-US" altLang="zh-CN" dirty="0"/>
              <a:t>263451 </a:t>
            </a:r>
            <a:r>
              <a:rPr lang="zh-CN" altLang="en-US" dirty="0"/>
              <a:t>含有</a:t>
            </a:r>
            <a:r>
              <a:rPr lang="en-US" altLang="zh-CN" dirty="0"/>
              <a:t>8</a:t>
            </a:r>
            <a:r>
              <a:rPr lang="zh-CN" altLang="en-US" dirty="0"/>
              <a:t>个逆序</a:t>
            </a:r>
            <a:r>
              <a:rPr lang="en-US" altLang="zh-CN" dirty="0"/>
              <a:t>(2,1),(6,3),(6,4),(6,5),(6,1),(3,1),(4,1),(5,1)</a:t>
            </a:r>
            <a:r>
              <a:rPr lang="zh-CN" altLang="en-US" dirty="0"/>
              <a:t>，因此该排列的逆序数就是</a:t>
            </a:r>
            <a:r>
              <a:rPr lang="en-US" altLang="zh-CN" dirty="0"/>
              <a:t>8</a:t>
            </a:r>
            <a:r>
              <a:rPr lang="zh-CN" altLang="en-US" dirty="0"/>
              <a:t>。显然，由</a:t>
            </a:r>
            <a:r>
              <a:rPr lang="en-US" altLang="zh-CN" dirty="0"/>
              <a:t>1,2,…,n </a:t>
            </a:r>
            <a:r>
              <a:rPr lang="zh-CN" altLang="en-US" dirty="0"/>
              <a:t>构成的所有</a:t>
            </a:r>
            <a:r>
              <a:rPr lang="en-US" altLang="zh-CN" dirty="0"/>
              <a:t>n!</a:t>
            </a:r>
            <a:r>
              <a:rPr lang="zh-CN" altLang="en-US" dirty="0"/>
              <a:t>个排列中，最小的逆序数是</a:t>
            </a:r>
            <a:r>
              <a:rPr lang="en-US" altLang="zh-CN" dirty="0"/>
              <a:t>0</a:t>
            </a:r>
            <a:r>
              <a:rPr lang="zh-CN" altLang="en-US" dirty="0"/>
              <a:t>，对应的排列就是</a:t>
            </a:r>
            <a:r>
              <a:rPr lang="en-US" altLang="zh-CN" dirty="0"/>
              <a:t>1,2,…,n</a:t>
            </a:r>
            <a:r>
              <a:rPr lang="zh-CN" altLang="en-US" dirty="0"/>
              <a:t>；最大的逆序数是</a:t>
            </a:r>
            <a:r>
              <a:rPr lang="en-US" altLang="zh-CN" dirty="0"/>
              <a:t>n(n-1)/2</a:t>
            </a:r>
            <a:r>
              <a:rPr lang="zh-CN" altLang="en-US" dirty="0"/>
              <a:t>，对应的排列就是</a:t>
            </a:r>
            <a:r>
              <a:rPr lang="en-US" altLang="zh-CN" dirty="0"/>
              <a:t>n,(n-1),…,2,1</a:t>
            </a:r>
            <a:r>
              <a:rPr lang="zh-CN" altLang="en-US" dirty="0"/>
              <a:t>。逆序数越大的排列与原始排列的差异度就越大。</a:t>
            </a:r>
          </a:p>
          <a:p>
            <a:endParaRPr lang="zh-CN" altLang="en-US" dirty="0"/>
          </a:p>
          <a:p>
            <a:r>
              <a:rPr lang="zh-CN" altLang="en-US" dirty="0"/>
              <a:t>现给定</a:t>
            </a:r>
            <a:r>
              <a:rPr lang="en-US" altLang="zh-CN" dirty="0"/>
              <a:t>1,2,…,n</a:t>
            </a:r>
            <a:r>
              <a:rPr lang="zh-CN" altLang="en-US" dirty="0"/>
              <a:t>的一个排列，求它的逆序数。</a:t>
            </a:r>
          </a:p>
        </p:txBody>
      </p:sp>
    </p:spTree>
    <p:extLst>
      <p:ext uri="{BB962C8B-B14F-4D97-AF65-F5344CB8AC3E}">
        <p14:creationId xmlns:p14="http://schemas.microsoft.com/office/powerpoint/2010/main" val="38458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求排列的逆序</a:t>
            </a:r>
            <a:r>
              <a:rPr lang="zh-CN" altLang="en-US" b="1" dirty="0" smtClean="0"/>
              <a:t>数</a:t>
            </a:r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1327521" y="2124096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964609" y="1726250"/>
            <a:ext cx="17091" cy="141005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34041" y="4076344"/>
            <a:ext cx="182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逆序数组成</a:t>
            </a:r>
            <a:endParaRPr lang="zh-CN" altLang="en-US" sz="2400" dirty="0"/>
          </a:p>
        </p:txBody>
      </p:sp>
      <p:sp>
        <p:nvSpPr>
          <p:cNvPr id="9" name="左大括号 8"/>
          <p:cNvSpPr/>
          <p:nvPr/>
        </p:nvSpPr>
        <p:spPr>
          <a:xfrm rot="16200000">
            <a:off x="3580688" y="837488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258798" y="837487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9627" y="3382272"/>
            <a:ext cx="8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27947" y="3382272"/>
            <a:ext cx="9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8837" y="4633872"/>
            <a:ext cx="5324030" cy="16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部分逆序数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部分逆序数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部分比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部分大的数产生的逆序数</a:t>
            </a:r>
            <a:endParaRPr lang="zh-CN" altLang="en-US" sz="2400" dirty="0"/>
          </a:p>
        </p:txBody>
      </p:sp>
      <p:sp>
        <p:nvSpPr>
          <p:cNvPr id="14" name="右箭头 13"/>
          <p:cNvSpPr/>
          <p:nvPr/>
        </p:nvSpPr>
        <p:spPr>
          <a:xfrm>
            <a:off x="6575988" y="4710887"/>
            <a:ext cx="2503918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575988" y="5240829"/>
            <a:ext cx="2503918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06370" y="4831714"/>
            <a:ext cx="183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子问题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42973" y="5598944"/>
            <a:ext cx="1243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solidFill>
                  <a:srgbClr val="C00000"/>
                </a:solidFill>
              </a:rPr>
              <a:t>？</a:t>
            </a:r>
            <a:endParaRPr lang="zh-CN" alt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  <p:bldP spid="13" grpId="0" build="p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求排列的逆序</a:t>
            </a:r>
            <a:r>
              <a:rPr lang="zh-CN" altLang="en-US" b="1" dirty="0" smtClean="0"/>
              <a:t>数</a:t>
            </a:r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1344614" y="2605118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981702" y="2207272"/>
            <a:ext cx="17091" cy="141005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 rot="16200000">
            <a:off x="3597781" y="1318510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8275891" y="1318509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6720" y="3863294"/>
            <a:ext cx="8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45040" y="3863294"/>
            <a:ext cx="9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341107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A</a:t>
            </a:r>
            <a:r>
              <a:rPr lang="zh-CN" altLang="en-US" sz="2400" dirty="0">
                <a:solidFill>
                  <a:prstClr val="black"/>
                </a:solidFill>
              </a:rPr>
              <a:t>部分比</a:t>
            </a:r>
            <a:r>
              <a:rPr lang="en-US" altLang="zh-CN" sz="2400" dirty="0">
                <a:solidFill>
                  <a:prstClr val="black"/>
                </a:solidFill>
              </a:rPr>
              <a:t>B</a:t>
            </a:r>
            <a:r>
              <a:rPr lang="zh-CN" altLang="en-US" sz="2400" dirty="0">
                <a:solidFill>
                  <a:prstClr val="black"/>
                </a:solidFill>
              </a:rPr>
              <a:t>部分大的数产生的逆序数</a:t>
            </a:r>
          </a:p>
        </p:txBody>
      </p:sp>
      <p:sp>
        <p:nvSpPr>
          <p:cNvPr id="7" name="下箭头 6"/>
          <p:cNvSpPr/>
          <p:nvPr/>
        </p:nvSpPr>
        <p:spPr>
          <a:xfrm>
            <a:off x="5592155" y="3786380"/>
            <a:ext cx="726393" cy="81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/>
          </p:nvPr>
        </p:nvGraphicFramePr>
        <p:xfrm>
          <a:off x="1344614" y="4931386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5985053" y="4724552"/>
            <a:ext cx="13740" cy="113358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3597781" y="3644778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8275891" y="3644777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36720" y="6189562"/>
            <a:ext cx="8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845040" y="6189562"/>
            <a:ext cx="9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4" grpId="0"/>
      <p:bldP spid="7" grpId="0" animBg="1"/>
      <p:bldP spid="20" grpId="0" animBg="1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求排列的逆序</a:t>
            </a:r>
            <a:r>
              <a:rPr lang="zh-CN" altLang="en-US" b="1" dirty="0" smtClean="0"/>
              <a:t>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341107"/>
            <a:ext cx="4868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A</a:t>
            </a:r>
            <a:r>
              <a:rPr lang="zh-CN" altLang="en-US" sz="2400" dirty="0">
                <a:solidFill>
                  <a:prstClr val="black"/>
                </a:solidFill>
              </a:rPr>
              <a:t>部分比</a:t>
            </a:r>
            <a:r>
              <a:rPr lang="en-US" altLang="zh-CN" sz="2400" dirty="0">
                <a:solidFill>
                  <a:prstClr val="black"/>
                </a:solidFill>
              </a:rPr>
              <a:t>B</a:t>
            </a:r>
            <a:r>
              <a:rPr lang="zh-CN" altLang="en-US" sz="2400" dirty="0">
                <a:solidFill>
                  <a:prstClr val="black"/>
                </a:solidFill>
              </a:rPr>
              <a:t>部分大的数产生的逆序数</a:t>
            </a: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/>
          </p:nvPr>
        </p:nvGraphicFramePr>
        <p:xfrm>
          <a:off x="1361705" y="237619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19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21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23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12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22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37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54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Calibri" pitchFamily="34" charset="0"/>
                        </a:rPr>
                        <a:t>75</a:t>
                      </a: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6002144" y="2169359"/>
            <a:ext cx="13740" cy="113358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 rot="16200000">
            <a:off x="3614872" y="1089585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8292982" y="1089584"/>
            <a:ext cx="106823" cy="44908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53811" y="3634369"/>
            <a:ext cx="8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2131" y="3634369"/>
            <a:ext cx="9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/>
          </p:nvPr>
        </p:nvGraphicFramePr>
        <p:xfrm>
          <a:off x="1365056" y="4367363"/>
          <a:ext cx="9274175" cy="614363"/>
        </p:xfrm>
        <a:graphic>
          <a:graphicData uri="http://schemas.openxmlformats.org/drawingml/2006/table">
            <a:tbl>
              <a:tblPr/>
              <a:tblGrid>
                <a:gridCol w="928688"/>
                <a:gridCol w="928687"/>
                <a:gridCol w="928688"/>
                <a:gridCol w="930275"/>
                <a:gridCol w="922337"/>
                <a:gridCol w="920750"/>
                <a:gridCol w="930275"/>
                <a:gridCol w="927100"/>
                <a:gridCol w="930275"/>
                <a:gridCol w="9271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L="152734" marR="152734" marT="76368" marB="763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86968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26862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2876" y="5210714"/>
            <a:ext cx="6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+5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322034" y="5210713"/>
            <a:ext cx="6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+3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322034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736" y="5210713"/>
            <a:ext cx="127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逆序数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446233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19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7891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33749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39607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37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8924" y="5210713"/>
            <a:ext cx="6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+1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945465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51323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54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57181" y="4420936"/>
            <a:ext cx="6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75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912434" y="5210713"/>
            <a:ext cx="6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+0</a:t>
            </a:r>
            <a:endParaRPr lang="zh-CN" altLang="en-US" sz="24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8883390" y="5210712"/>
            <a:ext cx="6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+0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8" grpId="0"/>
      <p:bldP spid="25" grpId="0"/>
      <p:bldP spid="26" grpId="0"/>
      <p:bldP spid="1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求排列的逆序数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59112" y="1936828"/>
            <a:ext cx="3302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h[i</a:t>
            </a:r>
            <a:r>
              <a:rPr lang="zh-CN" altLang="en-US" sz="3600" dirty="0" smtClean="0"/>
              <a:t>++]=</a:t>
            </a:r>
            <a:r>
              <a:rPr lang="zh-CN" altLang="en-US" sz="3600" dirty="0"/>
              <a:t>a[q++];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59112" y="4420333"/>
            <a:ext cx="407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h[i++]=a[q</a:t>
            </a:r>
            <a:r>
              <a:rPr lang="zh-CN" altLang="en-US" sz="3600" dirty="0" smtClean="0"/>
              <a:t>++]</a:t>
            </a:r>
            <a:r>
              <a:rPr lang="en-US" altLang="zh-CN" sz="3600" dirty="0" smtClean="0"/>
              <a:t>;</a:t>
            </a:r>
          </a:p>
          <a:p>
            <a:r>
              <a:rPr lang="en-US" altLang="zh-CN" sz="3600" dirty="0" err="1" smtClean="0"/>
              <a:t>cnt</a:t>
            </a:r>
            <a:r>
              <a:rPr lang="en-US" altLang="zh-CN" sz="3600" dirty="0" smtClean="0"/>
              <a:t>+=m+1-p;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90416" y="1899578"/>
            <a:ext cx="31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归并排序：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90415" y="4420333"/>
            <a:ext cx="317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求排序的逆序：</a:t>
            </a:r>
            <a:endParaRPr lang="zh-CN" altLang="en-US" sz="3600" b="1" dirty="0"/>
          </a:p>
        </p:txBody>
      </p:sp>
      <p:sp>
        <p:nvSpPr>
          <p:cNvPr id="8" name="下箭头 7"/>
          <p:cNvSpPr/>
          <p:nvPr/>
        </p:nvSpPr>
        <p:spPr>
          <a:xfrm>
            <a:off x="4939469" y="2817260"/>
            <a:ext cx="658026" cy="1241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485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6552</TotalTime>
  <Words>413</Words>
  <Application>Microsoft Office PowerPoint</Application>
  <PresentationFormat>宽屏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幼圆</vt:lpstr>
      <vt:lpstr>Arial</vt:lpstr>
      <vt:lpstr>Broadway</vt:lpstr>
      <vt:lpstr>Calibri</vt:lpstr>
      <vt:lpstr>A000120141114A11KWBG</vt:lpstr>
      <vt:lpstr>PowerPoint 演示文稿</vt:lpstr>
      <vt:lpstr>求排列的逆序数</vt:lpstr>
      <vt:lpstr>求排列的逆序数</vt:lpstr>
      <vt:lpstr>求排列的逆序数</vt:lpstr>
      <vt:lpstr>求排列的逆序数</vt:lpstr>
      <vt:lpstr>求排列的逆序数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278</cp:revision>
  <dcterms:created xsi:type="dcterms:W3CDTF">2015-01-07T13:50:35Z</dcterms:created>
  <dcterms:modified xsi:type="dcterms:W3CDTF">2016-02-16T07:14:40Z</dcterms:modified>
</cp:coreProperties>
</file>