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709" r:id="rId2"/>
    <p:sldId id="710" r:id="rId3"/>
    <p:sldId id="711" r:id="rId4"/>
    <p:sldId id="703" r:id="rId5"/>
    <p:sldId id="676" r:id="rId6"/>
    <p:sldId id="702" r:id="rId7"/>
    <p:sldId id="712" r:id="rId8"/>
    <p:sldId id="701" r:id="rId9"/>
    <p:sldId id="704" r:id="rId10"/>
    <p:sldId id="706" r:id="rId11"/>
    <p:sldId id="707" r:id="rId12"/>
    <p:sldId id="713" r:id="rId13"/>
    <p:sldId id="708" r:id="rId14"/>
    <p:sldId id="677" r:id="rId15"/>
    <p:sldId id="714" r:id="rId16"/>
    <p:sldId id="715" r:id="rId17"/>
    <p:sldId id="716" r:id="rId18"/>
    <p:sldId id="722" r:id="rId19"/>
    <p:sldId id="717" r:id="rId20"/>
    <p:sldId id="721" r:id="rId21"/>
    <p:sldId id="723" r:id="rId22"/>
    <p:sldId id="724" r:id="rId23"/>
    <p:sldId id="718" r:id="rId24"/>
    <p:sldId id="678" r:id="rId25"/>
    <p:sldId id="719" r:id="rId26"/>
    <p:sldId id="720" r:id="rId27"/>
    <p:sldId id="699"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9pPr>
  </p:defaultTextStyle>
  <p:extLst>
    <p:ext uri="{EFAFB233-063F-42B5-8137-9DF3F51BA10A}">
      <p15:sldGuideLst xmlns:p15="http://schemas.microsoft.com/office/powerpoint/2012/main">
        <p15:guide id="1" pos="3863">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5332"/>
    <a:srgbClr val="08252D"/>
    <a:srgbClr val="555555"/>
    <a:srgbClr val="D47348"/>
    <a:srgbClr val="F4D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97" autoAdjust="0"/>
  </p:normalViewPr>
  <p:slideViewPr>
    <p:cSldViewPr snapToGrid="0">
      <p:cViewPr varScale="1">
        <p:scale>
          <a:sx n="79" d="100"/>
          <a:sy n="79" d="100"/>
        </p:scale>
        <p:origin x="96" y="318"/>
      </p:cViewPr>
      <p:guideLst>
        <p:guide pos="3863"/>
        <p:guide orient="horz" pos="216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F662277B-9351-4216-A6D3-C67BB6B612B2}" type="datetimeFigureOut">
              <a:rPr lang="zh-CN" altLang="en-US"/>
              <a:pPr>
                <a:defRPr/>
              </a:pPr>
              <a:t>2015/8/19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6A4FFEE4-7AD4-423B-A5EF-0AC07880E052}" type="slidenum">
              <a:rPr lang="zh-CN" altLang="en-US"/>
              <a:pPr>
                <a:defRPr/>
              </a:pPr>
              <a:t>‹#›</a:t>
            </a:fld>
            <a:endParaRPr lang="zh-CN" altLang="en-US"/>
          </a:p>
        </p:txBody>
      </p:sp>
    </p:spTree>
    <p:extLst>
      <p:ext uri="{BB962C8B-B14F-4D97-AF65-F5344CB8AC3E}">
        <p14:creationId xmlns:p14="http://schemas.microsoft.com/office/powerpoint/2010/main" val="36033401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spcBef>
                <a:spcPct val="0"/>
              </a:spcBef>
            </a:pPr>
            <a:r>
              <a:rPr lang="en-US" altLang="zh-CN" smtClean="0"/>
              <a:t>for (i=n;i&gt;=1;i--)</a:t>
            </a:r>
          </a:p>
          <a:p>
            <a:pPr>
              <a:lnSpc>
                <a:spcPct val="80000"/>
              </a:lnSpc>
              <a:spcBef>
                <a:spcPct val="0"/>
              </a:spcBef>
            </a:pPr>
            <a:r>
              <a:rPr lang="en-US" altLang="zh-CN" smtClean="0"/>
              <a:t>    for (j=i+1;j&lt;=n;j++)</a:t>
            </a:r>
          </a:p>
          <a:p>
            <a:pPr>
              <a:lnSpc>
                <a:spcPct val="80000"/>
              </a:lnSpc>
              <a:spcBef>
                <a:spcPct val="0"/>
              </a:spcBef>
            </a:pPr>
            <a:r>
              <a:rPr lang="en-US" altLang="zh-CN" smtClean="0"/>
              <a:t>      for (k=I;k&lt;= j-1;k++)</a:t>
            </a:r>
          </a:p>
          <a:p>
            <a:pPr>
              <a:lnSpc>
                <a:spcPct val="80000"/>
              </a:lnSpc>
              <a:spcBef>
                <a:spcPct val="0"/>
              </a:spcBef>
            </a:pPr>
            <a:r>
              <a:rPr lang="en-US" altLang="zh-CN" smtClean="0"/>
              <a:t>        f[i][j]=min(f[i][j],f[i][k]+f[k+1][j]+s[j]-s[i-1]);</a:t>
            </a:r>
          </a:p>
          <a:p>
            <a:pPr>
              <a:lnSpc>
                <a:spcPct val="80000"/>
              </a:lnSpc>
              <a:spcBef>
                <a:spcPct val="0"/>
              </a:spcBef>
            </a:pPr>
            <a:r>
              <a:rPr lang="zh-CN" altLang="en-US" smtClean="0"/>
              <a:t>输出</a:t>
            </a:r>
            <a:r>
              <a:rPr lang="en-US" altLang="zh-CN" smtClean="0"/>
              <a:t>F[1][n]</a:t>
            </a:r>
          </a:p>
          <a:p>
            <a:pPr>
              <a:spcBef>
                <a:spcPct val="0"/>
              </a:spcBef>
            </a:pPr>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75D0608D-3CA7-421C-A9C2-101D5E6256B4}" type="slidenum">
              <a:rPr lang="zh-CN" altLang="en-US">
                <a:ea typeface="宋体" panose="02010600030101010101" pitchFamily="2" charset="-122"/>
              </a:rPr>
              <a:pPr fontAlgn="base">
                <a:spcBef>
                  <a:spcPct val="0"/>
                </a:spcBef>
                <a:spcAft>
                  <a:spcPct val="0"/>
                </a:spcAft>
              </a:pPr>
              <a:t>19</a:t>
            </a:fld>
            <a:endParaRPr lang="zh-CN" altLang="en-US">
              <a:ea typeface="宋体" panose="02010600030101010101" pitchFamily="2" charset="-122"/>
            </a:endParaRPr>
          </a:p>
        </p:txBody>
      </p:sp>
    </p:spTree>
    <p:extLst>
      <p:ext uri="{BB962C8B-B14F-4D97-AF65-F5344CB8AC3E}">
        <p14:creationId xmlns:p14="http://schemas.microsoft.com/office/powerpoint/2010/main" val="4228752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0A45C264-3A1D-4101-90AA-ACFCAFDD9155}" type="slidenum">
              <a:rPr lang="zh-CN" altLang="en-US">
                <a:ea typeface="宋体" panose="02010600030101010101" pitchFamily="2" charset="-122"/>
              </a:rPr>
              <a:pPr fontAlgn="base">
                <a:spcBef>
                  <a:spcPct val="0"/>
                </a:spcBef>
                <a:spcAft>
                  <a:spcPct val="0"/>
                </a:spcAft>
              </a:pPr>
              <a:t>20</a:t>
            </a:fld>
            <a:endParaRPr lang="zh-CN" altLang="en-US">
              <a:ea typeface="宋体" panose="02010600030101010101" pitchFamily="2" charset="-122"/>
            </a:endParaRPr>
          </a:p>
        </p:txBody>
      </p:sp>
    </p:spTree>
    <p:extLst>
      <p:ext uri="{BB962C8B-B14F-4D97-AF65-F5344CB8AC3E}">
        <p14:creationId xmlns:p14="http://schemas.microsoft.com/office/powerpoint/2010/main" val="116386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F54BCB53-7C96-4B4D-9B17-23B74342CD5E}" type="slidenum">
              <a:rPr lang="zh-CN" altLang="en-US">
                <a:ea typeface="宋体" panose="02010600030101010101" pitchFamily="2" charset="-122"/>
              </a:rPr>
              <a:pPr fontAlgn="base">
                <a:spcBef>
                  <a:spcPct val="0"/>
                </a:spcBef>
                <a:spcAft>
                  <a:spcPct val="0"/>
                </a:spcAft>
              </a:pPr>
              <a:t>21</a:t>
            </a:fld>
            <a:endParaRPr lang="zh-CN" altLang="en-US">
              <a:ea typeface="宋体" panose="02010600030101010101" pitchFamily="2" charset="-122"/>
            </a:endParaRPr>
          </a:p>
        </p:txBody>
      </p:sp>
    </p:spTree>
    <p:extLst>
      <p:ext uri="{BB962C8B-B14F-4D97-AF65-F5344CB8AC3E}">
        <p14:creationId xmlns:p14="http://schemas.microsoft.com/office/powerpoint/2010/main" val="326637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fontAlgn="base">
              <a:spcBef>
                <a:spcPct val="0"/>
              </a:spcBef>
              <a:spcAft>
                <a:spcPct val="0"/>
              </a:spcAft>
            </a:pPr>
            <a:fld id="{D13BF043-2A0C-4976-A4C5-70E7AAE82749}" type="slidenum">
              <a:rPr lang="zh-CN" altLang="en-US">
                <a:ea typeface="宋体" panose="02010600030101010101" pitchFamily="2" charset="-122"/>
              </a:rPr>
              <a:pPr fontAlgn="base">
                <a:spcBef>
                  <a:spcPct val="0"/>
                </a:spcBef>
                <a:spcAft>
                  <a:spcPct val="0"/>
                </a:spcAft>
              </a:pPr>
              <a:t>22</a:t>
            </a:fld>
            <a:endParaRPr lang="zh-CN" altLang="en-US">
              <a:ea typeface="宋体" panose="02010600030101010101" pitchFamily="2" charset="-122"/>
            </a:endParaRPr>
          </a:p>
        </p:txBody>
      </p:sp>
    </p:spTree>
    <p:extLst>
      <p:ext uri="{BB962C8B-B14F-4D97-AF65-F5344CB8AC3E}">
        <p14:creationId xmlns:p14="http://schemas.microsoft.com/office/powerpoint/2010/main" val="4138648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a:p>
        </p:txBody>
      </p:sp>
      <p:grpSp>
        <p:nvGrpSpPr>
          <p:cNvPr id="5" name="Group 8"/>
          <p:cNvGrpSpPr>
            <a:grpSpLocks/>
          </p:cNvGrpSpPr>
          <p:nvPr/>
        </p:nvGrpSpPr>
        <p:grpSpPr bwMode="auto">
          <a:xfrm>
            <a:off x="5113338" y="1160463"/>
            <a:ext cx="1892300" cy="1893887"/>
            <a:chOff x="0" y="0"/>
            <a:chExt cx="1986116" cy="1986219"/>
          </a:xfrm>
        </p:grpSpPr>
        <p:sp>
          <p:nvSpPr>
            <p:cNvPr id="6" name="椭圆 6"/>
            <p:cNvSpPr>
              <a:spLocks noChangeArrowheads="1"/>
            </p:cNvSpPr>
            <p:nvPr/>
          </p:nvSpPr>
          <p:spPr bwMode="auto">
            <a:xfrm>
              <a:off x="0" y="0"/>
              <a:ext cx="1986116" cy="1986219"/>
            </a:xfrm>
            <a:prstGeom prst="ellipse">
              <a:avLst/>
            </a:prstGeom>
            <a:solidFill>
              <a:srgbClr val="DB78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zh-CN" smtClean="0">
                <a:solidFill>
                  <a:srgbClr val="FFFFFF"/>
                </a:solidFill>
                <a:latin typeface="Calibri" panose="020F0502020204030204" pitchFamily="34" charset="0"/>
              </a:endParaRPr>
            </a:p>
          </p:txBody>
        </p:sp>
        <p:cxnSp>
          <p:nvCxnSpPr>
            <p:cNvPr id="7" name="直接连接符 8"/>
            <p:cNvCxnSpPr>
              <a:cxnSpLocks noChangeShapeType="1"/>
            </p:cNvCxnSpPr>
            <p:nvPr/>
          </p:nvCxnSpPr>
          <p:spPr bwMode="auto">
            <a:xfrm>
              <a:off x="993058" y="0"/>
              <a:ext cx="0" cy="496624"/>
            </a:xfrm>
            <a:prstGeom prst="line">
              <a:avLst/>
            </a:prstGeom>
            <a:noFill/>
            <a:ln w="44450">
              <a:solidFill>
                <a:srgbClr val="404040"/>
              </a:solidFill>
              <a:round/>
              <a:headEnd/>
              <a:tailEnd/>
            </a:ln>
            <a:extLst>
              <a:ext uri="{909E8E84-426E-40DD-AFC4-6F175D3DCCD1}">
                <a14:hiddenFill xmlns:a14="http://schemas.microsoft.com/office/drawing/2010/main">
                  <a:noFill/>
                </a14:hiddenFill>
              </a:ext>
            </a:extLst>
          </p:spPr>
        </p:cxnSp>
        <p:sp>
          <p:nvSpPr>
            <p:cNvPr id="8" name="任意多边形 19"/>
            <p:cNvSpPr>
              <a:spLocks/>
            </p:cNvSpPr>
            <p:nvPr/>
          </p:nvSpPr>
          <p:spPr bwMode="auto">
            <a:xfrm>
              <a:off x="161356" y="1284576"/>
              <a:ext cx="1646438" cy="701643"/>
            </a:xfrm>
            <a:custGeom>
              <a:avLst/>
              <a:gdLst>
                <a:gd name="T0" fmla="*/ 273817 w 1646438"/>
                <a:gd name="T1" fmla="*/ 0 h 701643"/>
                <a:gd name="T2" fmla="*/ 0 w 1646438"/>
                <a:gd name="T3" fmla="*/ 250524 h 701643"/>
                <a:gd name="T4" fmla="*/ 105736 w 1646438"/>
                <a:gd name="T5" fmla="*/ 390516 h 701643"/>
                <a:gd name="T6" fmla="*/ 299394 w 1646438"/>
                <a:gd name="T7" fmla="*/ 550605 h 701643"/>
                <a:gd name="T8" fmla="*/ 499448 w 1646438"/>
                <a:gd name="T9" fmla="*/ 639898 h 701643"/>
                <a:gd name="T10" fmla="*/ 784456 w 1646438"/>
                <a:gd name="T11" fmla="*/ 699274 h 701643"/>
                <a:gd name="T12" fmla="*/ 1063526 w 1646438"/>
                <a:gd name="T13" fmla="*/ 679863 h 701643"/>
                <a:gd name="T14" fmla="*/ 1353949 w 1646438"/>
                <a:gd name="T15" fmla="*/ 563622 h 701643"/>
                <a:gd name="T16" fmla="*/ 1539615 w 1646438"/>
                <a:gd name="T17" fmla="*/ 411754 h 701643"/>
                <a:gd name="T18" fmla="*/ 1646438 w 1646438"/>
                <a:gd name="T19" fmla="*/ 281180 h 701643"/>
                <a:gd name="T20" fmla="*/ 1393751 w 1646438"/>
                <a:gd name="T21" fmla="*/ 3654 h 701643"/>
                <a:gd name="T22" fmla="*/ 273817 w 1646438"/>
                <a:gd name="T23" fmla="*/ 0 h 7016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46438" h="701643">
                  <a:moveTo>
                    <a:pt x="273817" y="0"/>
                  </a:moveTo>
                  <a:lnTo>
                    <a:pt x="0" y="250524"/>
                  </a:lnTo>
                  <a:lnTo>
                    <a:pt x="105736" y="390516"/>
                  </a:lnTo>
                  <a:cubicBezTo>
                    <a:pt x="243140" y="516730"/>
                    <a:pt x="234841" y="497242"/>
                    <a:pt x="299394" y="550605"/>
                  </a:cubicBezTo>
                  <a:cubicBezTo>
                    <a:pt x="362729" y="586231"/>
                    <a:pt x="368287" y="586687"/>
                    <a:pt x="499448" y="639898"/>
                  </a:cubicBezTo>
                  <a:cubicBezTo>
                    <a:pt x="679862" y="702396"/>
                    <a:pt x="689453" y="686856"/>
                    <a:pt x="784456" y="699274"/>
                  </a:cubicBezTo>
                  <a:cubicBezTo>
                    <a:pt x="879937" y="702636"/>
                    <a:pt x="910213" y="706430"/>
                    <a:pt x="1063526" y="679863"/>
                  </a:cubicBezTo>
                  <a:cubicBezTo>
                    <a:pt x="1264949" y="627719"/>
                    <a:pt x="1258033" y="615712"/>
                    <a:pt x="1353949" y="563622"/>
                  </a:cubicBezTo>
                  <a:cubicBezTo>
                    <a:pt x="1433045" y="500709"/>
                    <a:pt x="1477726" y="462377"/>
                    <a:pt x="1539615" y="411754"/>
                  </a:cubicBezTo>
                  <a:cubicBezTo>
                    <a:pt x="1607898" y="340578"/>
                    <a:pt x="1610812" y="324723"/>
                    <a:pt x="1646438" y="281180"/>
                  </a:cubicBezTo>
                  <a:lnTo>
                    <a:pt x="1393751" y="3654"/>
                  </a:lnTo>
                  <a:lnTo>
                    <a:pt x="273817" y="0"/>
                  </a:lnTo>
                  <a:close/>
                </a:path>
              </a:pathLst>
            </a:custGeom>
            <a:gradFill rotWithShape="0">
              <a:gsLst>
                <a:gs pos="0">
                  <a:srgbClr val="F3D255"/>
                </a:gs>
                <a:gs pos="37000">
                  <a:srgbClr val="F4DD7F"/>
                </a:gs>
                <a:gs pos="70000">
                  <a:srgbClr val="F7E5A3"/>
                </a:gs>
                <a:gs pos="100000">
                  <a:srgbClr val="F7FAF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9" name="饼形 15"/>
            <p:cNvSpPr>
              <a:spLocks/>
            </p:cNvSpPr>
            <p:nvPr/>
          </p:nvSpPr>
          <p:spPr bwMode="auto">
            <a:xfrm rot="-5400000">
              <a:off x="769555" y="1043143"/>
              <a:ext cx="452284" cy="452284"/>
            </a:xfrm>
            <a:custGeom>
              <a:avLst/>
              <a:gdLst>
                <a:gd name="T0" fmla="*/ 226142 w 452284"/>
                <a:gd name="T1" fmla="*/ 452284 h 452284"/>
                <a:gd name="T2" fmla="*/ 30297 w 452284"/>
                <a:gd name="T3" fmla="*/ 339213 h 452284"/>
                <a:gd name="T4" fmla="*/ 30297 w 452284"/>
                <a:gd name="T5" fmla="*/ 113071 h 452284"/>
                <a:gd name="T6" fmla="*/ 226142 w 452284"/>
                <a:gd name="T7" fmla="*/ 0 h 452284"/>
                <a:gd name="T8" fmla="*/ 226142 w 452284"/>
                <a:gd name="T9" fmla="*/ 226142 h 452284"/>
                <a:gd name="T10" fmla="*/ 226142 w 452284"/>
                <a:gd name="T11" fmla="*/ 452284 h 4522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2284" h="452284">
                  <a:moveTo>
                    <a:pt x="226142" y="452284"/>
                  </a:moveTo>
                  <a:cubicBezTo>
                    <a:pt x="145349" y="452284"/>
                    <a:pt x="70694" y="409182"/>
                    <a:pt x="30297" y="339213"/>
                  </a:cubicBezTo>
                  <a:cubicBezTo>
                    <a:pt x="-10099" y="269244"/>
                    <a:pt x="-10099" y="183040"/>
                    <a:pt x="30297" y="113071"/>
                  </a:cubicBezTo>
                  <a:cubicBezTo>
                    <a:pt x="70693" y="43102"/>
                    <a:pt x="145349" y="0"/>
                    <a:pt x="226142" y="0"/>
                  </a:cubicBezTo>
                  <a:lnTo>
                    <a:pt x="226142" y="226142"/>
                  </a:lnTo>
                  <a:lnTo>
                    <a:pt x="226142" y="452284"/>
                  </a:lnTo>
                  <a:close/>
                </a:path>
              </a:pathLst>
            </a:custGeom>
            <a:solidFill>
              <a:srgbClr val="FFFCD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0" name="矩形 9"/>
            <p:cNvSpPr>
              <a:spLocks noChangeArrowheads="1"/>
            </p:cNvSpPr>
            <p:nvPr/>
          </p:nvSpPr>
          <p:spPr bwMode="auto">
            <a:xfrm>
              <a:off x="786449" y="496139"/>
              <a:ext cx="206609" cy="299681"/>
            </a:xfrm>
            <a:prstGeom prst="rect">
              <a:avLst/>
            </a:prstGeom>
            <a:solidFill>
              <a:srgbClr val="1D1D1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zh-CN" smtClean="0">
                <a:solidFill>
                  <a:srgbClr val="FFFFFF"/>
                </a:solidFill>
                <a:latin typeface="Calibri" panose="020F0502020204030204" pitchFamily="34" charset="0"/>
              </a:endParaRPr>
            </a:p>
          </p:txBody>
        </p:sp>
        <p:sp>
          <p:nvSpPr>
            <p:cNvPr id="11" name="矩形 10"/>
            <p:cNvSpPr>
              <a:spLocks noChangeArrowheads="1"/>
            </p:cNvSpPr>
            <p:nvPr/>
          </p:nvSpPr>
          <p:spPr bwMode="auto">
            <a:xfrm>
              <a:off x="993058" y="496139"/>
              <a:ext cx="206609" cy="299681"/>
            </a:xfrm>
            <a:prstGeom prst="rect">
              <a:avLst/>
            </a:prstGeom>
            <a:solidFill>
              <a:srgbClr val="32323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buFont typeface="Arial" panose="020B0604020202020204" pitchFamily="34" charset="0"/>
                <a:buNone/>
                <a:defRPr/>
              </a:pPr>
              <a:endParaRPr lang="zh-CN" altLang="zh-CN" smtClean="0">
                <a:solidFill>
                  <a:srgbClr val="FFFFFF"/>
                </a:solidFill>
                <a:latin typeface="Calibri" panose="020F0502020204030204" pitchFamily="34" charset="0"/>
              </a:endParaRPr>
            </a:p>
          </p:txBody>
        </p:sp>
        <p:sp>
          <p:nvSpPr>
            <p:cNvPr id="12" name="饼形 12"/>
            <p:cNvSpPr>
              <a:spLocks/>
            </p:cNvSpPr>
            <p:nvPr/>
          </p:nvSpPr>
          <p:spPr bwMode="auto">
            <a:xfrm>
              <a:off x="439426" y="727681"/>
              <a:ext cx="1130710" cy="1130710"/>
            </a:xfrm>
            <a:custGeom>
              <a:avLst/>
              <a:gdLst>
                <a:gd name="T0" fmla="*/ 15 w 1130710"/>
                <a:gd name="T1" fmla="*/ 561173 h 1130710"/>
                <a:gd name="T2" fmla="*/ 565355 w 1130710"/>
                <a:gd name="T3" fmla="*/ 0 h 1130710"/>
                <a:gd name="T4" fmla="*/ 565355 w 1130710"/>
                <a:gd name="T5" fmla="*/ 565355 h 1130710"/>
                <a:gd name="T6" fmla="*/ 15 w 1130710"/>
                <a:gd name="T7" fmla="*/ 561173 h 1130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710" h="1130710">
                  <a:moveTo>
                    <a:pt x="15" y="561173"/>
                  </a:moveTo>
                  <a:cubicBezTo>
                    <a:pt x="2313" y="250577"/>
                    <a:pt x="254750" y="0"/>
                    <a:pt x="565355" y="0"/>
                  </a:cubicBezTo>
                  <a:lnTo>
                    <a:pt x="565355" y="565355"/>
                  </a:lnTo>
                  <a:lnTo>
                    <a:pt x="15" y="561173"/>
                  </a:lnTo>
                  <a:close/>
                </a:path>
              </a:pathLst>
            </a:custGeom>
            <a:solidFill>
              <a:srgbClr val="1D1D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3" name="饼形 13"/>
            <p:cNvSpPr>
              <a:spLocks/>
            </p:cNvSpPr>
            <p:nvPr/>
          </p:nvSpPr>
          <p:spPr bwMode="auto">
            <a:xfrm flipH="1">
              <a:off x="427703" y="727680"/>
              <a:ext cx="1130710" cy="1130710"/>
            </a:xfrm>
            <a:custGeom>
              <a:avLst/>
              <a:gdLst>
                <a:gd name="T0" fmla="*/ 15 w 1130710"/>
                <a:gd name="T1" fmla="*/ 561173 h 1130710"/>
                <a:gd name="T2" fmla="*/ 565355 w 1130710"/>
                <a:gd name="T3" fmla="*/ 0 h 1130710"/>
                <a:gd name="T4" fmla="*/ 565355 w 1130710"/>
                <a:gd name="T5" fmla="*/ 565355 h 1130710"/>
                <a:gd name="T6" fmla="*/ 15 w 1130710"/>
                <a:gd name="T7" fmla="*/ 561173 h 1130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710" h="1130710">
                  <a:moveTo>
                    <a:pt x="15" y="561173"/>
                  </a:moveTo>
                  <a:cubicBezTo>
                    <a:pt x="2313" y="250577"/>
                    <a:pt x="254750" y="0"/>
                    <a:pt x="565355" y="0"/>
                  </a:cubicBezTo>
                  <a:lnTo>
                    <a:pt x="565355" y="565355"/>
                  </a:lnTo>
                  <a:lnTo>
                    <a:pt x="15" y="561173"/>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14" name="空心弧 28"/>
          <p:cNvSpPr>
            <a:spLocks/>
          </p:cNvSpPr>
          <p:nvPr/>
        </p:nvSpPr>
        <p:spPr bwMode="auto">
          <a:xfrm>
            <a:off x="5016500" y="1071563"/>
            <a:ext cx="2070100" cy="2070100"/>
          </a:xfrm>
          <a:custGeom>
            <a:avLst/>
            <a:gdLst>
              <a:gd name="T0" fmla="*/ 177880 w 2070399"/>
              <a:gd name="T1" fmla="*/ 1615086 h 2070399"/>
              <a:gd name="T2" fmla="*/ 352049 w 2070399"/>
              <a:gd name="T3" fmla="*/ 257174 h 2070399"/>
              <a:gd name="T4" fmla="*/ 1720731 w 2070399"/>
              <a:gd name="T5" fmla="*/ 260276 h 2070399"/>
              <a:gd name="T6" fmla="*/ 1888745 w 2070399"/>
              <a:gd name="T7" fmla="*/ 1618964 h 2070399"/>
              <a:gd name="T8" fmla="*/ 1888744 w 2070399"/>
              <a:gd name="T9" fmla="*/ 1618964 h 2070399"/>
              <a:gd name="T10" fmla="*/ 1720730 w 2070399"/>
              <a:gd name="T11" fmla="*/ 260276 h 2070399"/>
              <a:gd name="T12" fmla="*/ 352048 w 2070399"/>
              <a:gd name="T13" fmla="*/ 257174 h 2070399"/>
              <a:gd name="T14" fmla="*/ 177879 w 2070399"/>
              <a:gd name="T15" fmla="*/ 1615086 h 2070399"/>
              <a:gd name="T16" fmla="*/ 177880 w 2070399"/>
              <a:gd name="T17" fmla="*/ 1615086 h 20703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70399" h="2070399">
                <a:moveTo>
                  <a:pt x="177978" y="1615552"/>
                </a:moveTo>
                <a:cubicBezTo>
                  <a:pt x="-114491" y="1183554"/>
                  <a:pt x="-39806" y="601425"/>
                  <a:pt x="352243" y="257248"/>
                </a:cubicBezTo>
                <a:cubicBezTo>
                  <a:pt x="744292" y="-86929"/>
                  <a:pt x="1331192" y="-85598"/>
                  <a:pt x="1721677" y="260352"/>
                </a:cubicBezTo>
                <a:cubicBezTo>
                  <a:pt x="2112162" y="606303"/>
                  <a:pt x="2184207" y="1188765"/>
                  <a:pt x="1889783" y="1619432"/>
                </a:cubicBezTo>
                <a:lnTo>
                  <a:pt x="1889782" y="1619432"/>
                </a:lnTo>
                <a:cubicBezTo>
                  <a:pt x="2184207" y="1188764"/>
                  <a:pt x="2112161" y="606302"/>
                  <a:pt x="1721676" y="260352"/>
                </a:cubicBezTo>
                <a:cubicBezTo>
                  <a:pt x="1331191" y="-85599"/>
                  <a:pt x="744292" y="-86929"/>
                  <a:pt x="352242" y="257248"/>
                </a:cubicBezTo>
                <a:cubicBezTo>
                  <a:pt x="-39807" y="601425"/>
                  <a:pt x="-114492" y="1183554"/>
                  <a:pt x="177977" y="1615552"/>
                </a:cubicBezTo>
                <a:lnTo>
                  <a:pt x="177978" y="1615552"/>
                </a:lnTo>
                <a:close/>
              </a:path>
            </a:pathLst>
          </a:custGeom>
          <a:noFill/>
          <a:ln w="12700" cap="flat" cmpd="sng">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074" name="Rectangle 2"/>
          <p:cNvSpPr>
            <a:spLocks noGrp="1" noChangeArrowheads="1"/>
          </p:cNvSpPr>
          <p:nvPr>
            <p:ph type="ctrTitle"/>
          </p:nvPr>
        </p:nvSpPr>
        <p:spPr>
          <a:xfrm>
            <a:off x="1993381" y="3300188"/>
            <a:ext cx="8062400" cy="1153423"/>
          </a:xfrm>
        </p:spPr>
        <p:txBody>
          <a:bodyPr/>
          <a:lstStyle>
            <a:lvl1pPr algn="ctr">
              <a:lnSpc>
                <a:spcPct val="120000"/>
              </a:lnSpc>
              <a:defRPr sz="3200">
                <a:solidFill>
                  <a:schemeClr val="tx1"/>
                </a:solidFill>
              </a:defRPr>
            </a:lvl1pPr>
          </a:lstStyle>
          <a:p>
            <a:pPr lvl="0"/>
            <a:r>
              <a:rPr lang="zh-CN" altLang="en-US" noProof="0" smtClean="0"/>
              <a:t>单击此处编辑母版标题样式</a:t>
            </a:r>
          </a:p>
        </p:txBody>
      </p:sp>
      <p:sp>
        <p:nvSpPr>
          <p:cNvPr id="3075" name="Rectangle 3"/>
          <p:cNvSpPr>
            <a:spLocks noGrp="1" noChangeArrowheads="1"/>
          </p:cNvSpPr>
          <p:nvPr>
            <p:ph type="subTitle" idx="1"/>
          </p:nvPr>
        </p:nvSpPr>
        <p:spPr>
          <a:xfrm>
            <a:off x="1993381" y="4737741"/>
            <a:ext cx="8062400" cy="431800"/>
          </a:xfrm>
        </p:spPr>
        <p:txBody>
          <a:bodyPr/>
          <a:lstStyle>
            <a:lvl1pPr marL="0" indent="0" algn="ctr">
              <a:buFontTx/>
              <a:buNone/>
              <a:defRPr sz="1200">
                <a:ea typeface="微软雅黑" panose="020B0503020204020204" pitchFamily="34" charset="-122"/>
                <a:cs typeface="宋体" panose="02010600030101010101" pitchFamily="2" charset="-122"/>
              </a:defRPr>
            </a:lvl1pPr>
          </a:lstStyle>
          <a:p>
            <a:pPr lvl="0"/>
            <a:r>
              <a:rPr lang="zh-CN" altLang="en-US" noProof="0" smtClean="0"/>
              <a:t>单击此处编辑母版副标题样式</a:t>
            </a:r>
          </a:p>
        </p:txBody>
      </p:sp>
      <p:sp>
        <p:nvSpPr>
          <p:cNvPr id="15" name="Rectangle 4"/>
          <p:cNvSpPr>
            <a:spLocks noGrp="1" noChangeArrowheads="1"/>
          </p:cNvSpPr>
          <p:nvPr>
            <p:ph type="dt" sz="half" idx="10"/>
          </p:nvPr>
        </p:nvSpPr>
        <p:spPr/>
        <p:txBody>
          <a:bodyPr/>
          <a:lstStyle>
            <a:lvl1pPr>
              <a:defRPr smtClean="0"/>
            </a:lvl1pPr>
          </a:lstStyle>
          <a:p>
            <a:pPr>
              <a:defRPr/>
            </a:pPr>
            <a:fld id="{D991112C-2DF0-4FD0-9F3A-BB8517073025}" type="datetimeFigureOut">
              <a:rPr lang="zh-CN" altLang="en-US"/>
              <a:pPr>
                <a:defRPr/>
              </a:pPr>
              <a:t>2015/8/19</a:t>
            </a:fld>
            <a:endParaRPr lang="zh-CN" altLang="en-US"/>
          </a:p>
        </p:txBody>
      </p:sp>
      <p:sp>
        <p:nvSpPr>
          <p:cNvPr id="16" name="Rectangle 5"/>
          <p:cNvSpPr>
            <a:spLocks noGrp="1" noChangeArrowheads="1"/>
          </p:cNvSpPr>
          <p:nvPr>
            <p:ph type="ftr" sz="quarter" idx="11"/>
          </p:nvPr>
        </p:nvSpPr>
        <p:spPr/>
        <p:txBody>
          <a:bodyPr/>
          <a:lstStyle>
            <a:lvl1pPr>
              <a:defRPr/>
            </a:lvl1pPr>
          </a:lstStyle>
          <a:p>
            <a:pPr>
              <a:defRPr/>
            </a:pPr>
            <a:endParaRPr lang="zh-CN" altLang="en-US"/>
          </a:p>
        </p:txBody>
      </p:sp>
      <p:sp>
        <p:nvSpPr>
          <p:cNvPr id="17" name="Rectangle 6"/>
          <p:cNvSpPr>
            <a:spLocks noGrp="1" noChangeArrowheads="1"/>
          </p:cNvSpPr>
          <p:nvPr>
            <p:ph type="sldNum" sz="quarter" idx="12"/>
          </p:nvPr>
        </p:nvSpPr>
        <p:spPr/>
        <p:txBody>
          <a:bodyPr/>
          <a:lstStyle>
            <a:lvl1pPr>
              <a:defRPr smtClean="0"/>
            </a:lvl1pPr>
          </a:lstStyle>
          <a:p>
            <a:pPr>
              <a:defRPr/>
            </a:pPr>
            <a:fld id="{B1B18B41-70E6-4D9B-A15D-CDD2C1C05350}" type="slidenum">
              <a:rPr lang="zh-CN" altLang="en-US"/>
              <a:pPr>
                <a:defRPr/>
              </a:pPr>
              <a:t>‹#›</a:t>
            </a:fld>
            <a:endParaRPr lang="zh-CN" altLang="en-US"/>
          </a:p>
        </p:txBody>
      </p:sp>
    </p:spTree>
    <p:extLst>
      <p:ext uri="{BB962C8B-B14F-4D97-AF65-F5344CB8AC3E}">
        <p14:creationId xmlns:p14="http://schemas.microsoft.com/office/powerpoint/2010/main" val="32249298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170B614-F057-4AE8-8FD6-0F98F080153C}" type="datetimeFigureOut">
              <a:rPr lang="zh-CN" altLang="en-US"/>
              <a:pPr>
                <a:defRPr/>
              </a:pPr>
              <a:t>2015/8/19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C520D376-ED14-4EAB-9A9C-058212CBD2DD}" type="slidenum">
              <a:rPr lang="zh-CN" altLang="en-US"/>
              <a:pPr>
                <a:defRPr/>
              </a:pPr>
              <a:t>‹#›</a:t>
            </a:fld>
            <a:endParaRPr lang="zh-CN" altLang="en-US"/>
          </a:p>
        </p:txBody>
      </p:sp>
    </p:spTree>
    <p:extLst>
      <p:ext uri="{BB962C8B-B14F-4D97-AF65-F5344CB8AC3E}">
        <p14:creationId xmlns:p14="http://schemas.microsoft.com/office/powerpoint/2010/main" val="3336647584"/>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5944" y="549277"/>
            <a:ext cx="2742485" cy="56054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5314" y="549277"/>
            <a:ext cx="8078271" cy="56054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91F7F2F6-81D0-4004-AE82-CE0B03341611}" type="datetimeFigureOut">
              <a:rPr lang="zh-CN" altLang="en-US"/>
              <a:pPr>
                <a:defRPr/>
              </a:pPr>
              <a:t>2015/8/19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9993078F-63F5-4868-9AA9-1FBFD0B1E07D}" type="slidenum">
              <a:rPr lang="zh-CN" altLang="en-US"/>
              <a:pPr>
                <a:defRPr/>
              </a:pPr>
              <a:t>‹#›</a:t>
            </a:fld>
            <a:endParaRPr lang="zh-CN" altLang="en-US"/>
          </a:p>
        </p:txBody>
      </p:sp>
    </p:spTree>
    <p:extLst>
      <p:ext uri="{BB962C8B-B14F-4D97-AF65-F5344CB8AC3E}">
        <p14:creationId xmlns:p14="http://schemas.microsoft.com/office/powerpoint/2010/main" val="404423308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spcBef>
                <a:spcPts val="1800"/>
              </a:spcBef>
              <a:defRPr/>
            </a:lvl1pPr>
          </a:lstStyle>
          <a:p>
            <a:pPr lvl="0"/>
            <a:r>
              <a:rPr lang="zh-CN" altLang="en-US" smtClean="0"/>
              <a:t>单击此处编辑母版文本样式</a:t>
            </a:r>
          </a:p>
          <a:p>
            <a:pPr lvl="1"/>
            <a:r>
              <a:rPr lang="zh-CN" altLang="en-US" smtClean="0"/>
              <a:t>第二级</a:t>
            </a:r>
          </a:p>
        </p:txBody>
      </p:sp>
      <p:sp>
        <p:nvSpPr>
          <p:cNvPr id="4" name="Rectangle 4"/>
          <p:cNvSpPr>
            <a:spLocks noGrp="1" noChangeArrowheads="1"/>
          </p:cNvSpPr>
          <p:nvPr>
            <p:ph type="dt" sz="half" idx="10"/>
          </p:nvPr>
        </p:nvSpPr>
        <p:spPr>
          <a:ln/>
        </p:spPr>
        <p:txBody>
          <a:bodyPr/>
          <a:lstStyle>
            <a:lvl1pPr>
              <a:defRPr/>
            </a:lvl1pPr>
          </a:lstStyle>
          <a:p>
            <a:pPr>
              <a:defRPr/>
            </a:pPr>
            <a:fld id="{8CF955F9-5EF0-4A77-9657-B3AEEA426177}" type="datetimeFigureOut">
              <a:rPr lang="zh-CN" altLang="en-US"/>
              <a:pPr>
                <a:defRPr/>
              </a:pPr>
              <a:t>2015/8/19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7CE4063C-1CF1-4A87-88D1-3ED35B71DBDD}" type="slidenum">
              <a:rPr lang="zh-CN" altLang="en-US"/>
              <a:pPr>
                <a:defRPr/>
              </a:pPr>
              <a:t>‹#›</a:t>
            </a:fld>
            <a:endParaRPr lang="zh-CN" altLang="en-US"/>
          </a:p>
        </p:txBody>
      </p:sp>
    </p:spTree>
    <p:extLst>
      <p:ext uri="{BB962C8B-B14F-4D97-AF65-F5344CB8AC3E}">
        <p14:creationId xmlns:p14="http://schemas.microsoft.com/office/powerpoint/2010/main" val="427194391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35" y="1709740"/>
            <a:ext cx="10516036" cy="2852737"/>
          </a:xfrm>
        </p:spPr>
        <p:txBody>
          <a:bodyPr anchor="b"/>
          <a:lstStyle>
            <a:lvl1pPr>
              <a:defRPr sz="5999"/>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635" y="4589464"/>
            <a:ext cx="10516036" cy="1500187"/>
          </a:xfrm>
        </p:spPr>
        <p:txBody>
          <a:bodyPr/>
          <a:lstStyle>
            <a:lvl1pPr marL="0" indent="0">
              <a:buNone/>
              <a:defRPr sz="2400"/>
            </a:lvl1pPr>
            <a:lvl2pPr marL="457067" indent="0">
              <a:buNone/>
              <a:defRPr sz="2000"/>
            </a:lvl2pPr>
            <a:lvl3pPr marL="914133" indent="0">
              <a:buNone/>
              <a:defRPr sz="1800"/>
            </a:lvl3pPr>
            <a:lvl4pPr marL="1371200" indent="0">
              <a:buNone/>
              <a:defRPr sz="1600"/>
            </a:lvl4pPr>
            <a:lvl5pPr marL="1828266" indent="0">
              <a:buNone/>
              <a:defRPr sz="1600"/>
            </a:lvl5pPr>
            <a:lvl6pPr marL="2285334" indent="0">
              <a:buNone/>
              <a:defRPr sz="1600"/>
            </a:lvl6pPr>
            <a:lvl7pPr marL="2742399" indent="0">
              <a:buNone/>
              <a:defRPr sz="1600"/>
            </a:lvl7pPr>
            <a:lvl8pPr marL="3199467" indent="0">
              <a:buNone/>
              <a:defRPr sz="1600"/>
            </a:lvl8pPr>
            <a:lvl9pPr marL="3656533"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4F4FE77C-1BEF-4D9C-8528-A11746B4EB70}" type="datetimeFigureOut">
              <a:rPr lang="zh-CN" altLang="en-US"/>
              <a:pPr>
                <a:defRPr/>
              </a:pPr>
              <a:t>2015/8/19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77CB3AF6-0A01-4FB2-AD3A-487C38ACFE38}" type="slidenum">
              <a:rPr lang="zh-CN" altLang="en-US"/>
              <a:pPr>
                <a:defRPr/>
              </a:pPr>
              <a:t>‹#›</a:t>
            </a:fld>
            <a:endParaRPr lang="zh-CN" altLang="en-US"/>
          </a:p>
        </p:txBody>
      </p:sp>
    </p:spTree>
    <p:extLst>
      <p:ext uri="{BB962C8B-B14F-4D97-AF65-F5344CB8AC3E}">
        <p14:creationId xmlns:p14="http://schemas.microsoft.com/office/powerpoint/2010/main" val="395568933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5312" y="1628776"/>
            <a:ext cx="5410379"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8052" y="1628776"/>
            <a:ext cx="5410379"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28CB9D9F-9F66-4C09-ADCF-3814E80D5F61}" type="datetimeFigureOut">
              <a:rPr lang="zh-CN" altLang="en-US"/>
              <a:pPr>
                <a:defRPr/>
              </a:pPr>
              <a:t>2015/8/19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853BA768-1BDC-44B3-B85D-FA437DD469C0}" type="slidenum">
              <a:rPr lang="zh-CN" altLang="en-US"/>
              <a:pPr>
                <a:defRPr/>
              </a:pPr>
              <a:t>‹#›</a:t>
            </a:fld>
            <a:endParaRPr lang="zh-CN" altLang="en-US"/>
          </a:p>
        </p:txBody>
      </p:sp>
    </p:spTree>
    <p:extLst>
      <p:ext uri="{BB962C8B-B14F-4D97-AF65-F5344CB8AC3E}">
        <p14:creationId xmlns:p14="http://schemas.microsoft.com/office/powerpoint/2010/main" val="56640078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571" y="365125"/>
            <a:ext cx="10516036"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569" y="1681163"/>
            <a:ext cx="5158032" cy="823912"/>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569" y="2505075"/>
            <a:ext cx="5158032"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182" y="1681163"/>
            <a:ext cx="5183425" cy="823912"/>
          </a:xfrm>
        </p:spPr>
        <p:txBody>
          <a:bodyPr anchor="b"/>
          <a:lstStyle>
            <a:lvl1pPr marL="0" indent="0">
              <a:buNone/>
              <a:defRPr sz="2400" b="1"/>
            </a:lvl1pPr>
            <a:lvl2pPr marL="457067" indent="0">
              <a:buNone/>
              <a:defRPr sz="2000" b="1"/>
            </a:lvl2pPr>
            <a:lvl3pPr marL="914133" indent="0">
              <a:buNone/>
              <a:defRPr sz="1800" b="1"/>
            </a:lvl3pPr>
            <a:lvl4pPr marL="1371200" indent="0">
              <a:buNone/>
              <a:defRPr sz="1600" b="1"/>
            </a:lvl4pPr>
            <a:lvl5pPr marL="1828266" indent="0">
              <a:buNone/>
              <a:defRPr sz="1600" b="1"/>
            </a:lvl5pPr>
            <a:lvl6pPr marL="2285334" indent="0">
              <a:buNone/>
              <a:defRPr sz="1600" b="1"/>
            </a:lvl6pPr>
            <a:lvl7pPr marL="2742399" indent="0">
              <a:buNone/>
              <a:defRPr sz="1600" b="1"/>
            </a:lvl7pPr>
            <a:lvl8pPr marL="3199467" indent="0">
              <a:buNone/>
              <a:defRPr sz="1600" b="1"/>
            </a:lvl8pPr>
            <a:lvl9pPr marL="3656533"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182" y="2505075"/>
            <a:ext cx="5183425"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4BF18C6D-3091-4FBB-ADB9-72FDCA3162B8}" type="datetimeFigureOut">
              <a:rPr lang="zh-CN" altLang="en-US"/>
              <a:pPr>
                <a:defRPr/>
              </a:pPr>
              <a:t>2015/8/19</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BE4554CD-194E-4059-B8D2-46E21FEBBDD3}" type="slidenum">
              <a:rPr lang="zh-CN" altLang="en-US"/>
              <a:pPr>
                <a:defRPr/>
              </a:pPr>
              <a:t>‹#›</a:t>
            </a:fld>
            <a:endParaRPr lang="zh-CN" altLang="en-US"/>
          </a:p>
        </p:txBody>
      </p:sp>
    </p:spTree>
    <p:extLst>
      <p:ext uri="{BB962C8B-B14F-4D97-AF65-F5344CB8AC3E}">
        <p14:creationId xmlns:p14="http://schemas.microsoft.com/office/powerpoint/2010/main" val="93794522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594384F5-1E9D-4218-AD49-E940B635DD8F}" type="datetimeFigureOut">
              <a:rPr lang="zh-CN" altLang="en-US"/>
              <a:pPr>
                <a:defRPr/>
              </a:pPr>
              <a:t>2015/8/19</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0C7DA6C8-66C5-4E46-ABA7-7CD8A5520868}" type="slidenum">
              <a:rPr lang="zh-CN" altLang="en-US"/>
              <a:pPr>
                <a:defRPr/>
              </a:pPr>
              <a:t>‹#›</a:t>
            </a:fld>
            <a:endParaRPr lang="zh-CN" altLang="en-US"/>
          </a:p>
        </p:txBody>
      </p:sp>
    </p:spTree>
    <p:extLst>
      <p:ext uri="{BB962C8B-B14F-4D97-AF65-F5344CB8AC3E}">
        <p14:creationId xmlns:p14="http://schemas.microsoft.com/office/powerpoint/2010/main" val="158315982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a:p>
        </p:txBody>
      </p:sp>
      <p:sp>
        <p:nvSpPr>
          <p:cNvPr id="3" name="日期占位符 1"/>
          <p:cNvSpPr>
            <a:spLocks noGrp="1"/>
          </p:cNvSpPr>
          <p:nvPr>
            <p:ph type="dt" sz="half" idx="10"/>
          </p:nvPr>
        </p:nvSpPr>
        <p:spPr/>
        <p:txBody>
          <a:bodyPr/>
          <a:lstStyle>
            <a:lvl1pPr>
              <a:defRPr smtClean="0"/>
            </a:lvl1pPr>
          </a:lstStyle>
          <a:p>
            <a:pPr>
              <a:defRPr/>
            </a:pPr>
            <a:fld id="{6B0BBF77-DB24-4838-990D-1C4745F3964E}" type="datetimeFigureOut">
              <a:rPr lang="zh-CN" altLang="en-US"/>
              <a:pPr>
                <a:defRPr/>
              </a:pPr>
              <a:t>2015/8/19</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smtClean="0"/>
            </a:lvl1pPr>
          </a:lstStyle>
          <a:p>
            <a:pPr>
              <a:defRPr/>
            </a:pPr>
            <a:fld id="{90CB8422-8F89-42FB-A81D-0250CBE748D5}" type="slidenum">
              <a:rPr lang="zh-CN" altLang="en-US"/>
              <a:pPr>
                <a:defRPr/>
              </a:pPr>
              <a:t>‹#›</a:t>
            </a:fld>
            <a:endParaRPr lang="zh-CN" altLang="en-US"/>
          </a:p>
        </p:txBody>
      </p:sp>
    </p:spTree>
    <p:extLst>
      <p:ext uri="{BB962C8B-B14F-4D97-AF65-F5344CB8AC3E}">
        <p14:creationId xmlns:p14="http://schemas.microsoft.com/office/powerpoint/2010/main" val="605606217"/>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2801" cy="1600200"/>
          </a:xfrm>
        </p:spPr>
        <p:txBody>
          <a:bodyPr anchor="b"/>
          <a:lstStyle>
            <a:lvl1pPr>
              <a:defRPr sz="3199"/>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426" y="987426"/>
            <a:ext cx="6172180" cy="4873625"/>
          </a:xfrm>
        </p:spPr>
        <p:txBody>
          <a:bodyPr/>
          <a:lstStyle>
            <a:lvl1pPr>
              <a:defRPr sz="3199"/>
            </a:lvl1pPr>
            <a:lvl2pPr>
              <a:defRPr sz="2799"/>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570" y="2057401"/>
            <a:ext cx="3932801" cy="3811588"/>
          </a:xfrm>
        </p:spPr>
        <p:txBody>
          <a:bodyPr/>
          <a:lstStyle>
            <a:lvl1pPr marL="0" indent="0">
              <a:buNone/>
              <a:defRPr sz="1600"/>
            </a:lvl1pPr>
            <a:lvl2pPr marL="457067" indent="0">
              <a:buNone/>
              <a:defRPr sz="1400"/>
            </a:lvl2pPr>
            <a:lvl3pPr marL="914133" indent="0">
              <a:buNone/>
              <a:defRPr sz="1200"/>
            </a:lvl3pPr>
            <a:lvl4pPr marL="1371200" indent="0">
              <a:buNone/>
              <a:defRPr sz="1000"/>
            </a:lvl4pPr>
            <a:lvl5pPr marL="1828266" indent="0">
              <a:buNone/>
              <a:defRPr sz="1000"/>
            </a:lvl5pPr>
            <a:lvl6pPr marL="2285334" indent="0">
              <a:buNone/>
              <a:defRPr sz="1000"/>
            </a:lvl6pPr>
            <a:lvl7pPr marL="2742399" indent="0">
              <a:buNone/>
              <a:defRPr sz="1000"/>
            </a:lvl7pPr>
            <a:lvl8pPr marL="3199467" indent="0">
              <a:buNone/>
              <a:defRPr sz="1000"/>
            </a:lvl8pPr>
            <a:lvl9pPr marL="3656533"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84898B5-F3DF-4841-8124-0B79FE59546F}" type="datetimeFigureOut">
              <a:rPr lang="zh-CN" altLang="en-US"/>
              <a:pPr>
                <a:defRPr/>
              </a:pPr>
              <a:t>2015/8/19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BFFE7D86-4266-4273-A921-9B18AE2EC8E1}" type="slidenum">
              <a:rPr lang="zh-CN" altLang="en-US"/>
              <a:pPr>
                <a:defRPr/>
              </a:pPr>
              <a:t>‹#›</a:t>
            </a:fld>
            <a:endParaRPr lang="zh-CN" altLang="en-US"/>
          </a:p>
        </p:txBody>
      </p:sp>
    </p:spTree>
    <p:extLst>
      <p:ext uri="{BB962C8B-B14F-4D97-AF65-F5344CB8AC3E}">
        <p14:creationId xmlns:p14="http://schemas.microsoft.com/office/powerpoint/2010/main" val="106046833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70" y="457200"/>
            <a:ext cx="3932801" cy="1600200"/>
          </a:xfrm>
        </p:spPr>
        <p:txBody>
          <a:bodyPr anchor="b"/>
          <a:lstStyle>
            <a:lvl1pPr>
              <a:defRPr sz="3199"/>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426" y="987426"/>
            <a:ext cx="6172180" cy="4873625"/>
          </a:xfrm>
        </p:spPr>
        <p:txBody>
          <a:bodyPr/>
          <a:lstStyle>
            <a:lvl1pPr marL="0" indent="0">
              <a:buNone/>
              <a:defRPr sz="3199"/>
            </a:lvl1pPr>
            <a:lvl2pPr marL="457067" indent="0">
              <a:buNone/>
              <a:defRPr sz="2799"/>
            </a:lvl2pPr>
            <a:lvl3pPr marL="914133" indent="0">
              <a:buNone/>
              <a:defRPr sz="2400"/>
            </a:lvl3pPr>
            <a:lvl4pPr marL="1371200" indent="0">
              <a:buNone/>
              <a:defRPr sz="2000"/>
            </a:lvl4pPr>
            <a:lvl5pPr marL="1828266" indent="0">
              <a:buNone/>
              <a:defRPr sz="2000"/>
            </a:lvl5pPr>
            <a:lvl6pPr marL="2285334" indent="0">
              <a:buNone/>
              <a:defRPr sz="2000"/>
            </a:lvl6pPr>
            <a:lvl7pPr marL="2742399" indent="0">
              <a:buNone/>
              <a:defRPr sz="2000"/>
            </a:lvl7pPr>
            <a:lvl8pPr marL="3199467" indent="0">
              <a:buNone/>
              <a:defRPr sz="2000"/>
            </a:lvl8pPr>
            <a:lvl9pPr marL="3656533"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839570" y="2057401"/>
            <a:ext cx="3932801" cy="3811588"/>
          </a:xfrm>
        </p:spPr>
        <p:txBody>
          <a:bodyPr/>
          <a:lstStyle>
            <a:lvl1pPr marL="0" indent="0">
              <a:buNone/>
              <a:defRPr sz="1600"/>
            </a:lvl1pPr>
            <a:lvl2pPr marL="457067" indent="0">
              <a:buNone/>
              <a:defRPr sz="1400"/>
            </a:lvl2pPr>
            <a:lvl3pPr marL="914133" indent="0">
              <a:buNone/>
              <a:defRPr sz="1200"/>
            </a:lvl3pPr>
            <a:lvl4pPr marL="1371200" indent="0">
              <a:buNone/>
              <a:defRPr sz="1000"/>
            </a:lvl4pPr>
            <a:lvl5pPr marL="1828266" indent="0">
              <a:buNone/>
              <a:defRPr sz="1000"/>
            </a:lvl5pPr>
            <a:lvl6pPr marL="2285334" indent="0">
              <a:buNone/>
              <a:defRPr sz="1000"/>
            </a:lvl6pPr>
            <a:lvl7pPr marL="2742399" indent="0">
              <a:buNone/>
              <a:defRPr sz="1000"/>
            </a:lvl7pPr>
            <a:lvl8pPr marL="3199467" indent="0">
              <a:buNone/>
              <a:defRPr sz="1000"/>
            </a:lvl8pPr>
            <a:lvl9pPr marL="3656533"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C78B194-E5DF-49F3-AD12-511D24D71465}" type="datetimeFigureOut">
              <a:rPr lang="zh-CN" altLang="en-US"/>
              <a:pPr>
                <a:defRPr/>
              </a:pPr>
              <a:t>2015/8/19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EE91F5C-33A2-4A25-9AC8-2E963FFCC305}" type="slidenum">
              <a:rPr lang="zh-CN" altLang="en-US"/>
              <a:pPr>
                <a:defRPr/>
              </a:pPr>
              <a:t>‹#›</a:t>
            </a:fld>
            <a:endParaRPr lang="zh-CN" altLang="en-US"/>
          </a:p>
        </p:txBody>
      </p:sp>
    </p:spTree>
    <p:extLst>
      <p:ext uri="{BB962C8B-B14F-4D97-AF65-F5344CB8AC3E}">
        <p14:creationId xmlns:p14="http://schemas.microsoft.com/office/powerpoint/2010/main" val="138529666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p:nvSpPr>
        <p:spPr bwMode="auto">
          <a:xfrm>
            <a:off x="0" y="0"/>
            <a:ext cx="12192000" cy="6858000"/>
          </a:xfrm>
          <a:prstGeom prst="rect">
            <a:avLst/>
          </a:prstGeom>
          <a:solidFill>
            <a:srgbClr val="0825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a:p>
        </p:txBody>
      </p:sp>
      <p:sp>
        <p:nvSpPr>
          <p:cNvPr id="1027" name="Rectangle 2"/>
          <p:cNvSpPr>
            <a:spLocks noGrp="1" noChangeArrowheads="1"/>
          </p:cNvSpPr>
          <p:nvPr>
            <p:ph type="title"/>
          </p:nvPr>
        </p:nvSpPr>
        <p:spPr bwMode="auto">
          <a:xfrm>
            <a:off x="2065338" y="549275"/>
            <a:ext cx="7269162"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25475" y="1743075"/>
            <a:ext cx="109728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2"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smtClean="0">
                <a:latin typeface="+mn-lt"/>
                <a:ea typeface="+mn-ea"/>
              </a:defRPr>
            </a:lvl1pPr>
          </a:lstStyle>
          <a:p>
            <a:pPr>
              <a:defRPr/>
            </a:pPr>
            <a:fld id="{CA16378F-4088-45DA-B602-877D8D8D2867}" type="datetimeFigureOut">
              <a:rPr lang="zh-CN" altLang="en-US"/>
              <a:pPr>
                <a:defRPr/>
              </a:pPr>
              <a:t>2015/8/19</a:t>
            </a:fld>
            <a:endParaRPr lang="zh-CN" alt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mn-lt"/>
                <a:ea typeface="+mn-ea"/>
              </a:defRPr>
            </a:lvl1pPr>
          </a:lstStyle>
          <a:p>
            <a:pPr>
              <a:defRPr/>
            </a:pPr>
            <a:endParaRPr lang="zh-CN" alt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400" smtClean="0">
                <a:latin typeface="+mn-lt"/>
                <a:ea typeface="+mn-ea"/>
              </a:defRPr>
            </a:lvl1pPr>
          </a:lstStyle>
          <a:p>
            <a:pPr>
              <a:defRPr/>
            </a:pPr>
            <a:fld id="{F0C2693C-1F83-4E38-AEB7-622769999BB6}" type="slidenum">
              <a:rPr lang="zh-CN" altLang="en-US"/>
              <a:pPr>
                <a:defRPr/>
              </a:pPr>
              <a:t>‹#›</a:t>
            </a:fld>
            <a:endParaRPr lang="zh-CN" altLang="en-US"/>
          </a:p>
        </p:txBody>
      </p:sp>
      <p:pic>
        <p:nvPicPr>
          <p:cNvPr id="1032"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350" y="333375"/>
            <a:ext cx="108108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83" r:id="rId1"/>
    <p:sldLayoutId id="2147483674" r:id="rId2"/>
    <p:sldLayoutId id="2147483675" r:id="rId3"/>
    <p:sldLayoutId id="2147483676" r:id="rId4"/>
    <p:sldLayoutId id="2147483677" r:id="rId5"/>
    <p:sldLayoutId id="2147483678" r:id="rId6"/>
    <p:sldLayoutId id="2147483684" r:id="rId7"/>
    <p:sldLayoutId id="2147483679" r:id="rId8"/>
    <p:sldLayoutId id="2147483680" r:id="rId9"/>
    <p:sldLayoutId id="2147483681" r:id="rId10"/>
    <p:sldLayoutId id="2147483682" r:id="rId11"/>
  </p:sldLayoutIdLst>
  <p:transition spd="med">
    <p:fade/>
  </p:transition>
  <p:txStyles>
    <p:titleStyle>
      <a:lvl1pPr algn="l" rtl="0" fontAlgn="base">
        <a:spcBef>
          <a:spcPct val="0"/>
        </a:spcBef>
        <a:spcAft>
          <a:spcPct val="0"/>
        </a:spcAft>
        <a:defRPr sz="3200" kern="1200">
          <a:solidFill>
            <a:schemeClr val="tx1"/>
          </a:solidFill>
          <a:latin typeface="+mj-lt"/>
          <a:ea typeface="+mj-ea"/>
          <a:cs typeface="+mj-cs"/>
        </a:defRPr>
      </a:lvl1pPr>
      <a:lvl2pPr algn="l" rtl="0" fontAlgn="base">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2pPr>
      <a:lvl3pPr algn="l" rtl="0" fontAlgn="base">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3pPr>
      <a:lvl4pPr algn="l" rtl="0" fontAlgn="base">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4pPr>
      <a:lvl5pPr algn="l" rtl="0" fontAlgn="base">
        <a:spcBef>
          <a:spcPct val="0"/>
        </a:spcBef>
        <a:spcAft>
          <a:spcPct val="0"/>
        </a:spcAft>
        <a:defRPr sz="3200">
          <a:solidFill>
            <a:schemeClr val="tx1"/>
          </a:solidFill>
          <a:latin typeface="Broadway" panose="04040905080B02020502" pitchFamily="82" charset="0"/>
          <a:ea typeface="微软雅黑" panose="020B0503020204020204" pitchFamily="34" charset="-122"/>
          <a:cs typeface="宋体" panose="02010600030101010101" pitchFamily="2" charset="-122"/>
        </a:defRPr>
      </a:lvl5pPr>
      <a:lvl6pPr marL="457067"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6pPr>
      <a:lvl7pPr marL="914133"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7pPr>
      <a:lvl8pPr marL="1371200"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8pPr>
      <a:lvl9pPr marL="1828266" algn="l" rtl="0" eaLnBrk="1" fontAlgn="base" hangingPunct="1">
        <a:spcBef>
          <a:spcPct val="0"/>
        </a:spcBef>
        <a:spcAft>
          <a:spcPct val="0"/>
        </a:spcAft>
        <a:defRPr sz="3599">
          <a:solidFill>
            <a:schemeClr val="bg1"/>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341313" indent="-341313" algn="l" rtl="0" fontAlgn="base">
        <a:spcBef>
          <a:spcPts val="3200"/>
        </a:spcBef>
        <a:spcAft>
          <a:spcPct val="0"/>
        </a:spcAft>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355600" indent="-284163" algn="l" rtl="0" fontAlgn="base">
        <a:lnSpc>
          <a:spcPct val="130000"/>
        </a:lnSpc>
        <a:spcBef>
          <a:spcPct val="20000"/>
        </a:spcBef>
        <a:spcAft>
          <a:spcPct val="0"/>
        </a:spcAft>
        <a:buFont typeface="Arial" panose="020B0604020202020204" pitchFamily="34" charset="0"/>
        <a:buChar char=" "/>
        <a:defRPr sz="1600" kern="1200">
          <a:solidFill>
            <a:schemeClr val="tx1"/>
          </a:solidFill>
          <a:latin typeface="+mn-lt"/>
          <a:ea typeface="+mn-ea"/>
          <a:cs typeface="+mn-cs"/>
        </a:defRPr>
      </a:lvl2pPr>
      <a:lvl3pPr marL="1141413" indent="-227013" algn="l" rtl="0" fontAlgn="base">
        <a:spcBef>
          <a:spcPct val="20000"/>
        </a:spcBef>
        <a:spcAft>
          <a:spcPct val="0"/>
        </a:spcAft>
        <a:buChar char="•"/>
        <a:defRPr sz="1600" kern="1200">
          <a:solidFill>
            <a:schemeClr val="bg1"/>
          </a:solidFill>
          <a:latin typeface="+mn-lt"/>
          <a:ea typeface="+mn-ea"/>
          <a:cs typeface="+mn-cs"/>
        </a:defRPr>
      </a:lvl3pPr>
      <a:lvl4pPr marL="1598613" indent="-227013" algn="l" rtl="0" fontAlgn="base">
        <a:spcBef>
          <a:spcPct val="20000"/>
        </a:spcBef>
        <a:spcAft>
          <a:spcPct val="0"/>
        </a:spcAft>
        <a:buChar char="–"/>
        <a:defRPr sz="1400" kern="1200">
          <a:solidFill>
            <a:schemeClr val="bg1"/>
          </a:solidFill>
          <a:latin typeface="+mn-lt"/>
          <a:ea typeface="+mn-ea"/>
          <a:cs typeface="+mn-cs"/>
        </a:defRPr>
      </a:lvl4pPr>
      <a:lvl5pPr marL="2055813" indent="-227013" algn="l" rtl="0" fontAlgn="base">
        <a:spcBef>
          <a:spcPct val="20000"/>
        </a:spcBef>
        <a:spcAft>
          <a:spcPct val="0"/>
        </a:spcAft>
        <a:buChar char="»"/>
        <a:defRPr sz="1400" kern="1200">
          <a:solidFill>
            <a:schemeClr val="bg1"/>
          </a:solidFill>
          <a:latin typeface="+mn-lt"/>
          <a:ea typeface="+mn-ea"/>
          <a:cs typeface="+mn-cs"/>
        </a:defRPr>
      </a:lvl5pPr>
      <a:lvl6pPr marL="2513866"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934"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000"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067" indent="-228533" algn="l" defTabSz="9141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133" rtl="0" eaLnBrk="1" latinLnBrk="0" hangingPunct="1">
        <a:defRPr sz="1800" kern="1200">
          <a:solidFill>
            <a:schemeClr val="tx1"/>
          </a:solidFill>
          <a:latin typeface="+mn-lt"/>
          <a:ea typeface="+mn-ea"/>
          <a:cs typeface="+mn-cs"/>
        </a:defRPr>
      </a:lvl1pPr>
      <a:lvl2pPr marL="457067" algn="l" defTabSz="914133" rtl="0" eaLnBrk="1" latinLnBrk="0" hangingPunct="1">
        <a:defRPr sz="1800" kern="1200">
          <a:solidFill>
            <a:schemeClr val="tx1"/>
          </a:solidFill>
          <a:latin typeface="+mn-lt"/>
          <a:ea typeface="+mn-ea"/>
          <a:cs typeface="+mn-cs"/>
        </a:defRPr>
      </a:lvl2pPr>
      <a:lvl3pPr marL="914133" algn="l" defTabSz="914133" rtl="0" eaLnBrk="1" latinLnBrk="0" hangingPunct="1">
        <a:defRPr sz="1800" kern="1200">
          <a:solidFill>
            <a:schemeClr val="tx1"/>
          </a:solidFill>
          <a:latin typeface="+mn-lt"/>
          <a:ea typeface="+mn-ea"/>
          <a:cs typeface="+mn-cs"/>
        </a:defRPr>
      </a:lvl3pPr>
      <a:lvl4pPr marL="1371200" algn="l" defTabSz="914133" rtl="0" eaLnBrk="1" latinLnBrk="0" hangingPunct="1">
        <a:defRPr sz="1800" kern="1200">
          <a:solidFill>
            <a:schemeClr val="tx1"/>
          </a:solidFill>
          <a:latin typeface="+mn-lt"/>
          <a:ea typeface="+mn-ea"/>
          <a:cs typeface="+mn-cs"/>
        </a:defRPr>
      </a:lvl4pPr>
      <a:lvl5pPr marL="1828266" algn="l" defTabSz="914133" rtl="0" eaLnBrk="1" latinLnBrk="0" hangingPunct="1">
        <a:defRPr sz="1800" kern="1200">
          <a:solidFill>
            <a:schemeClr val="tx1"/>
          </a:solidFill>
          <a:latin typeface="+mn-lt"/>
          <a:ea typeface="+mn-ea"/>
          <a:cs typeface="+mn-cs"/>
        </a:defRPr>
      </a:lvl5pPr>
      <a:lvl6pPr marL="2285334" algn="l" defTabSz="914133" rtl="0" eaLnBrk="1" latinLnBrk="0" hangingPunct="1">
        <a:defRPr sz="1800" kern="1200">
          <a:solidFill>
            <a:schemeClr val="tx1"/>
          </a:solidFill>
          <a:latin typeface="+mn-lt"/>
          <a:ea typeface="+mn-ea"/>
          <a:cs typeface="+mn-cs"/>
        </a:defRPr>
      </a:lvl6pPr>
      <a:lvl7pPr marL="2742399" algn="l" defTabSz="914133" rtl="0" eaLnBrk="1" latinLnBrk="0" hangingPunct="1">
        <a:defRPr sz="1800" kern="1200">
          <a:solidFill>
            <a:schemeClr val="tx1"/>
          </a:solidFill>
          <a:latin typeface="+mn-lt"/>
          <a:ea typeface="+mn-ea"/>
          <a:cs typeface="+mn-cs"/>
        </a:defRPr>
      </a:lvl7pPr>
      <a:lvl8pPr marL="3199467" algn="l" defTabSz="914133" rtl="0" eaLnBrk="1" latinLnBrk="0" hangingPunct="1">
        <a:defRPr sz="1800" kern="1200">
          <a:solidFill>
            <a:schemeClr val="tx1"/>
          </a:solidFill>
          <a:latin typeface="+mn-lt"/>
          <a:ea typeface="+mn-ea"/>
          <a:cs typeface="+mn-cs"/>
        </a:defRPr>
      </a:lvl8pPr>
      <a:lvl9pPr marL="3656533" algn="l" defTabSz="91413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b="1" smtClean="0"/>
              <a:t>合唱队形</a:t>
            </a:r>
          </a:p>
        </p:txBody>
      </p:sp>
      <p:sp>
        <p:nvSpPr>
          <p:cNvPr id="5123" name="矩形 4"/>
          <p:cNvSpPr>
            <a:spLocks noChangeArrowheads="1"/>
          </p:cNvSpPr>
          <p:nvPr/>
        </p:nvSpPr>
        <p:spPr bwMode="auto">
          <a:xfrm>
            <a:off x="895350" y="1638300"/>
            <a:ext cx="10436225"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en-US" altLang="zh-CN" sz="2800"/>
              <a:t>       N</a:t>
            </a:r>
            <a:r>
              <a:rPr lang="zh-CN" altLang="en-US" sz="2800"/>
              <a:t>位同学站成一排，音乐老师要请其中的</a:t>
            </a:r>
            <a:r>
              <a:rPr lang="en-US" altLang="zh-CN" sz="2800"/>
              <a:t>(N-K)</a:t>
            </a:r>
            <a:r>
              <a:rPr lang="zh-CN" altLang="en-US" sz="2800"/>
              <a:t>位同学出列，使得剩下的</a:t>
            </a:r>
            <a:r>
              <a:rPr lang="en-US" altLang="zh-CN" sz="2800"/>
              <a:t>K</a:t>
            </a:r>
            <a:r>
              <a:rPr lang="zh-CN" altLang="en-US" sz="2800"/>
              <a:t>位同学不交换位置就能排成合唱队形。</a:t>
            </a:r>
            <a:br>
              <a:rPr lang="zh-CN" altLang="en-US" sz="2800"/>
            </a:br>
            <a:r>
              <a:rPr lang="zh-CN" altLang="en-US" sz="2800"/>
              <a:t>       合唱队形是指这样的一种队形：设</a:t>
            </a:r>
            <a:r>
              <a:rPr lang="en-US" altLang="zh-CN" sz="2800"/>
              <a:t>K</a:t>
            </a:r>
            <a:r>
              <a:rPr lang="zh-CN" altLang="en-US" sz="2800"/>
              <a:t>位同学从左到右依次编号为</a:t>
            </a:r>
            <a:r>
              <a:rPr lang="en-US" altLang="zh-CN" sz="2800"/>
              <a:t>1, 2, …, K</a:t>
            </a:r>
            <a:r>
              <a:rPr lang="zh-CN" altLang="en-US" sz="2800"/>
              <a:t>，他们的身高分别为</a:t>
            </a:r>
            <a:r>
              <a:rPr lang="en-US" altLang="zh-CN" sz="2800"/>
              <a:t>T1, T2, …, TK</a:t>
            </a:r>
            <a:r>
              <a:rPr lang="zh-CN" altLang="en-US" sz="2800"/>
              <a:t>，则他们的身高满足</a:t>
            </a:r>
            <a:r>
              <a:rPr lang="en-US" altLang="zh-CN" sz="2800"/>
              <a:t>T1 &lt; T2 &lt; … &lt; Ti , Ti &gt; Ti+1 &gt; … &gt; TK (1 &lt;= i &lt;= K)</a:t>
            </a:r>
            <a:r>
              <a:rPr lang="zh-CN" altLang="en-US" sz="2800"/>
              <a:t>。</a:t>
            </a:r>
            <a:br>
              <a:rPr lang="zh-CN" altLang="en-US" sz="2800"/>
            </a:br>
            <a:r>
              <a:rPr lang="zh-CN" altLang="en-US" sz="2800"/>
              <a:t>       你的任务是，已知所有</a:t>
            </a:r>
            <a:r>
              <a:rPr lang="en-US" altLang="zh-CN" sz="2800"/>
              <a:t>N</a:t>
            </a:r>
            <a:r>
              <a:rPr lang="zh-CN" altLang="en-US" sz="2800"/>
              <a:t>位同学的身高，计算最少需要几位同学出列，可以使得剩下的同学排成合唱队形。</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b="1" smtClean="0"/>
              <a:t>公共子序列</a:t>
            </a:r>
            <a:r>
              <a:rPr lang="en-US" altLang="zh-CN" b="1" smtClean="0">
                <a:solidFill>
                  <a:schemeClr val="accent1"/>
                </a:solidFill>
              </a:rPr>
              <a:t>LCS</a:t>
            </a:r>
            <a:endParaRPr lang="zh-CN" altLang="en-US" b="1" smtClean="0">
              <a:solidFill>
                <a:schemeClr val="accent1"/>
              </a:solidFill>
            </a:endParaRPr>
          </a:p>
        </p:txBody>
      </p:sp>
      <p:sp>
        <p:nvSpPr>
          <p:cNvPr id="14339" name="矩形 4"/>
          <p:cNvSpPr>
            <a:spLocks noChangeArrowheads="1"/>
          </p:cNvSpPr>
          <p:nvPr/>
        </p:nvSpPr>
        <p:spPr bwMode="auto">
          <a:xfrm>
            <a:off x="877888" y="1778000"/>
            <a:ext cx="10436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4000">
                <a:solidFill>
                  <a:schemeClr val="accent1"/>
                </a:solidFill>
                <a:latin typeface="黑体" panose="02010609060101010101" pitchFamily="49" charset="-122"/>
                <a:ea typeface="黑体" panose="02010609060101010101" pitchFamily="49" charset="-122"/>
              </a:rPr>
              <a:t>设：</a:t>
            </a:r>
            <a:r>
              <a:rPr lang="zh-CN" altLang="en-US" sz="2400"/>
              <a:t>序列</a:t>
            </a:r>
            <a:r>
              <a:rPr lang="en-US" altLang="zh-CN" sz="2400"/>
              <a:t>X=&lt;x1,x2,…</a:t>
            </a:r>
            <a:r>
              <a:rPr lang="zh-CN" altLang="en-US" sz="2400"/>
              <a:t>，</a:t>
            </a:r>
            <a:r>
              <a:rPr lang="en-US" altLang="zh-CN" sz="2400"/>
              <a:t>xm&gt;</a:t>
            </a:r>
            <a:r>
              <a:rPr lang="zh-CN" altLang="en-US" sz="2400"/>
              <a:t>和</a:t>
            </a:r>
            <a:r>
              <a:rPr lang="en-US" altLang="zh-CN" sz="2400"/>
              <a:t>Y=&lt;y1,y2,…</a:t>
            </a:r>
            <a:r>
              <a:rPr lang="zh-CN" altLang="en-US" sz="2400"/>
              <a:t>，</a:t>
            </a:r>
            <a:r>
              <a:rPr lang="en-US" altLang="zh-CN" sz="2400"/>
              <a:t>yn&gt;</a:t>
            </a:r>
            <a:r>
              <a:rPr lang="zh-CN" altLang="en-US" sz="2400"/>
              <a:t>的一个最长公共子序列</a:t>
            </a:r>
            <a:r>
              <a:rPr lang="en-US" altLang="zh-CN" sz="2400"/>
              <a:t>Z=&lt;z1,z2,…,zk&gt;</a:t>
            </a:r>
            <a:r>
              <a:rPr lang="zh-CN" altLang="en-US" sz="2400"/>
              <a:t>。</a:t>
            </a:r>
          </a:p>
        </p:txBody>
      </p:sp>
      <p:sp>
        <p:nvSpPr>
          <p:cNvPr id="14340" name="文本框 2"/>
          <p:cNvSpPr txBox="1">
            <a:spLocks noChangeArrowheads="1"/>
          </p:cNvSpPr>
          <p:nvPr/>
        </p:nvSpPr>
        <p:spPr bwMode="auto">
          <a:xfrm>
            <a:off x="2263775" y="3681413"/>
            <a:ext cx="7070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2800"/>
              <a:t>Xm,yn,zk</a:t>
            </a:r>
            <a:r>
              <a:rPr lang="zh-CN" altLang="en-US" sz="2800"/>
              <a:t>这三个字符会有什么样的关系呢？</a:t>
            </a:r>
          </a:p>
        </p:txBody>
      </p:sp>
      <p:sp>
        <p:nvSpPr>
          <p:cNvPr id="14341" name="文本框 3"/>
          <p:cNvSpPr txBox="1">
            <a:spLocks noChangeArrowheads="1"/>
          </p:cNvSpPr>
          <p:nvPr/>
        </p:nvSpPr>
        <p:spPr bwMode="auto">
          <a:xfrm>
            <a:off x="2085975" y="4314825"/>
            <a:ext cx="43751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zh-CN" altLang="en-US" sz="2400"/>
              <a:t>若</a:t>
            </a:r>
            <a:r>
              <a:rPr lang="en-US" altLang="zh-CN" sz="2400"/>
              <a:t>xm=yn</a:t>
            </a:r>
            <a:r>
              <a:rPr lang="zh-CN" altLang="en-US" sz="2400"/>
              <a:t>则</a:t>
            </a:r>
            <a:r>
              <a:rPr lang="en-US" altLang="zh-CN" sz="2400"/>
              <a:t>zk=xm=yn </a:t>
            </a:r>
            <a:r>
              <a:rPr lang="zh-CN" altLang="en-US" sz="2400"/>
              <a:t>：</a:t>
            </a:r>
          </a:p>
          <a:p>
            <a:pPr eaLnBrk="1" hangingPunct="1">
              <a:lnSpc>
                <a:spcPct val="200000"/>
              </a:lnSpc>
            </a:pPr>
            <a:r>
              <a:rPr lang="zh-CN" altLang="en-US" sz="2400"/>
              <a:t>若</a:t>
            </a:r>
            <a:r>
              <a:rPr lang="en-US" altLang="zh-CN" sz="2400"/>
              <a:t>xm≠yn</a:t>
            </a:r>
            <a:r>
              <a:rPr lang="zh-CN" altLang="en-US" sz="2400"/>
              <a:t>且</a:t>
            </a:r>
            <a:r>
              <a:rPr lang="en-US" altLang="zh-CN" sz="2400"/>
              <a:t>zk≠xm</a:t>
            </a:r>
          </a:p>
          <a:p>
            <a:pPr eaLnBrk="1" hangingPunct="1">
              <a:lnSpc>
                <a:spcPct val="200000"/>
              </a:lnSpc>
            </a:pPr>
            <a:r>
              <a:rPr lang="zh-CN" altLang="en-US" sz="2400"/>
              <a:t>若</a:t>
            </a:r>
            <a:r>
              <a:rPr lang="en-US" altLang="zh-CN" sz="2400"/>
              <a:t>xm≠yn</a:t>
            </a:r>
            <a:r>
              <a:rPr lang="zh-CN" altLang="en-US" sz="2400"/>
              <a:t>且</a:t>
            </a:r>
            <a:r>
              <a:rPr lang="en-US" altLang="zh-CN" sz="2400"/>
              <a:t>zk≠yn</a:t>
            </a:r>
            <a:r>
              <a:rPr lang="zh-CN" altLang="en-US" sz="2400"/>
              <a:t>，</a:t>
            </a:r>
          </a:p>
        </p:txBody>
      </p:sp>
      <p:sp>
        <p:nvSpPr>
          <p:cNvPr id="7" name="矩形 6"/>
          <p:cNvSpPr>
            <a:spLocks noChangeArrowheads="1"/>
          </p:cNvSpPr>
          <p:nvPr/>
        </p:nvSpPr>
        <p:spPr bwMode="auto">
          <a:xfrm>
            <a:off x="5848350" y="4292600"/>
            <a:ext cx="4978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en-US" altLang="zh-CN" sz="2400">
                <a:solidFill>
                  <a:srgbClr val="FFFFFF"/>
                </a:solidFill>
              </a:rPr>
              <a:t>zk-1</a:t>
            </a:r>
            <a:r>
              <a:rPr lang="zh-CN" altLang="en-US" sz="2400">
                <a:solidFill>
                  <a:srgbClr val="FFFFFF"/>
                </a:solidFill>
              </a:rPr>
              <a:t>是</a:t>
            </a:r>
            <a:r>
              <a:rPr lang="en-US" altLang="zh-CN" sz="2400">
                <a:solidFill>
                  <a:srgbClr val="FFFFFF"/>
                </a:solidFill>
              </a:rPr>
              <a:t>Xm-1</a:t>
            </a:r>
            <a:r>
              <a:rPr lang="zh-CN" altLang="en-US" sz="2400">
                <a:solidFill>
                  <a:srgbClr val="FFFFFF"/>
                </a:solidFill>
              </a:rPr>
              <a:t>和</a:t>
            </a:r>
            <a:r>
              <a:rPr lang="en-US" altLang="zh-CN" sz="2400">
                <a:solidFill>
                  <a:srgbClr val="FFFFFF"/>
                </a:solidFill>
              </a:rPr>
              <a:t>Yn-1</a:t>
            </a:r>
            <a:r>
              <a:rPr lang="zh-CN" altLang="en-US" sz="2400">
                <a:solidFill>
                  <a:srgbClr val="FFFFFF"/>
                </a:solidFill>
              </a:rPr>
              <a:t>最长公共子序列：</a:t>
            </a:r>
          </a:p>
        </p:txBody>
      </p:sp>
      <p:sp>
        <p:nvSpPr>
          <p:cNvPr id="9" name="矩形 8"/>
          <p:cNvSpPr>
            <a:spLocks noChangeArrowheads="1"/>
          </p:cNvSpPr>
          <p:nvPr/>
        </p:nvSpPr>
        <p:spPr bwMode="auto">
          <a:xfrm>
            <a:off x="6096000" y="5056188"/>
            <a:ext cx="48291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zh-CN" altLang="en-US" sz="2400">
                <a:solidFill>
                  <a:srgbClr val="FFFFFF"/>
                </a:solidFill>
              </a:rPr>
              <a:t>则</a:t>
            </a:r>
            <a:r>
              <a:rPr lang="en-US" altLang="zh-CN" sz="2400">
                <a:solidFill>
                  <a:srgbClr val="FFFFFF"/>
                </a:solidFill>
              </a:rPr>
              <a:t>Z</a:t>
            </a:r>
            <a:r>
              <a:rPr lang="zh-CN" altLang="en-US" sz="2400">
                <a:solidFill>
                  <a:srgbClr val="FFFFFF"/>
                </a:solidFill>
              </a:rPr>
              <a:t>是</a:t>
            </a:r>
            <a:r>
              <a:rPr lang="en-US" altLang="zh-CN" sz="2400">
                <a:solidFill>
                  <a:srgbClr val="FFFFFF"/>
                </a:solidFill>
              </a:rPr>
              <a:t>Xm-1</a:t>
            </a:r>
            <a:r>
              <a:rPr lang="zh-CN" altLang="en-US" sz="2400">
                <a:solidFill>
                  <a:srgbClr val="FFFFFF"/>
                </a:solidFill>
              </a:rPr>
              <a:t>和</a:t>
            </a:r>
            <a:r>
              <a:rPr lang="en-US" altLang="zh-CN" sz="2400">
                <a:solidFill>
                  <a:srgbClr val="FFFFFF"/>
                </a:solidFill>
              </a:rPr>
              <a:t>Y</a:t>
            </a:r>
            <a:r>
              <a:rPr lang="zh-CN" altLang="en-US" sz="2400">
                <a:solidFill>
                  <a:srgbClr val="FFFFFF"/>
                </a:solidFill>
              </a:rPr>
              <a:t>的最长公共子序列；</a:t>
            </a:r>
          </a:p>
        </p:txBody>
      </p:sp>
      <p:sp>
        <p:nvSpPr>
          <p:cNvPr id="11" name="矩形 10"/>
          <p:cNvSpPr>
            <a:spLocks noChangeArrowheads="1"/>
          </p:cNvSpPr>
          <p:nvPr/>
        </p:nvSpPr>
        <p:spPr bwMode="auto">
          <a:xfrm>
            <a:off x="6096000" y="6022975"/>
            <a:ext cx="4730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2400">
                <a:solidFill>
                  <a:srgbClr val="FFFFFF"/>
                </a:solidFill>
              </a:rPr>
              <a:t>则</a:t>
            </a:r>
            <a:r>
              <a:rPr lang="en-US" altLang="zh-CN" sz="2400">
                <a:solidFill>
                  <a:srgbClr val="FFFFFF"/>
                </a:solidFill>
              </a:rPr>
              <a:t>Z</a:t>
            </a:r>
            <a:r>
              <a:rPr lang="zh-CN" altLang="en-US" sz="2400">
                <a:solidFill>
                  <a:srgbClr val="FFFFFF"/>
                </a:solidFill>
              </a:rPr>
              <a:t>是</a:t>
            </a:r>
            <a:r>
              <a:rPr lang="en-US" altLang="zh-CN" sz="2400">
                <a:solidFill>
                  <a:srgbClr val="FFFFFF"/>
                </a:solidFill>
              </a:rPr>
              <a:t>X</a:t>
            </a:r>
            <a:r>
              <a:rPr lang="zh-CN" altLang="en-US" sz="2400">
                <a:solidFill>
                  <a:srgbClr val="FFFFFF"/>
                </a:solidFill>
              </a:rPr>
              <a:t>和</a:t>
            </a:r>
            <a:r>
              <a:rPr lang="en-US" altLang="zh-CN" sz="2400">
                <a:solidFill>
                  <a:srgbClr val="FFFFFF"/>
                </a:solidFill>
              </a:rPr>
              <a:t>Yn-1</a:t>
            </a:r>
            <a:r>
              <a:rPr lang="zh-CN" altLang="en-US" sz="2400">
                <a:solidFill>
                  <a:srgbClr val="FFFFFF"/>
                </a:solidFill>
              </a:rPr>
              <a:t>的最长公共子序列。</a:t>
            </a: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b="1" smtClean="0"/>
              <a:t>公共子序列</a:t>
            </a:r>
            <a:r>
              <a:rPr lang="en-US" altLang="zh-CN" b="1" smtClean="0">
                <a:solidFill>
                  <a:schemeClr val="accent1"/>
                </a:solidFill>
              </a:rPr>
              <a:t>LCS</a:t>
            </a:r>
            <a:endParaRPr lang="zh-CN" altLang="en-US" smtClean="0"/>
          </a:p>
        </p:txBody>
      </p:sp>
      <p:sp>
        <p:nvSpPr>
          <p:cNvPr id="5" name="矩形 4"/>
          <p:cNvSpPr>
            <a:spLocks noChangeArrowheads="1"/>
          </p:cNvSpPr>
          <p:nvPr/>
        </p:nvSpPr>
        <p:spPr bwMode="auto">
          <a:xfrm>
            <a:off x="1179513" y="1398588"/>
            <a:ext cx="8154987"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zh-CN" sz="2800" b="1">
                <a:solidFill>
                  <a:srgbClr val="D47348"/>
                </a:solidFill>
                <a:latin typeface="微软雅黑" panose="020B0503020204020204" pitchFamily="34" charset="-122"/>
                <a:ea typeface="微软雅黑" panose="020B0503020204020204" pitchFamily="34" charset="-122"/>
              </a:rPr>
              <a:t>1、划分阶段</a:t>
            </a:r>
          </a:p>
          <a:p>
            <a:pPr eaLnBrk="1" hangingPunct="1"/>
            <a:r>
              <a:rPr lang="en-US" altLang="zh-CN" sz="2000">
                <a:solidFill>
                  <a:srgbClr val="FFFFFF"/>
                </a:solidFill>
              </a:rPr>
              <a:t>	</a:t>
            </a:r>
            <a:r>
              <a:rPr lang="zh-CN" altLang="en-US" sz="2000">
                <a:solidFill>
                  <a:srgbClr val="FFFFFF"/>
                </a:solidFill>
              </a:rPr>
              <a:t>按照两个字符串长度划分阶段；</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2、确定状态和状态变量</a:t>
            </a:r>
          </a:p>
          <a:p>
            <a:pPr eaLnBrk="1" hangingPunct="1"/>
            <a:r>
              <a:rPr lang="en-US" altLang="zh-CN" sz="2000">
                <a:solidFill>
                  <a:srgbClr val="FFFFFF"/>
                </a:solidFill>
              </a:rPr>
              <a:t>	f[i][j]</a:t>
            </a:r>
            <a:r>
              <a:rPr lang="zh-CN" altLang="en-US" sz="2000">
                <a:solidFill>
                  <a:srgbClr val="FFFFFF"/>
                </a:solidFill>
              </a:rPr>
              <a:t>表示字符串一取从</a:t>
            </a:r>
            <a:r>
              <a:rPr lang="en-US" altLang="zh-CN" sz="2000">
                <a:solidFill>
                  <a:srgbClr val="FFFFFF"/>
                </a:solidFill>
              </a:rPr>
              <a:t>1</a:t>
            </a:r>
            <a:r>
              <a:rPr lang="zh-CN" altLang="en-US" sz="2000">
                <a:solidFill>
                  <a:srgbClr val="FFFFFF"/>
                </a:solidFill>
              </a:rPr>
              <a:t>到</a:t>
            </a:r>
            <a:r>
              <a:rPr lang="en-US" altLang="zh-CN" sz="2000">
                <a:solidFill>
                  <a:srgbClr val="FFFFFF"/>
                </a:solidFill>
              </a:rPr>
              <a:t>i</a:t>
            </a:r>
            <a:r>
              <a:rPr lang="zh-CN" altLang="en-US" sz="2000">
                <a:solidFill>
                  <a:srgbClr val="FFFFFF"/>
                </a:solidFill>
              </a:rPr>
              <a:t>的子串，字符串二取</a:t>
            </a:r>
            <a:r>
              <a:rPr lang="en-US" altLang="zh-CN" sz="2000">
                <a:solidFill>
                  <a:srgbClr val="FFFFFF"/>
                </a:solidFill>
              </a:rPr>
              <a:t>1</a:t>
            </a:r>
            <a:r>
              <a:rPr lang="zh-CN" altLang="en-US" sz="2000">
                <a:solidFill>
                  <a:srgbClr val="FFFFFF"/>
                </a:solidFill>
              </a:rPr>
              <a:t>到</a:t>
            </a:r>
            <a:r>
              <a:rPr lang="en-US" altLang="zh-CN" sz="2000">
                <a:solidFill>
                  <a:srgbClr val="FFFFFF"/>
                </a:solidFill>
              </a:rPr>
              <a:t>j</a:t>
            </a:r>
            <a:r>
              <a:rPr lang="zh-CN" altLang="en-US" sz="2000">
                <a:solidFill>
                  <a:srgbClr val="FFFFFF"/>
                </a:solidFill>
              </a:rPr>
              <a:t>的子串的最长公共子序列长度；</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3、确定决策并写出状态转移方程</a:t>
            </a:r>
          </a:p>
          <a:p>
            <a:pPr eaLnBrk="1" hangingPunct="1"/>
            <a:r>
              <a:rPr lang="zh-CN" altLang="zh-CN" sz="2000">
                <a:solidFill>
                  <a:srgbClr val="FFFFFF"/>
                </a:solidFill>
              </a:rPr>
              <a:t>        </a:t>
            </a:r>
            <a:endParaRPr lang="en-US" altLang="zh-CN" sz="2000">
              <a:solidFill>
                <a:srgbClr val="FFFFFF"/>
              </a:solidFill>
            </a:endParaRPr>
          </a:p>
          <a:p>
            <a:pPr eaLnBrk="1" hangingPunct="1"/>
            <a:r>
              <a:rPr lang="en-US" altLang="zh-CN" sz="2000">
                <a:solidFill>
                  <a:srgbClr val="FFFFFF"/>
                </a:solidFill>
              </a:rPr>
              <a:t>	</a:t>
            </a:r>
            <a:r>
              <a:rPr lang="en-US" altLang="zh-CN" sz="3200">
                <a:solidFill>
                  <a:srgbClr val="FFFFFF"/>
                </a:solidFill>
              </a:rPr>
              <a:t>f[i][j]=</a:t>
            </a:r>
          </a:p>
          <a:p>
            <a:pPr eaLnBrk="1" hangingPunct="1"/>
            <a:endParaRPr lang="en-US"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4、寻找边界条件</a:t>
            </a:r>
            <a:endParaRPr lang="en-US" altLang="zh-CN" sz="2800" b="1">
              <a:solidFill>
                <a:srgbClr val="D47348"/>
              </a:solidFill>
              <a:latin typeface="微软雅黑" panose="020B0503020204020204" pitchFamily="34" charset="-122"/>
              <a:ea typeface="微软雅黑" panose="020B0503020204020204" pitchFamily="34" charset="-122"/>
            </a:endParaRPr>
          </a:p>
          <a:p>
            <a:pPr eaLnBrk="1" hangingPunct="1"/>
            <a:r>
              <a:rPr lang="en-US" altLang="zh-CN" sz="2800" b="1">
                <a:solidFill>
                  <a:srgbClr val="D47348"/>
                </a:solidFill>
                <a:latin typeface="微软雅黑" panose="020B0503020204020204" pitchFamily="34" charset="-122"/>
                <a:ea typeface="微软雅黑" panose="020B0503020204020204" pitchFamily="34" charset="-122"/>
              </a:rPr>
              <a:t>	</a:t>
            </a:r>
            <a:r>
              <a:rPr lang="en-US" altLang="zh-CN" sz="2000">
                <a:solidFill>
                  <a:srgbClr val="FFFFFF"/>
                </a:solidFill>
              </a:rPr>
              <a:t>f[0][]=0;f[][0]=0;</a:t>
            </a:r>
            <a:endParaRPr lang="zh-CN" altLang="zh-CN" sz="2000">
              <a:solidFill>
                <a:srgbClr val="FFFFFF"/>
              </a:solidFill>
            </a:endParaRPr>
          </a:p>
        </p:txBody>
      </p:sp>
      <p:sp>
        <p:nvSpPr>
          <p:cNvPr id="6" name="文本框 5"/>
          <p:cNvSpPr txBox="1">
            <a:spLocks noChangeArrowheads="1"/>
          </p:cNvSpPr>
          <p:nvPr/>
        </p:nvSpPr>
        <p:spPr bwMode="auto">
          <a:xfrm>
            <a:off x="3681413" y="3960813"/>
            <a:ext cx="56530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en-US" altLang="zh-CN" sz="2400"/>
              <a:t>Max{f[i][j-1],f[i-1][j]} ,  a[i]!=b[j]</a:t>
            </a:r>
          </a:p>
          <a:p>
            <a:pPr eaLnBrk="1" hangingPunct="1">
              <a:lnSpc>
                <a:spcPct val="200000"/>
              </a:lnSpc>
            </a:pPr>
            <a:r>
              <a:rPr lang="en-US" altLang="zh-CN" sz="2400"/>
              <a:t>Max{f[i-1][j-1],f[i][j-1],f[i-1][j] },  a[i]==b[j]</a:t>
            </a:r>
          </a:p>
        </p:txBody>
      </p:sp>
      <p:sp>
        <p:nvSpPr>
          <p:cNvPr id="7" name="左大括号 6"/>
          <p:cNvSpPr/>
          <p:nvPr/>
        </p:nvSpPr>
        <p:spPr>
          <a:xfrm>
            <a:off x="3475038" y="4354513"/>
            <a:ext cx="146050" cy="987425"/>
          </a:xfrm>
          <a:prstGeom prst="lef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500"/>
                                        <p:tgtEl>
                                          <p:spTgt spid="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fade">
                                      <p:cBhvr>
                                        <p:cTn id="52" dur="500"/>
                                        <p:tgtEl>
                                          <p:spTgt spid="6">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endParaRPr lang="zh-CN" altLang="en-US" smtClean="0"/>
          </a:p>
        </p:txBody>
      </p:sp>
      <p:sp>
        <p:nvSpPr>
          <p:cNvPr id="3" name="文本框 2"/>
          <p:cNvSpPr txBox="1"/>
          <p:nvPr/>
        </p:nvSpPr>
        <p:spPr>
          <a:xfrm>
            <a:off x="1528763" y="2871788"/>
            <a:ext cx="9158287" cy="1508125"/>
          </a:xfrm>
          <a:prstGeom prst="rect">
            <a:avLst/>
          </a:prstGeom>
          <a:noFill/>
        </p:spPr>
        <p:txBody>
          <a:bodyPr>
            <a:spAutoFit/>
          </a:bodyPr>
          <a:lstStyle/>
          <a:p>
            <a:pPr eaLnBrk="1" fontAlgn="auto" hangingPunct="1">
              <a:spcBef>
                <a:spcPts val="0"/>
              </a:spcBef>
              <a:spcAft>
                <a:spcPts val="0"/>
              </a:spcAft>
              <a:defRPr/>
            </a:pPr>
            <a:r>
              <a:rPr lang="zh-CN" altLang="en-US" sz="2800" dirty="0">
                <a:latin typeface="+mn-lt"/>
                <a:ea typeface="+mn-ea"/>
              </a:rPr>
              <a:t>最</a:t>
            </a:r>
            <a:r>
              <a:rPr lang="zh-CN" altLang="en-US" sz="2800" dirty="0">
                <a:latin typeface="+mn-lt"/>
                <a:ea typeface="+mn-ea"/>
              </a:rPr>
              <a:t>长公共子</a:t>
            </a:r>
            <a:r>
              <a:rPr lang="zh-CN" altLang="en-US" sz="2800" dirty="0">
                <a:latin typeface="+mn-lt"/>
                <a:ea typeface="+mn-ea"/>
              </a:rPr>
              <a:t>序列（</a:t>
            </a:r>
            <a:r>
              <a:rPr lang="en-US" altLang="zh-CN" sz="2800" dirty="0">
                <a:latin typeface="+mn-lt"/>
                <a:ea typeface="+mn-ea"/>
              </a:rPr>
              <a:t>Longest Common </a:t>
            </a:r>
            <a:r>
              <a:rPr lang="en-US" altLang="zh-CN" sz="2800" dirty="0">
                <a:latin typeface="+mn-lt"/>
                <a:ea typeface="+mn-ea"/>
              </a:rPr>
              <a:t>Subsequence</a:t>
            </a:r>
            <a:r>
              <a:rPr lang="zh-CN" altLang="en-US" sz="2800" dirty="0">
                <a:latin typeface="+mn-lt"/>
                <a:ea typeface="+mn-ea"/>
              </a:rPr>
              <a:t>，</a:t>
            </a:r>
            <a:r>
              <a:rPr lang="en-US" altLang="zh-CN" sz="3600" b="1" dirty="0">
                <a:solidFill>
                  <a:schemeClr val="accent1"/>
                </a:solidFill>
                <a:latin typeface="+mj-ea"/>
                <a:ea typeface="+mj-ea"/>
              </a:rPr>
              <a:t>LCS</a:t>
            </a:r>
            <a:r>
              <a:rPr lang="zh-CN" altLang="en-US" sz="2800" dirty="0">
                <a:latin typeface="+mn-lt"/>
                <a:ea typeface="+mn-ea"/>
              </a:rPr>
              <a:t>）</a:t>
            </a:r>
            <a:endParaRPr lang="en-US" altLang="zh-CN" sz="2800" dirty="0">
              <a:latin typeface="+mn-lt"/>
              <a:ea typeface="+mn-ea"/>
            </a:endParaRPr>
          </a:p>
          <a:p>
            <a:pPr eaLnBrk="1" fontAlgn="auto" hangingPunct="1">
              <a:spcBef>
                <a:spcPts val="0"/>
              </a:spcBef>
              <a:spcAft>
                <a:spcPts val="0"/>
              </a:spcAft>
              <a:defRPr/>
            </a:pPr>
            <a:r>
              <a:rPr lang="zh-CN" altLang="en-US" sz="2800" dirty="0">
                <a:latin typeface="+mn-lt"/>
                <a:ea typeface="+mn-ea"/>
              </a:rPr>
              <a:t>是动态规划中的常用模型之一，但往往都不是直接的运用，而是经过变形来考核大家。</a:t>
            </a:r>
            <a:endParaRPr lang="en-US" altLang="zh-CN" sz="2800" dirty="0">
              <a:latin typeface="+mn-lt"/>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ctrTitle"/>
          </p:nvPr>
        </p:nvSpPr>
        <p:spPr>
          <a:xfrm>
            <a:off x="1993900" y="3300413"/>
            <a:ext cx="8061325" cy="1152525"/>
          </a:xfrm>
        </p:spPr>
        <p:txBody>
          <a:bodyPr/>
          <a:lstStyle/>
          <a:p>
            <a:r>
              <a:rPr lang="zh-CN" altLang="en-US" smtClean="0"/>
              <a:t>休息一会</a:t>
            </a:r>
          </a:p>
        </p:txBody>
      </p:sp>
      <p:sp>
        <p:nvSpPr>
          <p:cNvPr id="17411" name="副标题 2"/>
          <p:cNvSpPr>
            <a:spLocks noGrp="1"/>
          </p:cNvSpPr>
          <p:nvPr>
            <p:ph type="subTitle" idx="1"/>
          </p:nvPr>
        </p:nvSpPr>
        <p:spPr>
          <a:xfrm>
            <a:off x="1993900" y="4737100"/>
            <a:ext cx="8061325" cy="431800"/>
          </a:xfrm>
        </p:spPr>
        <p:txBody>
          <a:bodyPr/>
          <a:lstStyle/>
          <a:p>
            <a:endParaRPr lang="zh-CN" altLang="en-US" smtClean="0">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b="1" smtClean="0"/>
              <a:t>合并石子</a:t>
            </a:r>
          </a:p>
        </p:txBody>
      </p:sp>
      <p:sp>
        <p:nvSpPr>
          <p:cNvPr id="18435" name="矩形 2"/>
          <p:cNvSpPr>
            <a:spLocks noChangeArrowheads="1"/>
          </p:cNvSpPr>
          <p:nvPr/>
        </p:nvSpPr>
        <p:spPr bwMode="auto">
          <a:xfrm>
            <a:off x="747713" y="1557338"/>
            <a:ext cx="7567612"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80000"/>
              </a:lnSpc>
              <a:buFont typeface="Wingdings" panose="05000000000000000000" pitchFamily="2" charset="2"/>
              <a:buNone/>
            </a:pPr>
            <a:r>
              <a:rPr lang="en-US" altLang="zh-CN" sz="2400" b="1"/>
              <a:t>【</a:t>
            </a:r>
            <a:r>
              <a:rPr lang="zh-CN" altLang="en-US" sz="2400" b="1"/>
              <a:t>问题描述</a:t>
            </a:r>
            <a:r>
              <a:rPr lang="en-US" altLang="zh-CN" sz="2400" b="1"/>
              <a:t>】</a:t>
            </a:r>
            <a:endParaRPr lang="en-US" altLang="zh-CN" sz="2400"/>
          </a:p>
          <a:p>
            <a:pPr eaLnBrk="1" hangingPunct="1">
              <a:lnSpc>
                <a:spcPct val="80000"/>
              </a:lnSpc>
            </a:pPr>
            <a:r>
              <a:rPr lang="zh-CN" altLang="en-US" sz="2400"/>
              <a:t>在一个操场上一排地摆放着Ｎ堆石子。现要将石子有次序地合并成一堆。规定每次只能选相邻的２堆石子合并成新的一堆，并将新的一堆石子数记为该次合并的得分。</a:t>
            </a:r>
            <a:endParaRPr lang="en-US" altLang="zh-CN" sz="2400"/>
          </a:p>
          <a:p>
            <a:pPr eaLnBrk="1" hangingPunct="1">
              <a:lnSpc>
                <a:spcPct val="80000"/>
              </a:lnSpc>
            </a:pPr>
            <a:endParaRPr lang="zh-CN" altLang="en-US" sz="2400" b="1"/>
          </a:p>
          <a:p>
            <a:pPr eaLnBrk="1" hangingPunct="1">
              <a:lnSpc>
                <a:spcPct val="80000"/>
              </a:lnSpc>
              <a:buFont typeface="Wingdings" panose="05000000000000000000" pitchFamily="2" charset="2"/>
              <a:buNone/>
            </a:pPr>
            <a:r>
              <a:rPr lang="en-US" altLang="zh-CN" sz="2400" b="1"/>
              <a:t>【</a:t>
            </a:r>
            <a:r>
              <a:rPr lang="zh-CN" altLang="en-US" sz="2400" b="1"/>
              <a:t>编程任务</a:t>
            </a:r>
            <a:r>
              <a:rPr lang="en-US" altLang="zh-CN" sz="2400" b="1"/>
              <a:t>】</a:t>
            </a:r>
            <a:endParaRPr lang="en-US" altLang="zh-CN" sz="2400"/>
          </a:p>
          <a:p>
            <a:pPr eaLnBrk="1" hangingPunct="1">
              <a:lnSpc>
                <a:spcPct val="80000"/>
              </a:lnSpc>
            </a:pPr>
            <a:r>
              <a:rPr lang="zh-CN" altLang="en-US" sz="2400"/>
              <a:t>试设计一个程序，计算出将Ｎ堆石子合并成一堆的最小得分。</a:t>
            </a:r>
            <a:endParaRPr lang="en-US" altLang="zh-CN" sz="2400"/>
          </a:p>
          <a:p>
            <a:pPr eaLnBrk="1" hangingPunct="1">
              <a:lnSpc>
                <a:spcPct val="80000"/>
              </a:lnSpc>
            </a:pPr>
            <a:endParaRPr lang="zh-CN" altLang="en-US" sz="2400" b="1"/>
          </a:p>
          <a:p>
            <a:pPr eaLnBrk="1" hangingPunct="1">
              <a:lnSpc>
                <a:spcPct val="80000"/>
              </a:lnSpc>
              <a:buFont typeface="Wingdings" panose="05000000000000000000" pitchFamily="2" charset="2"/>
              <a:buNone/>
            </a:pPr>
            <a:r>
              <a:rPr lang="en-US" altLang="zh-CN" sz="2400" b="1"/>
              <a:t>【</a:t>
            </a:r>
            <a:r>
              <a:rPr lang="zh-CN" altLang="en-US" sz="2400" b="1"/>
              <a:t>输入格式</a:t>
            </a:r>
            <a:r>
              <a:rPr lang="en-US" altLang="zh-CN" sz="2400" b="1"/>
              <a:t>】</a:t>
            </a:r>
            <a:endParaRPr lang="en-US" altLang="zh-CN" sz="2400"/>
          </a:p>
          <a:p>
            <a:pPr eaLnBrk="1" hangingPunct="1">
              <a:lnSpc>
                <a:spcPct val="80000"/>
              </a:lnSpc>
            </a:pPr>
            <a:r>
              <a:rPr lang="zh-CN" altLang="en-US" sz="2400"/>
              <a:t>第一行为一个正整数</a:t>
            </a:r>
            <a:r>
              <a:rPr lang="en-US" altLang="zh-CN" sz="2400"/>
              <a:t>N (2≤</a:t>
            </a:r>
            <a:r>
              <a:rPr lang="zh-CN" altLang="en-US" sz="2400"/>
              <a:t>Ｎ≤</a:t>
            </a:r>
            <a:r>
              <a:rPr lang="en-US" altLang="zh-CN" sz="2400"/>
              <a:t>100)</a:t>
            </a:r>
            <a:r>
              <a:rPr lang="zh-CN" altLang="en-US" sz="2400"/>
              <a:t>；</a:t>
            </a:r>
          </a:p>
          <a:p>
            <a:pPr eaLnBrk="1" hangingPunct="1">
              <a:lnSpc>
                <a:spcPct val="80000"/>
              </a:lnSpc>
            </a:pPr>
            <a:r>
              <a:rPr lang="zh-CN" altLang="en-US" sz="2400"/>
              <a:t>以下Ｎ行</a:t>
            </a:r>
            <a:r>
              <a:rPr lang="en-US" altLang="zh-CN" sz="2400"/>
              <a:t>,</a:t>
            </a:r>
            <a:r>
              <a:rPr lang="zh-CN" altLang="en-US" sz="2400"/>
              <a:t>每行一个正整数，小于</a:t>
            </a:r>
            <a:r>
              <a:rPr lang="en-US" altLang="zh-CN" sz="2400"/>
              <a:t>10000</a:t>
            </a:r>
            <a:r>
              <a:rPr lang="zh-CN" altLang="en-US" sz="2400"/>
              <a:t>，分别表示第</a:t>
            </a:r>
            <a:r>
              <a:rPr lang="en-US" altLang="zh-CN" sz="2400"/>
              <a:t>i</a:t>
            </a:r>
            <a:r>
              <a:rPr lang="zh-CN" altLang="en-US" sz="2400"/>
              <a:t>堆石子的个数</a:t>
            </a:r>
            <a:r>
              <a:rPr lang="en-US" altLang="zh-CN" sz="2400"/>
              <a:t>(1≤i≤N)</a:t>
            </a:r>
            <a:r>
              <a:rPr lang="zh-CN" altLang="en-US" sz="2400"/>
              <a:t>。</a:t>
            </a:r>
            <a:endParaRPr lang="en-US" altLang="zh-CN" sz="2400"/>
          </a:p>
          <a:p>
            <a:pPr eaLnBrk="1" hangingPunct="1">
              <a:lnSpc>
                <a:spcPct val="80000"/>
              </a:lnSpc>
            </a:pPr>
            <a:endParaRPr lang="zh-CN" altLang="en-US" sz="2400" b="1"/>
          </a:p>
          <a:p>
            <a:pPr eaLnBrk="1" hangingPunct="1">
              <a:lnSpc>
                <a:spcPct val="80000"/>
              </a:lnSpc>
              <a:buFont typeface="Wingdings" panose="05000000000000000000" pitchFamily="2" charset="2"/>
              <a:buNone/>
            </a:pPr>
            <a:r>
              <a:rPr lang="en-US" altLang="zh-CN" sz="2400" b="1"/>
              <a:t>【</a:t>
            </a:r>
            <a:r>
              <a:rPr lang="zh-CN" altLang="en-US" sz="2400" b="1"/>
              <a:t>输出格式</a:t>
            </a:r>
            <a:r>
              <a:rPr lang="en-US" altLang="zh-CN" sz="2400" b="1"/>
              <a:t>】</a:t>
            </a:r>
            <a:endParaRPr lang="en-US" altLang="zh-CN" sz="2400"/>
          </a:p>
          <a:p>
            <a:pPr eaLnBrk="1" hangingPunct="1">
              <a:lnSpc>
                <a:spcPct val="80000"/>
              </a:lnSpc>
            </a:pPr>
            <a:r>
              <a:rPr lang="zh-CN" altLang="en-US" sz="2400"/>
              <a:t>为一个正整数，即最小得分。</a:t>
            </a:r>
          </a:p>
        </p:txBody>
      </p:sp>
      <p:sp>
        <p:nvSpPr>
          <p:cNvPr id="18436" name="Text Box 6"/>
          <p:cNvSpPr txBox="1">
            <a:spLocks noChangeArrowheads="1"/>
          </p:cNvSpPr>
          <p:nvPr/>
        </p:nvSpPr>
        <p:spPr bwMode="auto">
          <a:xfrm>
            <a:off x="9334500" y="1389063"/>
            <a:ext cx="2133600" cy="341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3200"/>
              </a:spcBef>
              <a:buChar char="•"/>
              <a:defRPr sz="2400">
                <a:solidFill>
                  <a:schemeClr val="tx1"/>
                </a:solidFill>
                <a:latin typeface="微软雅黑" panose="020B0503020204020204" pitchFamily="34" charset="-122"/>
                <a:ea typeface="微软雅黑" panose="020B0503020204020204" pitchFamily="34" charset="-122"/>
              </a:defRPr>
            </a:lvl1pPr>
            <a:lvl2pPr indent="-284163">
              <a:lnSpc>
                <a:spcPct val="130000"/>
              </a:lnSpc>
              <a:spcBef>
                <a:spcPct val="20000"/>
              </a:spcBef>
              <a:buFont typeface="Arial" panose="020B0604020202020204" pitchFamily="34" charset="0"/>
              <a:buChar char=" "/>
              <a:defRPr sz="1600">
                <a:solidFill>
                  <a:schemeClr val="tx1"/>
                </a:solidFill>
                <a:latin typeface="Calibri" panose="020F0502020204030204" pitchFamily="34" charset="0"/>
                <a:ea typeface="幼圆" panose="02010509060101010101" pitchFamily="49" charset="-122"/>
              </a:defRPr>
            </a:lvl2pPr>
            <a:lvl3pPr indent="-227013">
              <a:spcBef>
                <a:spcPct val="20000"/>
              </a:spcBef>
              <a:buChar char="•"/>
              <a:defRPr sz="1600">
                <a:solidFill>
                  <a:schemeClr val="bg1"/>
                </a:solidFill>
                <a:latin typeface="Calibri" panose="020F0502020204030204" pitchFamily="34" charset="0"/>
                <a:ea typeface="幼圆" panose="02010509060101010101" pitchFamily="49" charset="-122"/>
              </a:defRPr>
            </a:lvl3pPr>
            <a:lvl4pPr indent="-227013">
              <a:spcBef>
                <a:spcPct val="20000"/>
              </a:spcBef>
              <a:buChar char="–"/>
              <a:defRPr sz="1400">
                <a:solidFill>
                  <a:schemeClr val="bg1"/>
                </a:solidFill>
                <a:latin typeface="Calibri" panose="020F0502020204030204" pitchFamily="34" charset="0"/>
                <a:ea typeface="幼圆" panose="02010509060101010101" pitchFamily="49" charset="-122"/>
              </a:defRPr>
            </a:lvl4pPr>
            <a:lvl5pPr indent="-227013">
              <a:spcBef>
                <a:spcPct val="20000"/>
              </a:spcBef>
              <a:buChar char="»"/>
              <a:defRPr sz="1400">
                <a:solidFill>
                  <a:schemeClr val="bg1"/>
                </a:solidFill>
                <a:latin typeface="Calibri" panose="020F0502020204030204" pitchFamily="34" charset="0"/>
                <a:ea typeface="幼圆" panose="02010509060101010101" pitchFamily="49" charset="-122"/>
              </a:defRPr>
            </a:lvl5pPr>
            <a:lvl6pPr indent="-227013" fontAlgn="base">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6pPr>
            <a:lvl7pPr indent="-227013" fontAlgn="base">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7pPr>
            <a:lvl8pPr indent="-227013" fontAlgn="base">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8pPr>
            <a:lvl9pPr indent="-227013" fontAlgn="base">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9pPr>
          </a:lstStyle>
          <a:p>
            <a:pPr eaLnBrk="1" hangingPunct="1">
              <a:spcBef>
                <a:spcPct val="0"/>
              </a:spcBef>
              <a:buFontTx/>
              <a:buNone/>
            </a:pP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输入样例</a:t>
            </a:r>
            <a:r>
              <a:rPr lang="en-US" altLang="zh-CN" b="1">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a:p>
            <a:pPr eaLnBrk="1" hangingPunct="1">
              <a:spcBef>
                <a:spcPct val="0"/>
              </a:spcBef>
              <a:buFontTx/>
              <a:buNone/>
            </a:pPr>
            <a:r>
              <a:rPr lang="en-US" altLang="zh-CN">
                <a:latin typeface="Arial" panose="020B0604020202020204" pitchFamily="34" charset="0"/>
                <a:ea typeface="宋体" panose="02010600030101010101" pitchFamily="2" charset="-122"/>
              </a:rPr>
              <a:t>       7</a:t>
            </a:r>
          </a:p>
          <a:p>
            <a:pPr eaLnBrk="1" hangingPunct="1">
              <a:spcBef>
                <a:spcPct val="0"/>
              </a:spcBef>
              <a:buFontTx/>
              <a:buNone/>
            </a:pPr>
            <a:r>
              <a:rPr lang="en-US" altLang="zh-CN">
                <a:latin typeface="Arial" panose="020B0604020202020204" pitchFamily="34" charset="0"/>
                <a:ea typeface="宋体" panose="02010600030101010101" pitchFamily="2" charset="-122"/>
              </a:rPr>
              <a:t>       13</a:t>
            </a:r>
          </a:p>
          <a:p>
            <a:pPr eaLnBrk="1" hangingPunct="1">
              <a:spcBef>
                <a:spcPct val="0"/>
              </a:spcBef>
              <a:buFontTx/>
              <a:buNone/>
            </a:pPr>
            <a:r>
              <a:rPr lang="en-US" altLang="zh-CN">
                <a:latin typeface="Arial" panose="020B0604020202020204" pitchFamily="34" charset="0"/>
                <a:ea typeface="宋体" panose="02010600030101010101" pitchFamily="2" charset="-122"/>
              </a:rPr>
              <a:t>        7</a:t>
            </a:r>
          </a:p>
          <a:p>
            <a:pPr eaLnBrk="1" hangingPunct="1">
              <a:spcBef>
                <a:spcPct val="0"/>
              </a:spcBef>
              <a:buFontTx/>
              <a:buNone/>
            </a:pPr>
            <a:r>
              <a:rPr lang="en-US" altLang="zh-CN">
                <a:latin typeface="Arial" panose="020B0604020202020204" pitchFamily="34" charset="0"/>
                <a:ea typeface="宋体" panose="02010600030101010101" pitchFamily="2" charset="-122"/>
              </a:rPr>
              <a:t>        8</a:t>
            </a:r>
          </a:p>
          <a:p>
            <a:pPr eaLnBrk="1" hangingPunct="1">
              <a:spcBef>
                <a:spcPct val="0"/>
              </a:spcBef>
              <a:buFontTx/>
              <a:buNone/>
            </a:pPr>
            <a:r>
              <a:rPr lang="en-US" altLang="zh-CN">
                <a:latin typeface="Arial" panose="020B0604020202020204" pitchFamily="34" charset="0"/>
                <a:ea typeface="宋体" panose="02010600030101010101" pitchFamily="2" charset="-122"/>
              </a:rPr>
              <a:t>        16</a:t>
            </a:r>
          </a:p>
          <a:p>
            <a:pPr eaLnBrk="1" hangingPunct="1">
              <a:spcBef>
                <a:spcPct val="0"/>
              </a:spcBef>
              <a:buFontTx/>
              <a:buNone/>
            </a:pPr>
            <a:r>
              <a:rPr lang="en-US" altLang="zh-CN">
                <a:latin typeface="Arial" panose="020B0604020202020204" pitchFamily="34" charset="0"/>
                <a:ea typeface="宋体" panose="02010600030101010101" pitchFamily="2" charset="-122"/>
              </a:rPr>
              <a:t>        21</a:t>
            </a:r>
          </a:p>
          <a:p>
            <a:pPr eaLnBrk="1" hangingPunct="1">
              <a:spcBef>
                <a:spcPct val="0"/>
              </a:spcBef>
              <a:buFontTx/>
              <a:buNone/>
            </a:pPr>
            <a:r>
              <a:rPr lang="en-US" altLang="zh-CN">
                <a:latin typeface="Arial" panose="020B0604020202020204" pitchFamily="34" charset="0"/>
                <a:ea typeface="宋体" panose="02010600030101010101" pitchFamily="2" charset="-122"/>
              </a:rPr>
              <a:t>        4</a:t>
            </a:r>
          </a:p>
          <a:p>
            <a:pPr eaLnBrk="1" hangingPunct="1">
              <a:spcBef>
                <a:spcPct val="0"/>
              </a:spcBef>
              <a:buFontTx/>
              <a:buNone/>
            </a:pPr>
            <a:r>
              <a:rPr lang="en-US" altLang="zh-CN">
                <a:latin typeface="Arial" panose="020B0604020202020204" pitchFamily="34" charset="0"/>
                <a:ea typeface="宋体" panose="02010600030101010101" pitchFamily="2" charset="-122"/>
              </a:rPr>
              <a:t>        18</a:t>
            </a:r>
          </a:p>
        </p:txBody>
      </p:sp>
      <p:sp>
        <p:nvSpPr>
          <p:cNvPr id="18437" name="Text Box 7"/>
          <p:cNvSpPr txBox="1">
            <a:spLocks noChangeArrowheads="1"/>
          </p:cNvSpPr>
          <p:nvPr/>
        </p:nvSpPr>
        <p:spPr bwMode="auto">
          <a:xfrm>
            <a:off x="9410700" y="5132388"/>
            <a:ext cx="20574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3200"/>
              </a:spcBef>
              <a:buChar char="•"/>
              <a:defRPr sz="2400">
                <a:solidFill>
                  <a:schemeClr val="tx1"/>
                </a:solidFill>
                <a:latin typeface="微软雅黑" panose="020B0503020204020204" pitchFamily="34" charset="-122"/>
                <a:ea typeface="微软雅黑" panose="020B0503020204020204" pitchFamily="34" charset="-122"/>
              </a:defRPr>
            </a:lvl1pPr>
            <a:lvl2pPr indent="-284163">
              <a:lnSpc>
                <a:spcPct val="130000"/>
              </a:lnSpc>
              <a:spcBef>
                <a:spcPct val="20000"/>
              </a:spcBef>
              <a:buFont typeface="Arial" panose="020B0604020202020204" pitchFamily="34" charset="0"/>
              <a:buChar char=" "/>
              <a:defRPr sz="1600">
                <a:solidFill>
                  <a:schemeClr val="tx1"/>
                </a:solidFill>
                <a:latin typeface="Calibri" panose="020F0502020204030204" pitchFamily="34" charset="0"/>
                <a:ea typeface="幼圆" panose="02010509060101010101" pitchFamily="49" charset="-122"/>
              </a:defRPr>
            </a:lvl2pPr>
            <a:lvl3pPr indent="-227013">
              <a:spcBef>
                <a:spcPct val="20000"/>
              </a:spcBef>
              <a:buChar char="•"/>
              <a:defRPr sz="1600">
                <a:solidFill>
                  <a:schemeClr val="bg1"/>
                </a:solidFill>
                <a:latin typeface="Calibri" panose="020F0502020204030204" pitchFamily="34" charset="0"/>
                <a:ea typeface="幼圆" panose="02010509060101010101" pitchFamily="49" charset="-122"/>
              </a:defRPr>
            </a:lvl3pPr>
            <a:lvl4pPr indent="-227013">
              <a:spcBef>
                <a:spcPct val="20000"/>
              </a:spcBef>
              <a:buChar char="–"/>
              <a:defRPr sz="1400">
                <a:solidFill>
                  <a:schemeClr val="bg1"/>
                </a:solidFill>
                <a:latin typeface="Calibri" panose="020F0502020204030204" pitchFamily="34" charset="0"/>
                <a:ea typeface="幼圆" panose="02010509060101010101" pitchFamily="49" charset="-122"/>
              </a:defRPr>
            </a:lvl4pPr>
            <a:lvl5pPr indent="-227013">
              <a:spcBef>
                <a:spcPct val="20000"/>
              </a:spcBef>
              <a:buChar char="»"/>
              <a:defRPr sz="1400">
                <a:solidFill>
                  <a:schemeClr val="bg1"/>
                </a:solidFill>
                <a:latin typeface="Calibri" panose="020F0502020204030204" pitchFamily="34" charset="0"/>
                <a:ea typeface="幼圆" panose="02010509060101010101" pitchFamily="49" charset="-122"/>
              </a:defRPr>
            </a:lvl5pPr>
            <a:lvl6pPr indent="-227013" fontAlgn="base">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6pPr>
            <a:lvl7pPr indent="-227013" fontAlgn="base">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7pPr>
            <a:lvl8pPr indent="-227013" fontAlgn="base">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8pPr>
            <a:lvl9pPr indent="-227013" fontAlgn="base">
              <a:spcBef>
                <a:spcPct val="20000"/>
              </a:spcBef>
              <a:spcAft>
                <a:spcPct val="0"/>
              </a:spcAft>
              <a:buChar char="»"/>
              <a:defRPr sz="1400">
                <a:solidFill>
                  <a:schemeClr val="bg1"/>
                </a:solidFill>
                <a:latin typeface="Calibri" panose="020F0502020204030204" pitchFamily="34" charset="0"/>
                <a:ea typeface="幼圆" panose="02010509060101010101" pitchFamily="49" charset="-122"/>
              </a:defRPr>
            </a:lvl9pPr>
          </a:lstStyle>
          <a:p>
            <a:pPr eaLnBrk="1" hangingPunct="1">
              <a:spcBef>
                <a:spcPct val="0"/>
              </a:spcBef>
              <a:buFontTx/>
              <a:buNone/>
            </a:pP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输出样例</a:t>
            </a:r>
            <a:r>
              <a:rPr lang="en-US" altLang="zh-CN" b="1">
                <a:latin typeface="Arial" panose="020B0604020202020204" pitchFamily="34" charset="0"/>
                <a:ea typeface="宋体" panose="02010600030101010101" pitchFamily="2" charset="-122"/>
              </a:rPr>
              <a:t>】</a:t>
            </a:r>
            <a:endParaRPr lang="en-US" altLang="zh-CN">
              <a:latin typeface="Arial" panose="020B0604020202020204" pitchFamily="34" charset="0"/>
              <a:ea typeface="宋体" panose="02010600030101010101" pitchFamily="2" charset="-122"/>
            </a:endParaRPr>
          </a:p>
          <a:p>
            <a:pPr eaLnBrk="1" hangingPunct="1">
              <a:spcBef>
                <a:spcPct val="0"/>
              </a:spcBef>
              <a:buFontTx/>
              <a:buNone/>
            </a:pPr>
            <a:r>
              <a:rPr lang="en-US" altLang="zh-CN">
                <a:latin typeface="Arial" panose="020B0604020202020204" pitchFamily="34" charset="0"/>
                <a:ea typeface="宋体" panose="02010600030101010101" pitchFamily="2" charset="-122"/>
              </a:rPr>
              <a:t>       239</a:t>
            </a: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合并石子</a:t>
            </a:r>
          </a:p>
        </p:txBody>
      </p:sp>
      <p:sp>
        <p:nvSpPr>
          <p:cNvPr id="3" name="矩形 2"/>
          <p:cNvSpPr>
            <a:spLocks noChangeArrowheads="1"/>
          </p:cNvSpPr>
          <p:nvPr/>
        </p:nvSpPr>
        <p:spPr bwMode="auto">
          <a:xfrm>
            <a:off x="2676525" y="1927225"/>
            <a:ext cx="75961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13        7        8        16        21        4        18</a:t>
            </a:r>
          </a:p>
        </p:txBody>
      </p:sp>
      <p:sp>
        <p:nvSpPr>
          <p:cNvPr id="4" name="文本框 3"/>
          <p:cNvSpPr txBox="1">
            <a:spLocks noChangeArrowheads="1"/>
          </p:cNvSpPr>
          <p:nvPr/>
        </p:nvSpPr>
        <p:spPr bwMode="auto">
          <a:xfrm>
            <a:off x="4057650" y="3386138"/>
            <a:ext cx="41005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4000"/>
              <a:t>贪心可以吗？</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合并石子</a:t>
            </a:r>
          </a:p>
        </p:txBody>
      </p:sp>
      <p:sp>
        <p:nvSpPr>
          <p:cNvPr id="3" name="矩形 2"/>
          <p:cNvSpPr>
            <a:spLocks noChangeArrowheads="1"/>
          </p:cNvSpPr>
          <p:nvPr/>
        </p:nvSpPr>
        <p:spPr bwMode="auto">
          <a:xfrm>
            <a:off x="2065338" y="1485900"/>
            <a:ext cx="7596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13        7        8        16        21        4        18</a:t>
            </a:r>
          </a:p>
        </p:txBody>
      </p:sp>
      <p:sp>
        <p:nvSpPr>
          <p:cNvPr id="4" name="文本框 3"/>
          <p:cNvSpPr txBox="1">
            <a:spLocks noChangeArrowheads="1"/>
          </p:cNvSpPr>
          <p:nvPr/>
        </p:nvSpPr>
        <p:spPr bwMode="auto">
          <a:xfrm>
            <a:off x="6915150" y="579438"/>
            <a:ext cx="41005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4000">
                <a:solidFill>
                  <a:schemeClr val="accent1"/>
                </a:solidFill>
              </a:rPr>
              <a:t>正确合并方法</a:t>
            </a:r>
          </a:p>
        </p:txBody>
      </p:sp>
      <p:sp>
        <p:nvSpPr>
          <p:cNvPr id="5" name="矩形 4"/>
          <p:cNvSpPr>
            <a:spLocks noChangeArrowheads="1"/>
          </p:cNvSpPr>
          <p:nvPr/>
        </p:nvSpPr>
        <p:spPr bwMode="auto">
          <a:xfrm>
            <a:off x="2065338" y="2266950"/>
            <a:ext cx="75961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13        7        8        16        21        22</a:t>
            </a:r>
          </a:p>
        </p:txBody>
      </p:sp>
      <p:sp>
        <p:nvSpPr>
          <p:cNvPr id="6" name="矩形 5"/>
          <p:cNvSpPr>
            <a:spLocks noChangeArrowheads="1"/>
          </p:cNvSpPr>
          <p:nvPr/>
        </p:nvSpPr>
        <p:spPr bwMode="auto">
          <a:xfrm>
            <a:off x="2065338" y="3049588"/>
            <a:ext cx="75961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13        15     16        21        22</a:t>
            </a:r>
          </a:p>
        </p:txBody>
      </p:sp>
      <p:sp>
        <p:nvSpPr>
          <p:cNvPr id="8" name="矩形 7"/>
          <p:cNvSpPr>
            <a:spLocks noChangeArrowheads="1"/>
          </p:cNvSpPr>
          <p:nvPr/>
        </p:nvSpPr>
        <p:spPr bwMode="auto">
          <a:xfrm>
            <a:off x="2065338" y="4614863"/>
            <a:ext cx="7596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44	 21	  22</a:t>
            </a:r>
          </a:p>
        </p:txBody>
      </p:sp>
      <p:sp>
        <p:nvSpPr>
          <p:cNvPr id="9" name="矩形 8"/>
          <p:cNvSpPr>
            <a:spLocks noChangeArrowheads="1"/>
          </p:cNvSpPr>
          <p:nvPr/>
        </p:nvSpPr>
        <p:spPr bwMode="auto">
          <a:xfrm>
            <a:off x="2065338" y="5395913"/>
            <a:ext cx="75961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44       43</a:t>
            </a:r>
          </a:p>
        </p:txBody>
      </p:sp>
      <p:sp>
        <p:nvSpPr>
          <p:cNvPr id="10" name="矩形 9"/>
          <p:cNvSpPr>
            <a:spLocks noChangeArrowheads="1"/>
          </p:cNvSpPr>
          <p:nvPr/>
        </p:nvSpPr>
        <p:spPr bwMode="auto">
          <a:xfrm>
            <a:off x="2065338" y="6178550"/>
            <a:ext cx="7596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87</a:t>
            </a:r>
          </a:p>
        </p:txBody>
      </p:sp>
      <p:sp>
        <p:nvSpPr>
          <p:cNvPr id="11" name="文本框 10"/>
          <p:cNvSpPr txBox="1">
            <a:spLocks noChangeArrowheads="1"/>
          </p:cNvSpPr>
          <p:nvPr/>
        </p:nvSpPr>
        <p:spPr bwMode="auto">
          <a:xfrm>
            <a:off x="10293350" y="1031875"/>
            <a:ext cx="11938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en-US" altLang="zh-CN" sz="4400"/>
              <a:t>22</a:t>
            </a:r>
          </a:p>
          <a:p>
            <a:pPr eaLnBrk="1" hangingPunct="1">
              <a:lnSpc>
                <a:spcPct val="150000"/>
              </a:lnSpc>
            </a:pPr>
            <a:r>
              <a:rPr lang="en-US" altLang="zh-CN" sz="4400"/>
              <a:t>15</a:t>
            </a:r>
          </a:p>
          <a:p>
            <a:pPr eaLnBrk="1" hangingPunct="1">
              <a:lnSpc>
                <a:spcPct val="150000"/>
              </a:lnSpc>
            </a:pPr>
            <a:r>
              <a:rPr lang="en-US" altLang="zh-CN" sz="4400"/>
              <a:t>28</a:t>
            </a:r>
          </a:p>
          <a:p>
            <a:pPr eaLnBrk="1" hangingPunct="1">
              <a:lnSpc>
                <a:spcPct val="150000"/>
              </a:lnSpc>
            </a:pPr>
            <a:r>
              <a:rPr lang="en-US" altLang="zh-CN" sz="4400"/>
              <a:t>44</a:t>
            </a:r>
          </a:p>
          <a:p>
            <a:pPr eaLnBrk="1" hangingPunct="1">
              <a:lnSpc>
                <a:spcPct val="150000"/>
              </a:lnSpc>
            </a:pPr>
            <a:r>
              <a:rPr lang="en-US" altLang="zh-CN" sz="4400"/>
              <a:t>43</a:t>
            </a:r>
          </a:p>
          <a:p>
            <a:pPr eaLnBrk="1" hangingPunct="1">
              <a:lnSpc>
                <a:spcPct val="150000"/>
              </a:lnSpc>
            </a:pPr>
            <a:r>
              <a:rPr lang="en-US" altLang="zh-CN" sz="4400"/>
              <a:t>87</a:t>
            </a:r>
            <a:endParaRPr lang="zh-CN" altLang="en-US" sz="4400"/>
          </a:p>
        </p:txBody>
      </p:sp>
      <p:sp>
        <p:nvSpPr>
          <p:cNvPr id="12" name="矩形 11"/>
          <p:cNvSpPr>
            <a:spLocks noChangeArrowheads="1"/>
          </p:cNvSpPr>
          <p:nvPr/>
        </p:nvSpPr>
        <p:spPr bwMode="auto">
          <a:xfrm>
            <a:off x="2065338" y="3832225"/>
            <a:ext cx="7596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28	  16      21        22</a:t>
            </a:r>
          </a:p>
        </p:txBody>
      </p:sp>
      <p:sp>
        <p:nvSpPr>
          <p:cNvPr id="13" name="矩形 12"/>
          <p:cNvSpPr/>
          <p:nvPr/>
        </p:nvSpPr>
        <p:spPr>
          <a:xfrm>
            <a:off x="1957388" y="3859213"/>
            <a:ext cx="4743450" cy="143827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下箭头 13"/>
          <p:cNvSpPr/>
          <p:nvPr/>
        </p:nvSpPr>
        <p:spPr>
          <a:xfrm>
            <a:off x="5700713" y="5324475"/>
            <a:ext cx="762000" cy="6572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文本框 14"/>
          <p:cNvSpPr txBox="1">
            <a:spLocks noChangeArrowheads="1"/>
          </p:cNvSpPr>
          <p:nvPr/>
        </p:nvSpPr>
        <p:spPr bwMode="auto">
          <a:xfrm>
            <a:off x="5062538" y="6072188"/>
            <a:ext cx="2800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3200">
                <a:solidFill>
                  <a:schemeClr val="accent1"/>
                </a:solidFill>
              </a:rPr>
              <a:t>非贪心选择</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500"/>
                                        <p:tgtEl>
                                          <p:spTgt spid="1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fade">
                                      <p:cBhvr>
                                        <p:cTn id="32" dur="500"/>
                                        <p:tgtEl>
                                          <p:spTgt spid="11">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fade">
                                      <p:cBhvr>
                                        <p:cTn id="42" dur="500"/>
                                        <p:tgtEl>
                                          <p:spTgt spid="11">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xEl>
                                              <p:pRg st="3" end="3"/>
                                            </p:txEl>
                                          </p:spTgt>
                                        </p:tgtEl>
                                        <p:attrNameLst>
                                          <p:attrName>style.visibility</p:attrName>
                                        </p:attrNameLst>
                                      </p:cBhvr>
                                      <p:to>
                                        <p:strVal val="visible"/>
                                      </p:to>
                                    </p:set>
                                    <p:animEffect transition="in" filter="fade">
                                      <p:cBhvr>
                                        <p:cTn id="52" dur="500"/>
                                        <p:tgtEl>
                                          <p:spTgt spid="11">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xEl>
                                              <p:pRg st="4" end="4"/>
                                            </p:txEl>
                                          </p:spTgt>
                                        </p:tgtEl>
                                        <p:attrNameLst>
                                          <p:attrName>style.visibility</p:attrName>
                                        </p:attrNameLst>
                                      </p:cBhvr>
                                      <p:to>
                                        <p:strVal val="visible"/>
                                      </p:to>
                                    </p:set>
                                    <p:animEffect transition="in" filter="fade">
                                      <p:cBhvr>
                                        <p:cTn id="62" dur="500"/>
                                        <p:tgtEl>
                                          <p:spTgt spid="11">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1">
                                            <p:txEl>
                                              <p:pRg st="5" end="5"/>
                                            </p:txEl>
                                          </p:spTgt>
                                        </p:tgtEl>
                                        <p:attrNameLst>
                                          <p:attrName>style.visibility</p:attrName>
                                        </p:attrNameLst>
                                      </p:cBhvr>
                                      <p:to>
                                        <p:strVal val="visible"/>
                                      </p:to>
                                    </p:set>
                                    <p:animEffect transition="in" filter="fade">
                                      <p:cBhvr>
                                        <p:cTn id="72" dur="500"/>
                                        <p:tgtEl>
                                          <p:spTgt spid="11">
                                            <p:txEl>
                                              <p:pRg st="5" end="5"/>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up)">
                                      <p:cBhvr>
                                        <p:cTn id="77" dur="500"/>
                                        <p:tgtEl>
                                          <p:spTgt spid="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up)">
                                      <p:cBhvr>
                                        <p:cTn id="82" dur="500"/>
                                        <p:tgtEl>
                                          <p:spTgt spid="14"/>
                                        </p:tgtEl>
                                      </p:cBhvr>
                                    </p:animEffect>
                                  </p:childTnLst>
                                </p:cTn>
                              </p:par>
                            </p:childTnLst>
                          </p:cTn>
                        </p:par>
                        <p:par>
                          <p:cTn id="83" fill="hold" nodeType="afterGroup">
                            <p:stCondLst>
                              <p:cond delay="500"/>
                            </p:stCondLst>
                            <p:childTnLst>
                              <p:par>
                                <p:cTn id="84" presetID="22" presetClass="entr" presetSubtype="1" fill="hold" grpId="0" nodeType="after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wipe(up)">
                                      <p:cBhvr>
                                        <p:cTn id="8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P spid="11" grpId="0" build="p"/>
      <p:bldP spid="12" grpId="0"/>
      <p:bldP spid="13" grpId="0" animBg="1"/>
      <p:bldP spid="14"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b="1" smtClean="0"/>
              <a:t>合并石子</a:t>
            </a:r>
            <a:r>
              <a:rPr lang="zh-CN" altLang="en-US" b="1" smtClean="0">
                <a:solidFill>
                  <a:schemeClr val="accent1"/>
                </a:solidFill>
              </a:rPr>
              <a:t>分析</a:t>
            </a:r>
          </a:p>
        </p:txBody>
      </p:sp>
      <p:sp>
        <p:nvSpPr>
          <p:cNvPr id="5" name="文本框 4"/>
          <p:cNvSpPr txBox="1">
            <a:spLocks noChangeArrowheads="1"/>
          </p:cNvSpPr>
          <p:nvPr/>
        </p:nvSpPr>
        <p:spPr bwMode="auto">
          <a:xfrm>
            <a:off x="1200150" y="1957388"/>
            <a:ext cx="87725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2800">
                <a:solidFill>
                  <a:schemeClr val="accent1"/>
                </a:solidFill>
              </a:rPr>
              <a:t>假设只有</a:t>
            </a:r>
            <a:r>
              <a:rPr lang="en-US" altLang="zh-CN" sz="2800">
                <a:solidFill>
                  <a:schemeClr val="accent1"/>
                </a:solidFill>
              </a:rPr>
              <a:t>2</a:t>
            </a:r>
            <a:r>
              <a:rPr lang="zh-CN" altLang="en-US" sz="2800">
                <a:solidFill>
                  <a:schemeClr val="accent1"/>
                </a:solidFill>
              </a:rPr>
              <a:t>堆石子</a:t>
            </a:r>
            <a:endParaRPr lang="en-US" altLang="zh-CN" sz="2800">
              <a:solidFill>
                <a:schemeClr val="accent1"/>
              </a:solidFill>
            </a:endParaRPr>
          </a:p>
          <a:p>
            <a:pPr eaLnBrk="1" hangingPunct="1"/>
            <a:r>
              <a:rPr lang="zh-CN" altLang="en-US" sz="2800"/>
              <a:t>显然只有一种合并方案</a:t>
            </a:r>
            <a:endParaRPr lang="en-US" altLang="zh-CN" sz="2800"/>
          </a:p>
          <a:p>
            <a:pPr eaLnBrk="1" hangingPunct="1"/>
            <a:r>
              <a:rPr lang="zh-CN" altLang="en-US" sz="2800">
                <a:solidFill>
                  <a:schemeClr val="accent1"/>
                </a:solidFill>
              </a:rPr>
              <a:t>如果有</a:t>
            </a:r>
            <a:r>
              <a:rPr lang="en-US" altLang="zh-CN" sz="2800">
                <a:solidFill>
                  <a:schemeClr val="accent1"/>
                </a:solidFill>
              </a:rPr>
              <a:t>3</a:t>
            </a:r>
            <a:r>
              <a:rPr lang="zh-CN" altLang="en-US" sz="2800">
                <a:solidFill>
                  <a:schemeClr val="accent1"/>
                </a:solidFill>
              </a:rPr>
              <a:t>堆</a:t>
            </a:r>
            <a:endParaRPr lang="en-US" altLang="zh-CN" sz="2800">
              <a:solidFill>
                <a:schemeClr val="accent1"/>
              </a:solidFill>
            </a:endParaRPr>
          </a:p>
          <a:p>
            <a:pPr eaLnBrk="1" hangingPunct="1"/>
            <a:r>
              <a:rPr lang="zh-CN" altLang="en-US" sz="2800"/>
              <a:t>则有两种</a:t>
            </a:r>
            <a:r>
              <a:rPr lang="en-US" altLang="zh-CN" sz="2800">
                <a:sym typeface="Wingdings" panose="05000000000000000000" pitchFamily="2" charset="2"/>
              </a:rPr>
              <a:t>:</a:t>
            </a:r>
            <a:r>
              <a:rPr lang="zh-CN" altLang="en-US" sz="2800">
                <a:sym typeface="Wingdings" panose="05000000000000000000" pitchFamily="2" charset="2"/>
              </a:rPr>
              <a:t>　（</a:t>
            </a:r>
            <a:r>
              <a:rPr lang="en-US" altLang="zh-CN" sz="2800">
                <a:sym typeface="Wingdings" panose="05000000000000000000" pitchFamily="2" charset="2"/>
              </a:rPr>
              <a:t>1</a:t>
            </a:r>
            <a:r>
              <a:rPr lang="zh-CN" altLang="en-US" sz="2800">
                <a:sym typeface="Wingdings" panose="05000000000000000000" pitchFamily="2" charset="2"/>
              </a:rPr>
              <a:t>（</a:t>
            </a:r>
            <a:r>
              <a:rPr lang="en-US" altLang="zh-CN" sz="2800">
                <a:sym typeface="Wingdings" panose="05000000000000000000" pitchFamily="2" charset="2"/>
              </a:rPr>
              <a:t>2 3</a:t>
            </a:r>
            <a:r>
              <a:rPr lang="zh-CN" altLang="en-US" sz="2800">
                <a:sym typeface="Wingdings" panose="05000000000000000000" pitchFamily="2" charset="2"/>
              </a:rPr>
              <a:t>））       （（</a:t>
            </a:r>
            <a:r>
              <a:rPr lang="en-US" altLang="zh-CN" sz="2800">
                <a:sym typeface="Wingdings" panose="05000000000000000000" pitchFamily="2" charset="2"/>
              </a:rPr>
              <a:t>1 2</a:t>
            </a:r>
            <a:r>
              <a:rPr lang="zh-CN" altLang="en-US" sz="2800">
                <a:sym typeface="Wingdings" panose="05000000000000000000" pitchFamily="2" charset="2"/>
              </a:rPr>
              <a:t>）</a:t>
            </a:r>
            <a:r>
              <a:rPr lang="en-US" altLang="zh-CN" sz="2800">
                <a:sym typeface="Wingdings" panose="05000000000000000000" pitchFamily="2" charset="2"/>
              </a:rPr>
              <a:t>3</a:t>
            </a:r>
            <a:r>
              <a:rPr lang="zh-CN" altLang="en-US" sz="2800">
                <a:sym typeface="Wingdings" panose="05000000000000000000" pitchFamily="2" charset="2"/>
              </a:rPr>
              <a:t>）</a:t>
            </a:r>
            <a:endParaRPr lang="en-US" altLang="zh-CN" sz="2800">
              <a:sym typeface="Wingdings" panose="05000000000000000000" pitchFamily="2" charset="2"/>
            </a:endParaRPr>
          </a:p>
          <a:p>
            <a:pPr eaLnBrk="1" hangingPunct="1"/>
            <a:r>
              <a:rPr lang="zh-CN" altLang="en-US" sz="2800">
                <a:solidFill>
                  <a:schemeClr val="accent1"/>
                </a:solidFill>
              </a:rPr>
              <a:t>如果有</a:t>
            </a:r>
            <a:r>
              <a:rPr lang="en-US" altLang="zh-CN" sz="2800">
                <a:solidFill>
                  <a:schemeClr val="accent1"/>
                </a:solidFill>
              </a:rPr>
              <a:t>k</a:t>
            </a:r>
            <a:r>
              <a:rPr lang="zh-CN" altLang="en-US" sz="2800">
                <a:solidFill>
                  <a:schemeClr val="accent1"/>
                </a:solidFill>
              </a:rPr>
              <a:t>堆呢？</a:t>
            </a:r>
            <a:endParaRPr lang="en-US" altLang="zh-CN" sz="2800">
              <a:solidFill>
                <a:schemeClr val="accent1"/>
              </a:solidFill>
            </a:endParaRPr>
          </a:p>
          <a:p>
            <a:pPr eaLnBrk="1" hangingPunct="1"/>
            <a:r>
              <a:rPr lang="zh-CN" altLang="en-US" sz="2800"/>
              <a:t>不管怎么合并，最终都将成为</a:t>
            </a:r>
            <a:r>
              <a:rPr lang="en-US" altLang="zh-CN" sz="2800"/>
              <a:t>2</a:t>
            </a:r>
            <a:r>
              <a:rPr lang="zh-CN" altLang="en-US" sz="2800"/>
              <a:t>堆，如果我们将最后两堆分开，左边和右边无论怎么合并，都必须满足最优合并方案，整个问题才是最优解</a:t>
            </a:r>
            <a:endParaRPr lang="en-US" altLang="zh-CN" sz="28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b="1" smtClean="0"/>
              <a:t>石子合并</a:t>
            </a:r>
            <a:endParaRPr lang="zh-CN" altLang="en-US" smtClean="0"/>
          </a:p>
        </p:txBody>
      </p:sp>
      <p:sp>
        <p:nvSpPr>
          <p:cNvPr id="5" name="矩形 4"/>
          <p:cNvSpPr>
            <a:spLocks noChangeArrowheads="1"/>
          </p:cNvSpPr>
          <p:nvPr/>
        </p:nvSpPr>
        <p:spPr bwMode="auto">
          <a:xfrm>
            <a:off x="1885950" y="1690688"/>
            <a:ext cx="7575550"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zh-CN" sz="2800" b="1">
                <a:solidFill>
                  <a:srgbClr val="D47348"/>
                </a:solidFill>
                <a:latin typeface="微软雅黑" panose="020B0503020204020204" pitchFamily="34" charset="-122"/>
                <a:ea typeface="微软雅黑" panose="020B0503020204020204" pitchFamily="34" charset="-122"/>
              </a:rPr>
              <a:t>1、划分阶段</a:t>
            </a:r>
          </a:p>
          <a:p>
            <a:pPr eaLnBrk="1" hangingPunct="1"/>
            <a:r>
              <a:rPr lang="en-US" altLang="zh-CN" sz="2000">
                <a:solidFill>
                  <a:srgbClr val="FFFFFF"/>
                </a:solidFill>
              </a:rPr>
              <a:t>	</a:t>
            </a:r>
            <a:r>
              <a:rPr lang="zh-CN" altLang="en-US" sz="2000">
                <a:solidFill>
                  <a:srgbClr val="FFFFFF"/>
                </a:solidFill>
              </a:rPr>
              <a:t>区间长度；</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2、确定状态和状态变量</a:t>
            </a:r>
          </a:p>
          <a:p>
            <a:pPr eaLnBrk="1" hangingPunct="1"/>
            <a:r>
              <a:rPr lang="en-US" altLang="zh-CN" sz="2000">
                <a:solidFill>
                  <a:srgbClr val="FFFFFF"/>
                </a:solidFill>
              </a:rPr>
              <a:t>	</a:t>
            </a:r>
            <a:r>
              <a:rPr lang="zh-CN" altLang="en-US" sz="2000">
                <a:solidFill>
                  <a:srgbClr val="FFFFFF"/>
                </a:solidFill>
              </a:rPr>
              <a:t>用</a:t>
            </a:r>
            <a:r>
              <a:rPr lang="en-US" altLang="zh-CN" sz="2000">
                <a:solidFill>
                  <a:srgbClr val="FFFFFF"/>
                </a:solidFill>
              </a:rPr>
              <a:t>t[i,j]</a:t>
            </a:r>
            <a:r>
              <a:rPr lang="zh-CN" altLang="en-US" sz="2000">
                <a:solidFill>
                  <a:srgbClr val="FFFFFF"/>
                </a:solidFill>
              </a:rPr>
              <a:t>表示第</a:t>
            </a:r>
            <a:r>
              <a:rPr lang="en-US" altLang="zh-CN" sz="2000">
                <a:solidFill>
                  <a:srgbClr val="FFFFFF"/>
                </a:solidFill>
              </a:rPr>
              <a:t>i</a:t>
            </a:r>
            <a:r>
              <a:rPr lang="zh-CN" altLang="en-US" sz="2000">
                <a:solidFill>
                  <a:srgbClr val="FFFFFF"/>
                </a:solidFill>
              </a:rPr>
              <a:t>堆到第</a:t>
            </a:r>
            <a:r>
              <a:rPr lang="en-US" altLang="zh-CN" sz="2000">
                <a:solidFill>
                  <a:srgbClr val="FFFFFF"/>
                </a:solidFill>
              </a:rPr>
              <a:t>j</a:t>
            </a:r>
            <a:r>
              <a:rPr lang="zh-CN" altLang="en-US" sz="2000">
                <a:solidFill>
                  <a:srgbClr val="FFFFFF"/>
                </a:solidFill>
              </a:rPr>
              <a:t>堆石头的总数</a:t>
            </a:r>
          </a:p>
          <a:p>
            <a:pPr eaLnBrk="1" hangingPunct="1"/>
            <a:r>
              <a:rPr lang="en-US" altLang="zh-CN" sz="2000">
                <a:solidFill>
                  <a:srgbClr val="FFFFFF"/>
                </a:solidFill>
              </a:rPr>
              <a:t>	f[i,j]</a:t>
            </a:r>
            <a:r>
              <a:rPr lang="zh-CN" altLang="en-US" sz="2000">
                <a:solidFill>
                  <a:srgbClr val="FFFFFF"/>
                </a:solidFill>
              </a:rPr>
              <a:t>表示第</a:t>
            </a:r>
            <a:r>
              <a:rPr lang="en-US" altLang="zh-CN" sz="2000">
                <a:solidFill>
                  <a:srgbClr val="FFFFFF"/>
                </a:solidFill>
              </a:rPr>
              <a:t>i</a:t>
            </a:r>
            <a:r>
              <a:rPr lang="zh-CN" altLang="en-US" sz="2000">
                <a:solidFill>
                  <a:srgbClr val="FFFFFF"/>
                </a:solidFill>
              </a:rPr>
              <a:t>堆到第</a:t>
            </a:r>
            <a:r>
              <a:rPr lang="en-US" altLang="zh-CN" sz="2000">
                <a:solidFill>
                  <a:srgbClr val="FFFFFF"/>
                </a:solidFill>
              </a:rPr>
              <a:t>j</a:t>
            </a:r>
            <a:r>
              <a:rPr lang="zh-CN" altLang="en-US" sz="2000">
                <a:solidFill>
                  <a:srgbClr val="FFFFFF"/>
                </a:solidFill>
              </a:rPr>
              <a:t>堆合并的最小得分</a:t>
            </a: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3、确定决策并写出状态转移方程</a:t>
            </a:r>
          </a:p>
          <a:p>
            <a:pPr eaLnBrk="1" hangingPunct="1"/>
            <a:r>
              <a:rPr lang="zh-CN" altLang="zh-CN" sz="2000">
                <a:solidFill>
                  <a:srgbClr val="FFFFFF"/>
                </a:solidFill>
              </a:rPr>
              <a:t>        </a:t>
            </a:r>
            <a:r>
              <a:rPr lang="en-US" altLang="zh-CN" sz="2000">
                <a:solidFill>
                  <a:srgbClr val="FFFFFF"/>
                </a:solidFill>
              </a:rPr>
              <a:t>	f[i][j]=min(f[i][j],f[i][k]+f[k+1][j]+t[i,j]);i&lt;=k&lt;=j-1</a:t>
            </a:r>
          </a:p>
          <a:p>
            <a:pPr eaLnBrk="1" hangingPunct="1"/>
            <a:endParaRPr lang="en-US"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4、寻找边界条件</a:t>
            </a:r>
            <a:endParaRPr lang="en-US" altLang="zh-CN" sz="2800" b="1">
              <a:solidFill>
                <a:srgbClr val="D47348"/>
              </a:solidFill>
              <a:latin typeface="微软雅黑" panose="020B0503020204020204" pitchFamily="34" charset="-122"/>
              <a:ea typeface="微软雅黑" panose="020B0503020204020204" pitchFamily="34" charset="-122"/>
            </a:endParaRPr>
          </a:p>
          <a:p>
            <a:pPr eaLnBrk="1" hangingPunct="1"/>
            <a:r>
              <a:rPr lang="en-US" altLang="zh-CN" sz="2800" b="1">
                <a:solidFill>
                  <a:srgbClr val="D47348"/>
                </a:solidFill>
                <a:latin typeface="微软雅黑" panose="020B0503020204020204" pitchFamily="34" charset="-122"/>
                <a:ea typeface="微软雅黑" panose="020B0503020204020204" pitchFamily="34" charset="-122"/>
              </a:rPr>
              <a:t>	</a:t>
            </a:r>
            <a:r>
              <a:rPr lang="en-US" altLang="zh-CN" sz="2000">
                <a:solidFill>
                  <a:srgbClr val="FFFFFF"/>
                </a:solidFill>
              </a:rPr>
              <a:t>F[i][i]=0;</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500"/>
                                        <p:tgtEl>
                                          <p:spTgt spid="5">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Effect transition="in" filter="fade">
                                      <p:cBhvr>
                                        <p:cTn id="4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合并石子</a:t>
            </a:r>
            <a:r>
              <a:rPr lang="zh-CN" altLang="en-US" b="1" smtClean="0">
                <a:solidFill>
                  <a:schemeClr val="accent1"/>
                </a:solidFill>
              </a:rPr>
              <a:t>分析</a:t>
            </a:r>
          </a:p>
        </p:txBody>
      </p:sp>
      <p:sp>
        <p:nvSpPr>
          <p:cNvPr id="3" name="文本框 2"/>
          <p:cNvSpPr txBox="1">
            <a:spLocks noChangeArrowheads="1"/>
          </p:cNvSpPr>
          <p:nvPr/>
        </p:nvSpPr>
        <p:spPr bwMode="auto">
          <a:xfrm>
            <a:off x="1800225" y="1871663"/>
            <a:ext cx="85582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3200"/>
              <a:t>用</a:t>
            </a:r>
            <a:r>
              <a:rPr lang="en-US" altLang="zh-CN" sz="3200"/>
              <a:t>t[i,j]</a:t>
            </a:r>
            <a:r>
              <a:rPr lang="zh-CN" altLang="en-US" sz="3200"/>
              <a:t>表示第</a:t>
            </a:r>
            <a:r>
              <a:rPr lang="en-US" altLang="zh-CN" sz="3200"/>
              <a:t>i</a:t>
            </a:r>
            <a:r>
              <a:rPr lang="zh-CN" altLang="en-US" sz="3200"/>
              <a:t>堆到第</a:t>
            </a:r>
            <a:r>
              <a:rPr lang="en-US" altLang="zh-CN" sz="3200"/>
              <a:t>j</a:t>
            </a:r>
            <a:r>
              <a:rPr lang="zh-CN" altLang="en-US" sz="3200"/>
              <a:t>堆石头的总数</a:t>
            </a:r>
            <a:endParaRPr lang="en-US" altLang="zh-CN" sz="3200"/>
          </a:p>
          <a:p>
            <a:pPr eaLnBrk="1" hangingPunct="1">
              <a:lnSpc>
                <a:spcPct val="150000"/>
              </a:lnSpc>
            </a:pPr>
            <a:r>
              <a:rPr lang="en-US" altLang="zh-CN" sz="3200"/>
              <a:t>f[i,j]</a:t>
            </a:r>
            <a:r>
              <a:rPr lang="zh-CN" altLang="en-US" sz="3200"/>
              <a:t>表示第</a:t>
            </a:r>
            <a:r>
              <a:rPr lang="en-US" altLang="zh-CN" sz="3200"/>
              <a:t>i</a:t>
            </a:r>
            <a:r>
              <a:rPr lang="zh-CN" altLang="en-US" sz="3200"/>
              <a:t>堆到第</a:t>
            </a:r>
            <a:r>
              <a:rPr lang="en-US" altLang="zh-CN" sz="3200"/>
              <a:t>j</a:t>
            </a:r>
            <a:r>
              <a:rPr lang="zh-CN" altLang="en-US" sz="3200"/>
              <a:t>堆合并的最小得分</a:t>
            </a:r>
            <a:endParaRPr lang="en-US" altLang="zh-CN" sz="3200"/>
          </a:p>
          <a:p>
            <a:pPr eaLnBrk="1" hangingPunct="1">
              <a:lnSpc>
                <a:spcPct val="150000"/>
              </a:lnSpc>
            </a:pPr>
            <a:r>
              <a:rPr lang="en-US" altLang="zh-CN" sz="3200"/>
              <a:t>f[i][j]=min(f[i][j],f[i][k]+f[k+1][j]+t[i,j]);i&lt;=k&lt;=j-1</a:t>
            </a:r>
            <a:endParaRPr lang="zh-CN" altLang="en-US" sz="3200"/>
          </a:p>
        </p:txBody>
      </p:sp>
      <p:sp>
        <p:nvSpPr>
          <p:cNvPr id="4" name="文本框 3"/>
          <p:cNvSpPr txBox="1">
            <a:spLocks noChangeArrowheads="1"/>
          </p:cNvSpPr>
          <p:nvPr/>
        </p:nvSpPr>
        <p:spPr bwMode="auto">
          <a:xfrm>
            <a:off x="1190625" y="4344988"/>
            <a:ext cx="32718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solidFill>
                  <a:schemeClr val="accent1"/>
                </a:solidFill>
              </a:rPr>
              <a:t>t[i,j] </a:t>
            </a:r>
            <a:r>
              <a:rPr lang="zh-CN" altLang="en-US" sz="3200">
                <a:solidFill>
                  <a:schemeClr val="accent1"/>
                </a:solidFill>
              </a:rPr>
              <a:t>如何求得？</a:t>
            </a:r>
          </a:p>
        </p:txBody>
      </p:sp>
      <p:sp>
        <p:nvSpPr>
          <p:cNvPr id="6" name="文本框 5"/>
          <p:cNvSpPr txBox="1">
            <a:spLocks noChangeArrowheads="1"/>
          </p:cNvSpPr>
          <p:nvPr/>
        </p:nvSpPr>
        <p:spPr bwMode="auto">
          <a:xfrm>
            <a:off x="2243138" y="5094288"/>
            <a:ext cx="767238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s[i]</a:t>
            </a:r>
            <a:r>
              <a:rPr lang="zh-CN" altLang="en-US" sz="3200"/>
              <a:t>表示前</a:t>
            </a:r>
            <a:r>
              <a:rPr lang="en-US" altLang="zh-CN" sz="3200"/>
              <a:t>i</a:t>
            </a:r>
            <a:r>
              <a:rPr lang="zh-CN" altLang="en-US" sz="3200"/>
              <a:t>堆石头的价值总和</a:t>
            </a:r>
            <a:r>
              <a:rPr lang="en-US" altLang="zh-CN" sz="3200"/>
              <a:t>;</a:t>
            </a:r>
          </a:p>
          <a:p>
            <a:pPr eaLnBrk="1" hangingPunct="1"/>
            <a:r>
              <a:rPr lang="en-US" altLang="zh-CN" sz="3200"/>
              <a:t>t[i,j]=s[j]-s[i-1]</a:t>
            </a:r>
            <a:endParaRPr lang="zh-CN" altLang="en-US" sz="32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smtClean="0"/>
              <a:t>合唱队形</a:t>
            </a:r>
          </a:p>
        </p:txBody>
      </p:sp>
      <p:sp>
        <p:nvSpPr>
          <p:cNvPr id="5" name="矩形 4"/>
          <p:cNvSpPr>
            <a:spLocks noChangeArrowheads="1"/>
          </p:cNvSpPr>
          <p:nvPr/>
        </p:nvSpPr>
        <p:spPr bwMode="auto">
          <a:xfrm>
            <a:off x="2495550" y="1624013"/>
            <a:ext cx="786288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2800"/>
              <a:t>要找一个最大的序列，使得其先递增，再递减。</a:t>
            </a:r>
          </a:p>
        </p:txBody>
      </p:sp>
      <p:sp>
        <p:nvSpPr>
          <p:cNvPr id="3" name="文本框 2"/>
          <p:cNvSpPr txBox="1">
            <a:spLocks noChangeArrowheads="1"/>
          </p:cNvSpPr>
          <p:nvPr/>
        </p:nvSpPr>
        <p:spPr bwMode="auto">
          <a:xfrm>
            <a:off x="2300288" y="2943225"/>
            <a:ext cx="8058150"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en-US" altLang="zh-CN" sz="2800"/>
              <a:t>1</a:t>
            </a:r>
            <a:r>
              <a:rPr lang="zh-CN" altLang="en-US" sz="2800"/>
              <a:t>、求</a:t>
            </a:r>
            <a:r>
              <a:rPr lang="en-US" altLang="zh-CN" sz="2800"/>
              <a:t>b[i],b[i]</a:t>
            </a:r>
            <a:r>
              <a:rPr lang="zh-CN" altLang="en-US" sz="2800"/>
              <a:t>为同学</a:t>
            </a:r>
            <a:r>
              <a:rPr lang="en-US" altLang="zh-CN" sz="2800"/>
              <a:t>1</a:t>
            </a:r>
            <a:r>
              <a:rPr lang="zh-CN" altLang="en-US" sz="2800"/>
              <a:t>到同学</a:t>
            </a:r>
            <a:r>
              <a:rPr lang="en-US" altLang="zh-CN" sz="2800"/>
              <a:t>i</a:t>
            </a:r>
            <a:r>
              <a:rPr lang="zh-CN" altLang="en-US" sz="2800"/>
              <a:t>（包括同学</a:t>
            </a:r>
            <a:r>
              <a:rPr lang="en-US" altLang="zh-CN" sz="2800"/>
              <a:t>i</a:t>
            </a:r>
            <a:r>
              <a:rPr lang="zh-CN" altLang="en-US" sz="2800"/>
              <a:t>）从左到右身高递增的顺序最多的人数；</a:t>
            </a:r>
            <a:endParaRPr lang="en-US" altLang="zh-CN" sz="2800"/>
          </a:p>
          <a:p>
            <a:pPr eaLnBrk="1" hangingPunct="1">
              <a:lnSpc>
                <a:spcPct val="150000"/>
              </a:lnSpc>
            </a:pPr>
            <a:r>
              <a:rPr lang="en-US" altLang="zh-CN" sz="2800"/>
              <a:t>2</a:t>
            </a:r>
            <a:r>
              <a:rPr lang="zh-CN" altLang="en-US" sz="2800"/>
              <a:t>、求</a:t>
            </a:r>
            <a:r>
              <a:rPr lang="en-US" altLang="zh-CN" sz="2800"/>
              <a:t>c[i]</a:t>
            </a:r>
            <a:r>
              <a:rPr lang="zh-CN" altLang="en-US" sz="2800"/>
              <a:t>，</a:t>
            </a:r>
            <a:r>
              <a:rPr lang="en-US" altLang="zh-CN" sz="2800"/>
              <a:t>c[i]</a:t>
            </a:r>
            <a:r>
              <a:rPr lang="zh-CN" altLang="en-US" sz="2800"/>
              <a:t>为同学</a:t>
            </a:r>
            <a:r>
              <a:rPr lang="en-US" altLang="zh-CN" sz="2800"/>
              <a:t>i</a:t>
            </a:r>
            <a:r>
              <a:rPr lang="zh-CN" altLang="en-US" sz="2800"/>
              <a:t> （包括同学</a:t>
            </a:r>
            <a:r>
              <a:rPr lang="en-US" altLang="zh-CN" sz="2800"/>
              <a:t>i</a:t>
            </a:r>
            <a:r>
              <a:rPr lang="zh-CN" altLang="en-US" sz="2800"/>
              <a:t>）到</a:t>
            </a:r>
            <a:r>
              <a:rPr lang="en-US" altLang="zh-CN" sz="2800"/>
              <a:t>n</a:t>
            </a:r>
            <a:r>
              <a:rPr lang="zh-CN" altLang="en-US" sz="2800"/>
              <a:t>从右到左身高递增的顺序最多的人数；</a:t>
            </a:r>
            <a:endParaRPr lang="en-US" altLang="zh-CN" sz="2800"/>
          </a:p>
          <a:p>
            <a:pPr eaLnBrk="1" hangingPunct="1">
              <a:lnSpc>
                <a:spcPct val="150000"/>
              </a:lnSpc>
            </a:pPr>
            <a:r>
              <a:rPr lang="en-US" altLang="zh-CN" sz="2800"/>
              <a:t>3</a:t>
            </a:r>
            <a:r>
              <a:rPr lang="zh-CN" altLang="en-US" sz="2800"/>
              <a:t>、最大值</a:t>
            </a:r>
            <a:r>
              <a:rPr lang="en-US" altLang="zh-CN" sz="2800"/>
              <a:t>=max{c[i]+b[i]-1}</a:t>
            </a:r>
            <a:endParaRPr lang="zh-CN" altLang="en-US" sz="28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合并石子</a:t>
            </a:r>
            <a:r>
              <a:rPr lang="zh-CN" altLang="en-US" b="1" smtClean="0">
                <a:solidFill>
                  <a:schemeClr val="accent1"/>
                </a:solidFill>
              </a:rPr>
              <a:t>代码</a:t>
            </a:r>
          </a:p>
        </p:txBody>
      </p:sp>
      <p:sp>
        <p:nvSpPr>
          <p:cNvPr id="3" name="文本框 2"/>
          <p:cNvSpPr txBox="1">
            <a:spLocks noChangeArrowheads="1"/>
          </p:cNvSpPr>
          <p:nvPr/>
        </p:nvSpPr>
        <p:spPr bwMode="auto">
          <a:xfrm>
            <a:off x="1779588" y="2170113"/>
            <a:ext cx="347503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en-US" altLang="zh-CN" sz="3600"/>
              <a:t>1</a:t>
            </a:r>
            <a:r>
              <a:rPr lang="zh-CN" altLang="en-US" sz="3600"/>
              <a:t>、定义；</a:t>
            </a:r>
            <a:endParaRPr lang="en-US" altLang="zh-CN" sz="3600"/>
          </a:p>
          <a:p>
            <a:pPr eaLnBrk="1" hangingPunct="1">
              <a:lnSpc>
                <a:spcPct val="150000"/>
              </a:lnSpc>
            </a:pPr>
            <a:r>
              <a:rPr lang="en-US" altLang="zh-CN" sz="3600"/>
              <a:t>2</a:t>
            </a:r>
            <a:r>
              <a:rPr lang="zh-CN" altLang="en-US" sz="3600"/>
              <a:t>、输入；</a:t>
            </a:r>
            <a:endParaRPr lang="en-US" altLang="zh-CN" sz="3600"/>
          </a:p>
          <a:p>
            <a:pPr eaLnBrk="1" hangingPunct="1">
              <a:lnSpc>
                <a:spcPct val="150000"/>
              </a:lnSpc>
            </a:pPr>
            <a:r>
              <a:rPr lang="en-US" altLang="zh-CN" sz="3600"/>
              <a:t>3</a:t>
            </a:r>
            <a:r>
              <a:rPr lang="zh-CN" altLang="en-US" sz="3600"/>
              <a:t>、处理计算；</a:t>
            </a:r>
            <a:endParaRPr lang="en-US" altLang="zh-CN" sz="3600"/>
          </a:p>
          <a:p>
            <a:pPr eaLnBrk="1" hangingPunct="1">
              <a:lnSpc>
                <a:spcPct val="150000"/>
              </a:lnSpc>
            </a:pPr>
            <a:r>
              <a:rPr lang="en-US" altLang="zh-CN" sz="3600"/>
              <a:t>4</a:t>
            </a:r>
            <a:r>
              <a:rPr lang="zh-CN" altLang="en-US" sz="3600"/>
              <a:t>、输出；</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合并石子</a:t>
            </a:r>
            <a:r>
              <a:rPr lang="zh-CN" altLang="en-US" b="1" smtClean="0">
                <a:solidFill>
                  <a:schemeClr val="accent1"/>
                </a:solidFill>
              </a:rPr>
              <a:t>代码</a:t>
            </a:r>
          </a:p>
        </p:txBody>
      </p:sp>
      <p:sp>
        <p:nvSpPr>
          <p:cNvPr id="27651" name="文本框 2"/>
          <p:cNvSpPr txBox="1">
            <a:spLocks noChangeArrowheads="1"/>
          </p:cNvSpPr>
          <p:nvPr/>
        </p:nvSpPr>
        <p:spPr bwMode="auto">
          <a:xfrm>
            <a:off x="1779588" y="1682750"/>
            <a:ext cx="347503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en-US" altLang="zh-CN" sz="3600"/>
              <a:t>2</a:t>
            </a:r>
            <a:r>
              <a:rPr lang="zh-CN" altLang="en-US" sz="3600"/>
              <a:t>、输入；</a:t>
            </a:r>
            <a:endParaRPr lang="en-US" altLang="zh-CN" sz="3600"/>
          </a:p>
        </p:txBody>
      </p:sp>
      <p:sp>
        <p:nvSpPr>
          <p:cNvPr id="4" name="文本框 3"/>
          <p:cNvSpPr txBox="1">
            <a:spLocks noChangeArrowheads="1"/>
          </p:cNvSpPr>
          <p:nvPr/>
        </p:nvSpPr>
        <p:spPr bwMode="auto">
          <a:xfrm>
            <a:off x="2425700" y="3097213"/>
            <a:ext cx="5389563"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3200"/>
              <a:t>Scanf(“%d”,&amp;n);</a:t>
            </a:r>
          </a:p>
          <a:p>
            <a:pPr eaLnBrk="1" hangingPunct="1"/>
            <a:r>
              <a:rPr lang="en-US" altLang="zh-CN" sz="3200"/>
              <a:t>For(i=1;i&lt;=n;i++){</a:t>
            </a:r>
          </a:p>
          <a:p>
            <a:pPr eaLnBrk="1" hangingPunct="1"/>
            <a:r>
              <a:rPr lang="en-US" altLang="zh-CN" sz="3200"/>
              <a:t>	scanf(“%d”,&amp;a[i]);</a:t>
            </a:r>
          </a:p>
          <a:p>
            <a:pPr eaLnBrk="1" hangingPunct="1"/>
            <a:r>
              <a:rPr lang="en-US" altLang="zh-CN" sz="3200"/>
              <a:t>	s[i]=s[i-1]+a[i];</a:t>
            </a:r>
          </a:p>
          <a:p>
            <a:pPr eaLnBrk="1" hangingPunct="1"/>
            <a:r>
              <a:rPr lang="en-US" altLang="zh-CN" sz="3200"/>
              <a:t>}</a:t>
            </a:r>
            <a:endParaRPr lang="zh-CN" altLang="en-US" sz="3200"/>
          </a:p>
        </p:txBody>
      </p:sp>
      <p:sp>
        <p:nvSpPr>
          <p:cNvPr id="5" name="右箭头 4"/>
          <p:cNvSpPr/>
          <p:nvPr/>
        </p:nvSpPr>
        <p:spPr>
          <a:xfrm>
            <a:off x="6497638" y="4708525"/>
            <a:ext cx="1317625" cy="463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p:nvSpPr>
        <p:spPr bwMode="auto">
          <a:xfrm>
            <a:off x="8188325" y="4373563"/>
            <a:ext cx="309403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3200">
                <a:solidFill>
                  <a:schemeClr val="accent1"/>
                </a:solidFill>
              </a:rPr>
              <a:t>边输入，边将</a:t>
            </a:r>
            <a:r>
              <a:rPr lang="en-US" altLang="zh-CN" sz="3200">
                <a:solidFill>
                  <a:schemeClr val="accent1"/>
                </a:solidFill>
              </a:rPr>
              <a:t>s</a:t>
            </a:r>
            <a:r>
              <a:rPr lang="zh-CN" altLang="en-US" sz="3200">
                <a:solidFill>
                  <a:schemeClr val="accent1"/>
                </a:solidFill>
              </a:rPr>
              <a:t>数组计算完成</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nodeType="afterGroup">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合并石子</a:t>
            </a:r>
            <a:r>
              <a:rPr lang="zh-CN" altLang="en-US" b="1" smtClean="0">
                <a:solidFill>
                  <a:schemeClr val="accent1"/>
                </a:solidFill>
              </a:rPr>
              <a:t>代码</a:t>
            </a:r>
          </a:p>
        </p:txBody>
      </p:sp>
      <p:sp>
        <p:nvSpPr>
          <p:cNvPr id="29699" name="文本框 2"/>
          <p:cNvSpPr txBox="1">
            <a:spLocks noChangeArrowheads="1"/>
          </p:cNvSpPr>
          <p:nvPr/>
        </p:nvSpPr>
        <p:spPr bwMode="auto">
          <a:xfrm>
            <a:off x="1816100" y="1268413"/>
            <a:ext cx="347503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en-US" altLang="zh-CN" sz="3600"/>
              <a:t>2</a:t>
            </a:r>
            <a:r>
              <a:rPr lang="zh-CN" altLang="en-US" sz="3600"/>
              <a:t>、处理计算；</a:t>
            </a:r>
            <a:endParaRPr lang="en-US" altLang="zh-CN" sz="3600"/>
          </a:p>
        </p:txBody>
      </p:sp>
      <p:sp>
        <p:nvSpPr>
          <p:cNvPr id="7" name="文本框 6"/>
          <p:cNvSpPr txBox="1">
            <a:spLocks noChangeArrowheads="1"/>
          </p:cNvSpPr>
          <p:nvPr/>
        </p:nvSpPr>
        <p:spPr bwMode="auto">
          <a:xfrm>
            <a:off x="685800" y="2633663"/>
            <a:ext cx="48768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2400"/>
              <a:t>1)</a:t>
            </a:r>
            <a:r>
              <a:rPr lang="zh-CN" altLang="en-US" sz="2400"/>
              <a:t>处理边界值；</a:t>
            </a:r>
            <a:endParaRPr lang="en-US" altLang="zh-CN" sz="2400"/>
          </a:p>
          <a:p>
            <a:pPr eaLnBrk="1" hangingPunct="1"/>
            <a:r>
              <a:rPr lang="en-US" altLang="zh-CN" sz="2400"/>
              <a:t>2)</a:t>
            </a:r>
            <a:r>
              <a:rPr lang="zh-CN" altLang="en-US" sz="2400"/>
              <a:t>动归计算</a:t>
            </a:r>
            <a:endParaRPr lang="en-US" altLang="zh-CN" sz="2400"/>
          </a:p>
          <a:p>
            <a:pPr eaLnBrk="1" hangingPunct="1"/>
            <a:r>
              <a:rPr lang="en-US" altLang="zh-CN" sz="2400"/>
              <a:t>For(            </a:t>
            </a:r>
            <a:r>
              <a:rPr lang="zh-CN" altLang="en-US" sz="2400"/>
              <a:t>阶段           ）</a:t>
            </a:r>
            <a:endParaRPr lang="en-US" altLang="zh-CN" sz="2400"/>
          </a:p>
          <a:p>
            <a:pPr eaLnBrk="1" hangingPunct="1"/>
            <a:r>
              <a:rPr lang="en-US" altLang="zh-CN" sz="2400"/>
              <a:t>     for</a:t>
            </a:r>
            <a:r>
              <a:rPr lang="zh-CN" altLang="en-US" sz="2400"/>
              <a:t>（     每个阶段中的状态   ）</a:t>
            </a:r>
            <a:r>
              <a:rPr lang="en-US" altLang="zh-CN" sz="2400"/>
              <a:t>{</a:t>
            </a:r>
          </a:p>
          <a:p>
            <a:pPr eaLnBrk="1" hangingPunct="1"/>
            <a:r>
              <a:rPr lang="en-US" altLang="zh-CN" sz="2400"/>
              <a:t>	</a:t>
            </a:r>
            <a:r>
              <a:rPr lang="zh-CN" altLang="en-US" sz="2400"/>
              <a:t>计算每个状态</a:t>
            </a:r>
            <a:endParaRPr lang="en-US" altLang="zh-CN" sz="2400"/>
          </a:p>
          <a:p>
            <a:pPr eaLnBrk="1" hangingPunct="1"/>
            <a:endParaRPr lang="en-US" altLang="zh-CN" sz="2400"/>
          </a:p>
          <a:p>
            <a:pPr eaLnBrk="1" hangingPunct="1"/>
            <a:r>
              <a:rPr lang="en-US" altLang="zh-CN" sz="2400"/>
              <a:t>      }</a:t>
            </a:r>
            <a:endParaRPr lang="zh-CN" altLang="en-US" sz="2400"/>
          </a:p>
        </p:txBody>
      </p:sp>
      <p:sp>
        <p:nvSpPr>
          <p:cNvPr id="8" name="文本框 7"/>
          <p:cNvSpPr txBox="1">
            <a:spLocks noChangeArrowheads="1"/>
          </p:cNvSpPr>
          <p:nvPr/>
        </p:nvSpPr>
        <p:spPr bwMode="auto">
          <a:xfrm>
            <a:off x="5834063" y="2913063"/>
            <a:ext cx="635793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2400"/>
              <a:t>For(i=1;i&lt;=n;i++) f[i][i]=0;</a:t>
            </a:r>
          </a:p>
          <a:p>
            <a:pPr eaLnBrk="1" hangingPunct="1"/>
            <a:r>
              <a:rPr lang="en-US" altLang="zh-CN" sz="2400"/>
              <a:t>For(len=2;len&lt;=n;len++</a:t>
            </a:r>
            <a:r>
              <a:rPr lang="zh-CN" altLang="en-US" sz="2400"/>
              <a:t>）</a:t>
            </a:r>
            <a:endParaRPr lang="en-US" altLang="zh-CN" sz="2400"/>
          </a:p>
          <a:p>
            <a:pPr eaLnBrk="1" hangingPunct="1"/>
            <a:r>
              <a:rPr lang="en-US" altLang="zh-CN" sz="2400"/>
              <a:t>     for(i=1;i&lt;=n-len+1;i++){</a:t>
            </a:r>
          </a:p>
          <a:p>
            <a:pPr eaLnBrk="1" hangingPunct="1"/>
            <a:r>
              <a:rPr lang="en-US" altLang="zh-CN" sz="2400"/>
              <a:t>	j=i+len-1;</a:t>
            </a:r>
          </a:p>
          <a:p>
            <a:pPr eaLnBrk="1" hangingPunct="1"/>
            <a:r>
              <a:rPr lang="en-US" altLang="zh-CN" sz="2400"/>
              <a:t>	//</a:t>
            </a:r>
            <a:r>
              <a:rPr lang="zh-CN" altLang="en-US" sz="2400"/>
              <a:t>计算</a:t>
            </a:r>
            <a:r>
              <a:rPr lang="en-US" altLang="zh-CN" sz="2400"/>
              <a:t>f[i][j]</a:t>
            </a:r>
          </a:p>
          <a:p>
            <a:pPr eaLnBrk="1" hangingPunct="1"/>
            <a:r>
              <a:rPr lang="en-US" altLang="zh-CN" sz="2400"/>
              <a:t>	for(k=i;k&lt;=j-1;j++)</a:t>
            </a:r>
          </a:p>
          <a:p>
            <a:pPr eaLnBrk="1" hangingPunct="1"/>
            <a:r>
              <a:rPr lang="en-US" altLang="zh-CN" sz="2400"/>
              <a:t>	f[i][j]=min(f[i][j],f[i][k]+f[k+1][j]+s[j]-s[i-1])</a:t>
            </a:r>
          </a:p>
          <a:p>
            <a:pPr eaLnBrk="1" hangingPunct="1"/>
            <a:endParaRPr lang="en-US" altLang="zh-CN" sz="2400"/>
          </a:p>
          <a:p>
            <a:pPr eaLnBrk="1" hangingPunct="1"/>
            <a:r>
              <a:rPr lang="en-US" altLang="zh-CN" sz="2400"/>
              <a:t>      }</a:t>
            </a:r>
            <a:endParaRPr lang="zh-CN" altLang="en-US" sz="2400"/>
          </a:p>
        </p:txBody>
      </p:sp>
      <p:sp>
        <p:nvSpPr>
          <p:cNvPr id="9" name="文本框 8"/>
          <p:cNvSpPr txBox="1">
            <a:spLocks noChangeArrowheads="1"/>
          </p:cNvSpPr>
          <p:nvPr/>
        </p:nvSpPr>
        <p:spPr bwMode="auto">
          <a:xfrm>
            <a:off x="5834063" y="1217613"/>
            <a:ext cx="4181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2400"/>
              <a:t>//</a:t>
            </a:r>
            <a:r>
              <a:rPr lang="zh-CN" altLang="en-US" sz="2400"/>
              <a:t>将</a:t>
            </a:r>
            <a:r>
              <a:rPr lang="en-US" altLang="zh-CN" sz="2400"/>
              <a:t>f</a:t>
            </a:r>
            <a:r>
              <a:rPr lang="zh-CN" altLang="en-US" sz="2400"/>
              <a:t>数组初始化较大的数</a:t>
            </a:r>
            <a:endParaRPr lang="en-US" altLang="zh-CN" sz="2400"/>
          </a:p>
          <a:p>
            <a:pPr eaLnBrk="1" hangingPunct="1"/>
            <a:r>
              <a:rPr lang="en-US" altLang="zh-CN" sz="2400"/>
              <a:t>For(i=1;i&lt;=n;i++)</a:t>
            </a:r>
          </a:p>
          <a:p>
            <a:pPr eaLnBrk="1" hangingPunct="1"/>
            <a:r>
              <a:rPr lang="en-US" altLang="zh-CN" sz="2400"/>
              <a:t>   for(j=1;j&lt;=n;j++)</a:t>
            </a:r>
          </a:p>
          <a:p>
            <a:pPr eaLnBrk="1" hangingPunct="1"/>
            <a:r>
              <a:rPr lang="en-US" altLang="zh-CN" sz="2400"/>
              <a:t>	f[i][j]=1000000;</a:t>
            </a:r>
            <a:endParaRPr lang="zh-CN" altLang="en-US" sz="24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fade">
                                      <p:cBhvr>
                                        <p:cTn id="37" dur="500"/>
                                        <p:tgtEl>
                                          <p:spTgt spid="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fade">
                                      <p:cBhvr>
                                        <p:cTn id="42" dur="500"/>
                                        <p:tgtEl>
                                          <p:spTgt spid="8">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fade">
                                      <p:cBhvr>
                                        <p:cTn id="47" dur="500"/>
                                        <p:tgtEl>
                                          <p:spTgt spid="8">
                                            <p:txEl>
                                              <p:pRg st="2" end="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xEl>
                                              <p:pRg st="8" end="8"/>
                                            </p:txEl>
                                          </p:spTgt>
                                        </p:tgtEl>
                                        <p:attrNameLst>
                                          <p:attrName>style.visibility</p:attrName>
                                        </p:attrNameLst>
                                      </p:cBhvr>
                                      <p:to>
                                        <p:strVal val="visible"/>
                                      </p:to>
                                    </p:set>
                                    <p:animEffect transition="in" filter="fade">
                                      <p:cBhvr>
                                        <p:cTn id="50" dur="500"/>
                                        <p:tgtEl>
                                          <p:spTgt spid="8">
                                            <p:txEl>
                                              <p:pRg st="8" end="8"/>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Effect transition="in" filter="fade">
                                      <p:cBhvr>
                                        <p:cTn id="55" dur="500"/>
                                        <p:tgtEl>
                                          <p:spTgt spid="8">
                                            <p:txEl>
                                              <p:pRg st="3" end="3"/>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8">
                                            <p:txEl>
                                              <p:pRg st="4" end="4"/>
                                            </p:txEl>
                                          </p:spTgt>
                                        </p:tgtEl>
                                        <p:attrNameLst>
                                          <p:attrName>style.visibility</p:attrName>
                                        </p:attrNameLst>
                                      </p:cBhvr>
                                      <p:to>
                                        <p:strVal val="visible"/>
                                      </p:to>
                                    </p:set>
                                    <p:animEffect transition="in" filter="fade">
                                      <p:cBhvr>
                                        <p:cTn id="60" dur="500"/>
                                        <p:tgtEl>
                                          <p:spTgt spid="8">
                                            <p:txEl>
                                              <p:pRg st="4" end="4"/>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
                                            <p:txEl>
                                              <p:pRg st="5" end="5"/>
                                            </p:txEl>
                                          </p:spTgt>
                                        </p:tgtEl>
                                        <p:attrNameLst>
                                          <p:attrName>style.visibility</p:attrName>
                                        </p:attrNameLst>
                                      </p:cBhvr>
                                      <p:to>
                                        <p:strVal val="visible"/>
                                      </p:to>
                                    </p:set>
                                    <p:animEffect transition="in" filter="fade">
                                      <p:cBhvr>
                                        <p:cTn id="65" dur="500"/>
                                        <p:tgtEl>
                                          <p:spTgt spid="8">
                                            <p:txEl>
                                              <p:pRg st="5" end="5"/>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8">
                                            <p:txEl>
                                              <p:pRg st="6" end="6"/>
                                            </p:txEl>
                                          </p:spTgt>
                                        </p:tgtEl>
                                        <p:attrNameLst>
                                          <p:attrName>style.visibility</p:attrName>
                                        </p:attrNameLst>
                                      </p:cBhvr>
                                      <p:to>
                                        <p:strVal val="visible"/>
                                      </p:to>
                                    </p:set>
                                    <p:animEffect transition="in" filter="fade">
                                      <p:cBhvr>
                                        <p:cTn id="70" dur="500"/>
                                        <p:tgtEl>
                                          <p:spTgt spid="8">
                                            <p:txEl>
                                              <p:pRg st="6" end="6"/>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9">
                                            <p:txEl>
                                              <p:pRg st="0" end="0"/>
                                            </p:txEl>
                                          </p:spTgt>
                                        </p:tgtEl>
                                        <p:attrNameLst>
                                          <p:attrName>style.visibility</p:attrName>
                                        </p:attrNameLst>
                                      </p:cBhvr>
                                      <p:to>
                                        <p:strVal val="visible"/>
                                      </p:to>
                                    </p:set>
                                    <p:animEffect transition="in" filter="fade">
                                      <p:cBhvr>
                                        <p:cTn id="75" dur="500"/>
                                        <p:tgtEl>
                                          <p:spTgt spid="9">
                                            <p:txEl>
                                              <p:pRg st="0" end="0"/>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9">
                                            <p:txEl>
                                              <p:pRg st="1" end="1"/>
                                            </p:txEl>
                                          </p:spTgt>
                                        </p:tgtEl>
                                        <p:attrNameLst>
                                          <p:attrName>style.visibility</p:attrName>
                                        </p:attrNameLst>
                                      </p:cBhvr>
                                      <p:to>
                                        <p:strVal val="visible"/>
                                      </p:to>
                                    </p:set>
                                    <p:animEffect transition="in" filter="fade">
                                      <p:cBhvr>
                                        <p:cTn id="80" dur="500"/>
                                        <p:tgtEl>
                                          <p:spTgt spid="9">
                                            <p:txEl>
                                              <p:pRg st="1" end="1"/>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9">
                                            <p:txEl>
                                              <p:pRg st="2" end="2"/>
                                            </p:txEl>
                                          </p:spTgt>
                                        </p:tgtEl>
                                        <p:attrNameLst>
                                          <p:attrName>style.visibility</p:attrName>
                                        </p:attrNameLst>
                                      </p:cBhvr>
                                      <p:to>
                                        <p:strVal val="visible"/>
                                      </p:to>
                                    </p:set>
                                    <p:animEffect transition="in" filter="fade">
                                      <p:cBhvr>
                                        <p:cTn id="85" dur="500"/>
                                        <p:tgtEl>
                                          <p:spTgt spid="9">
                                            <p:txEl>
                                              <p:pRg st="2" end="2"/>
                                            </p:txEl>
                                          </p:spTgt>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9">
                                            <p:txEl>
                                              <p:pRg st="3" end="3"/>
                                            </p:txEl>
                                          </p:spTgt>
                                        </p:tgtEl>
                                        <p:attrNameLst>
                                          <p:attrName>style.visibility</p:attrName>
                                        </p:attrNameLst>
                                      </p:cBhvr>
                                      <p:to>
                                        <p:strVal val="visible"/>
                                      </p:to>
                                    </p:set>
                                    <p:animEffect transition="in" filter="fade">
                                      <p:cBhvr>
                                        <p:cTn id="9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区间型动态规划模型</a:t>
            </a:r>
          </a:p>
        </p:txBody>
      </p:sp>
      <p:sp>
        <p:nvSpPr>
          <p:cNvPr id="3" name="文本框 2"/>
          <p:cNvSpPr txBox="1"/>
          <p:nvPr/>
        </p:nvSpPr>
        <p:spPr>
          <a:xfrm>
            <a:off x="3065463" y="2684463"/>
            <a:ext cx="6573837" cy="1570037"/>
          </a:xfrm>
          <a:prstGeom prst="rect">
            <a:avLst/>
          </a:prstGeom>
          <a:noFill/>
        </p:spPr>
        <p:txBody>
          <a:bodyPr>
            <a:spAutoFit/>
          </a:bodyPr>
          <a:lstStyle/>
          <a:p>
            <a:pPr eaLnBrk="1" fontAlgn="auto" hangingPunct="1">
              <a:spcBef>
                <a:spcPts val="0"/>
              </a:spcBef>
              <a:spcAft>
                <a:spcPts val="0"/>
              </a:spcAft>
              <a:defRPr/>
            </a:pPr>
            <a:r>
              <a:rPr lang="zh-CN" altLang="en-US" sz="3200" b="1" dirty="0">
                <a:solidFill>
                  <a:schemeClr val="accent1"/>
                </a:solidFill>
                <a:latin typeface="+mj-ea"/>
                <a:ea typeface="+mj-ea"/>
              </a:rPr>
              <a:t>特点：</a:t>
            </a:r>
            <a:endParaRPr lang="en-US" altLang="zh-CN" sz="3200" b="1" dirty="0">
              <a:solidFill>
                <a:schemeClr val="accent1"/>
              </a:solidFill>
              <a:latin typeface="+mj-ea"/>
              <a:ea typeface="+mj-ea"/>
            </a:endParaRPr>
          </a:p>
          <a:p>
            <a:pPr eaLnBrk="1" fontAlgn="auto" hangingPunct="1">
              <a:spcBef>
                <a:spcPts val="0"/>
              </a:spcBef>
              <a:spcAft>
                <a:spcPts val="0"/>
              </a:spcAft>
              <a:defRPr/>
            </a:pPr>
            <a:r>
              <a:rPr lang="zh-CN" altLang="en-US" sz="3200" dirty="0">
                <a:latin typeface="+mn-lt"/>
                <a:ea typeface="+mn-ea"/>
              </a:rPr>
              <a:t>有一个</a:t>
            </a:r>
            <a:r>
              <a:rPr lang="en-US" altLang="zh-CN" sz="3200" dirty="0">
                <a:latin typeface="+mn-lt"/>
                <a:ea typeface="+mn-ea"/>
              </a:rPr>
              <a:t>k</a:t>
            </a:r>
            <a:r>
              <a:rPr lang="zh-CN" altLang="en-US" sz="3200" dirty="0">
                <a:latin typeface="+mn-lt"/>
                <a:ea typeface="+mn-ea"/>
              </a:rPr>
              <a:t>值将区间分为两段，决策则是找到最优的分段方案</a:t>
            </a:r>
            <a:endParaRPr lang="zh-CN" altLang="en-US" sz="3200" dirty="0">
              <a:latin typeface="+mn-lt"/>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b="1" smtClean="0"/>
              <a:t>括号匹配</a:t>
            </a:r>
          </a:p>
        </p:txBody>
      </p:sp>
      <p:sp>
        <p:nvSpPr>
          <p:cNvPr id="8" name="矩形 7"/>
          <p:cNvSpPr>
            <a:spLocks noChangeArrowheads="1"/>
          </p:cNvSpPr>
          <p:nvPr/>
        </p:nvSpPr>
        <p:spPr bwMode="auto">
          <a:xfrm>
            <a:off x="2065338" y="2247900"/>
            <a:ext cx="834548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2400"/>
              <a:t>给你一个字符串，里面只包含</a:t>
            </a:r>
            <a:r>
              <a:rPr lang="en-US" altLang="zh-CN" sz="2400"/>
              <a:t>"(",")","[","]"</a:t>
            </a:r>
            <a:r>
              <a:rPr lang="zh-CN" altLang="en-US" sz="2400"/>
              <a:t>四种符号，请问你需要至少添加多少个括号才能使这些括号匹配起来。</a:t>
            </a:r>
          </a:p>
          <a:p>
            <a:pPr eaLnBrk="1" hangingPunct="1"/>
            <a:r>
              <a:rPr lang="zh-CN" altLang="en-US" sz="2400"/>
              <a:t>如：</a:t>
            </a:r>
          </a:p>
          <a:p>
            <a:pPr eaLnBrk="1" hangingPunct="1"/>
            <a:r>
              <a:rPr lang="en-US" altLang="zh-CN" sz="2400"/>
              <a:t>[]</a:t>
            </a:r>
            <a:r>
              <a:rPr lang="zh-CN" altLang="en-US" sz="2400"/>
              <a:t>是匹配的</a:t>
            </a:r>
          </a:p>
          <a:p>
            <a:pPr eaLnBrk="1" hangingPunct="1"/>
            <a:r>
              <a:rPr lang="en-US" altLang="zh-CN" sz="2400"/>
              <a:t>([])[]</a:t>
            </a:r>
            <a:r>
              <a:rPr lang="zh-CN" altLang="en-US" sz="2400"/>
              <a:t>是匹配的</a:t>
            </a:r>
          </a:p>
          <a:p>
            <a:pPr eaLnBrk="1" hangingPunct="1"/>
            <a:r>
              <a:rPr lang="en-US" altLang="zh-CN" sz="2400"/>
              <a:t>((]</a:t>
            </a:r>
            <a:r>
              <a:rPr lang="zh-CN" altLang="en-US" sz="2400"/>
              <a:t>是不匹配的</a:t>
            </a:r>
          </a:p>
          <a:p>
            <a:pPr eaLnBrk="1" hangingPunct="1"/>
            <a:r>
              <a:rPr lang="en-US" altLang="zh-CN" sz="2400"/>
              <a:t>([)]</a:t>
            </a:r>
            <a:r>
              <a:rPr lang="zh-CN" altLang="en-US" sz="2400"/>
              <a:t>是不匹配的</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b="1" smtClean="0"/>
              <a:t>括号匹配</a:t>
            </a:r>
          </a:p>
        </p:txBody>
      </p:sp>
      <p:sp>
        <p:nvSpPr>
          <p:cNvPr id="33795" name="矩形 3"/>
          <p:cNvSpPr>
            <a:spLocks noChangeArrowheads="1"/>
          </p:cNvSpPr>
          <p:nvPr/>
        </p:nvSpPr>
        <p:spPr bwMode="auto">
          <a:xfrm>
            <a:off x="8912225" y="1644650"/>
            <a:ext cx="3584575"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2800">
                <a:solidFill>
                  <a:schemeClr val="accent1"/>
                </a:solidFill>
              </a:rPr>
              <a:t>样例输入</a:t>
            </a:r>
          </a:p>
          <a:p>
            <a:pPr eaLnBrk="1" hangingPunct="1"/>
            <a:r>
              <a:rPr lang="en-US" altLang="zh-CN" sz="2800"/>
              <a:t>4</a:t>
            </a:r>
          </a:p>
          <a:p>
            <a:pPr eaLnBrk="1" hangingPunct="1"/>
            <a:r>
              <a:rPr lang="en-US" altLang="zh-CN" sz="2800"/>
              <a:t>[]</a:t>
            </a:r>
          </a:p>
          <a:p>
            <a:pPr eaLnBrk="1" hangingPunct="1"/>
            <a:r>
              <a:rPr lang="en-US" altLang="zh-CN" sz="2800"/>
              <a:t>([])[]</a:t>
            </a:r>
          </a:p>
          <a:p>
            <a:pPr eaLnBrk="1" hangingPunct="1"/>
            <a:r>
              <a:rPr lang="en-US" altLang="zh-CN" sz="2800"/>
              <a:t>((]</a:t>
            </a:r>
          </a:p>
          <a:p>
            <a:pPr eaLnBrk="1" hangingPunct="1"/>
            <a:r>
              <a:rPr lang="en-US" altLang="zh-CN" sz="2800"/>
              <a:t>([)]</a:t>
            </a:r>
          </a:p>
          <a:p>
            <a:pPr eaLnBrk="1" hangingPunct="1"/>
            <a:r>
              <a:rPr lang="zh-CN" altLang="en-US" sz="2800">
                <a:solidFill>
                  <a:schemeClr val="accent1"/>
                </a:solidFill>
              </a:rPr>
              <a:t>样例输出</a:t>
            </a:r>
          </a:p>
          <a:p>
            <a:pPr eaLnBrk="1" hangingPunct="1"/>
            <a:r>
              <a:rPr lang="en-US" altLang="zh-CN" sz="2800"/>
              <a:t>0</a:t>
            </a:r>
          </a:p>
          <a:p>
            <a:pPr eaLnBrk="1" hangingPunct="1"/>
            <a:r>
              <a:rPr lang="en-US" altLang="zh-CN" sz="2800"/>
              <a:t>0</a:t>
            </a:r>
          </a:p>
          <a:p>
            <a:pPr eaLnBrk="1" hangingPunct="1"/>
            <a:r>
              <a:rPr lang="en-US" altLang="zh-CN" sz="2800"/>
              <a:t>3</a:t>
            </a:r>
          </a:p>
          <a:p>
            <a:pPr eaLnBrk="1" hangingPunct="1"/>
            <a:r>
              <a:rPr lang="en-US" altLang="zh-CN" sz="2800"/>
              <a:t>2</a:t>
            </a:r>
            <a:endParaRPr lang="zh-CN" altLang="en-US" sz="2800"/>
          </a:p>
        </p:txBody>
      </p:sp>
      <p:sp>
        <p:nvSpPr>
          <p:cNvPr id="33796" name="矩形 4"/>
          <p:cNvSpPr>
            <a:spLocks noChangeArrowheads="1"/>
          </p:cNvSpPr>
          <p:nvPr/>
        </p:nvSpPr>
        <p:spPr bwMode="auto">
          <a:xfrm>
            <a:off x="1074738" y="1644650"/>
            <a:ext cx="62833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2800">
                <a:solidFill>
                  <a:schemeClr val="accent1"/>
                </a:solidFill>
              </a:rPr>
              <a:t>输入</a:t>
            </a:r>
          </a:p>
          <a:p>
            <a:pPr eaLnBrk="1" hangingPunct="1"/>
            <a:r>
              <a:rPr lang="zh-CN" altLang="en-US" sz="2800"/>
              <a:t>第一行输入一个正整数</a:t>
            </a:r>
            <a:r>
              <a:rPr lang="en-US" altLang="zh-CN" sz="2800"/>
              <a:t>N</a:t>
            </a:r>
            <a:r>
              <a:rPr lang="zh-CN" altLang="en-US" sz="2800"/>
              <a:t>，表示测试数据组数</a:t>
            </a:r>
            <a:r>
              <a:rPr lang="en-US" altLang="zh-CN" sz="2800"/>
              <a:t>(N&lt;=10)</a:t>
            </a:r>
          </a:p>
          <a:p>
            <a:pPr eaLnBrk="1" hangingPunct="1"/>
            <a:r>
              <a:rPr lang="zh-CN" altLang="en-US" sz="2800"/>
              <a:t>每组测试数据都只有一行，是一个字符串</a:t>
            </a:r>
            <a:r>
              <a:rPr lang="en-US" altLang="zh-CN" sz="2800"/>
              <a:t>S</a:t>
            </a:r>
            <a:r>
              <a:rPr lang="zh-CN" altLang="en-US" sz="2800"/>
              <a:t>，</a:t>
            </a:r>
            <a:r>
              <a:rPr lang="en-US" altLang="zh-CN" sz="2800"/>
              <a:t>S</a:t>
            </a:r>
            <a:r>
              <a:rPr lang="zh-CN" altLang="en-US" sz="2800"/>
              <a:t>中只包含以上所说的四种字符，</a:t>
            </a:r>
            <a:r>
              <a:rPr lang="en-US" altLang="zh-CN" sz="2800"/>
              <a:t>S</a:t>
            </a:r>
            <a:r>
              <a:rPr lang="zh-CN" altLang="en-US" sz="2800"/>
              <a:t>的长度不超过</a:t>
            </a:r>
            <a:r>
              <a:rPr lang="en-US" altLang="zh-CN" sz="2800"/>
              <a:t>100</a:t>
            </a:r>
          </a:p>
          <a:p>
            <a:pPr eaLnBrk="1" hangingPunct="1"/>
            <a:r>
              <a:rPr lang="zh-CN" altLang="en-US" sz="2800">
                <a:solidFill>
                  <a:schemeClr val="accent1"/>
                </a:solidFill>
              </a:rPr>
              <a:t>输出</a:t>
            </a:r>
          </a:p>
          <a:p>
            <a:pPr eaLnBrk="1" hangingPunct="1"/>
            <a:r>
              <a:rPr lang="zh-CN" altLang="en-US" sz="2800"/>
              <a:t>对于每组测试数据都输出一个正整数，表示最少需要添加的括号的数量。每组测试输出占一行</a:t>
            </a: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b="1" smtClean="0"/>
              <a:t>括号匹配</a:t>
            </a:r>
            <a:r>
              <a:rPr lang="zh-CN" altLang="en-US" b="1" smtClean="0">
                <a:solidFill>
                  <a:schemeClr val="accent1"/>
                </a:solidFill>
              </a:rPr>
              <a:t>分析</a:t>
            </a:r>
          </a:p>
        </p:txBody>
      </p:sp>
      <p:sp>
        <p:nvSpPr>
          <p:cNvPr id="6" name="矩形 5"/>
          <p:cNvSpPr>
            <a:spLocks noChangeArrowheads="1"/>
          </p:cNvSpPr>
          <p:nvPr/>
        </p:nvSpPr>
        <p:spPr bwMode="auto">
          <a:xfrm>
            <a:off x="1179513" y="1398588"/>
            <a:ext cx="9271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2800" b="1">
                <a:solidFill>
                  <a:srgbClr val="D47348"/>
                </a:solidFill>
                <a:latin typeface="微软雅黑" panose="020B0503020204020204" pitchFamily="34" charset="-122"/>
                <a:ea typeface="微软雅黑" panose="020B0503020204020204" pitchFamily="34" charset="-122"/>
              </a:rPr>
              <a:t>状态</a:t>
            </a:r>
            <a:endParaRPr lang="en-US" altLang="zh-CN" sz="2800" b="1">
              <a:solidFill>
                <a:srgbClr val="D47348"/>
              </a:solidFill>
              <a:latin typeface="微软雅黑" panose="020B0503020204020204" pitchFamily="34" charset="-122"/>
              <a:ea typeface="微软雅黑" panose="020B0503020204020204" pitchFamily="34" charset="-122"/>
            </a:endParaRPr>
          </a:p>
          <a:p>
            <a:pPr eaLnBrk="1" hangingPunct="1"/>
            <a:endParaRPr lang="zh-CN" altLang="zh-CN" sz="2800" b="1">
              <a:solidFill>
                <a:srgbClr val="D47348"/>
              </a:solidFill>
              <a:latin typeface="微软雅黑" panose="020B0503020204020204" pitchFamily="34" charset="-122"/>
              <a:ea typeface="微软雅黑" panose="020B0503020204020204" pitchFamily="34" charset="-122"/>
            </a:endParaRPr>
          </a:p>
          <a:p>
            <a:pPr eaLnBrk="1" hangingPunct="1"/>
            <a:r>
              <a:rPr lang="en-US" altLang="zh-CN" sz="2000">
                <a:solidFill>
                  <a:srgbClr val="FFFFFF"/>
                </a:solidFill>
              </a:rPr>
              <a:t>	</a:t>
            </a:r>
            <a:r>
              <a:rPr lang="en-US" altLang="zh-CN" sz="2800">
                <a:solidFill>
                  <a:srgbClr val="FFFFFF"/>
                </a:solidFill>
              </a:rPr>
              <a:t>DP[i][j]</a:t>
            </a:r>
            <a:r>
              <a:rPr lang="zh-CN" altLang="en-US" sz="2800">
                <a:solidFill>
                  <a:srgbClr val="FFFFFF"/>
                </a:solidFill>
              </a:rPr>
              <a:t>表示字符串</a:t>
            </a:r>
            <a:r>
              <a:rPr lang="en-US" altLang="zh-CN" sz="2800">
                <a:solidFill>
                  <a:srgbClr val="FFFFFF"/>
                </a:solidFill>
              </a:rPr>
              <a:t>s</a:t>
            </a:r>
            <a:r>
              <a:rPr lang="zh-CN" altLang="en-US" sz="2800">
                <a:solidFill>
                  <a:srgbClr val="FFFFFF"/>
                </a:solidFill>
              </a:rPr>
              <a:t>的第</a:t>
            </a:r>
            <a:r>
              <a:rPr lang="en-US" altLang="zh-CN" sz="2800">
                <a:solidFill>
                  <a:srgbClr val="FFFFFF"/>
                </a:solidFill>
              </a:rPr>
              <a:t>i</a:t>
            </a:r>
            <a:r>
              <a:rPr lang="zh-CN" altLang="en-US" sz="2800">
                <a:solidFill>
                  <a:srgbClr val="FFFFFF"/>
                </a:solidFill>
              </a:rPr>
              <a:t>个字符到第</a:t>
            </a:r>
            <a:r>
              <a:rPr lang="en-US" altLang="zh-CN" sz="2800">
                <a:solidFill>
                  <a:srgbClr val="FFFFFF"/>
                </a:solidFill>
              </a:rPr>
              <a:t>j</a:t>
            </a:r>
            <a:r>
              <a:rPr lang="zh-CN" altLang="en-US" sz="2800">
                <a:solidFill>
                  <a:srgbClr val="FFFFFF"/>
                </a:solidFill>
              </a:rPr>
              <a:t>个字符需要添加的最少括号数</a:t>
            </a:r>
            <a:endParaRPr lang="zh-CN" altLang="zh-CN" sz="2800">
              <a:solidFill>
                <a:srgbClr val="FFFFFF"/>
              </a:solidFill>
            </a:endParaRPr>
          </a:p>
        </p:txBody>
      </p:sp>
      <p:sp>
        <p:nvSpPr>
          <p:cNvPr id="7" name="矩形 6"/>
          <p:cNvSpPr>
            <a:spLocks noChangeArrowheads="1"/>
          </p:cNvSpPr>
          <p:nvPr/>
        </p:nvSpPr>
        <p:spPr bwMode="auto">
          <a:xfrm>
            <a:off x="1465263" y="3551238"/>
            <a:ext cx="89852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2800"/>
              <a:t>①、当</a:t>
            </a:r>
            <a:r>
              <a:rPr lang="en-US" altLang="zh-CN" sz="2800"/>
              <a:t>i==j</a:t>
            </a:r>
            <a:r>
              <a:rPr lang="zh-CN" altLang="en-US" sz="2800"/>
              <a:t>时，只有一个符号，需再添加一个字符，所以</a:t>
            </a:r>
            <a:r>
              <a:rPr lang="en-US" altLang="zh-CN" sz="2800"/>
              <a:t>DP[i][i]=1</a:t>
            </a:r>
            <a:r>
              <a:rPr lang="zh-CN" altLang="en-US" sz="2800"/>
              <a:t>；</a:t>
            </a:r>
          </a:p>
          <a:p>
            <a:pPr eaLnBrk="1" hangingPunct="1"/>
            <a:r>
              <a:rPr lang="zh-CN" altLang="en-US" sz="2800"/>
              <a:t>②、当</a:t>
            </a:r>
            <a:r>
              <a:rPr lang="en-US" altLang="zh-CN" sz="2800"/>
              <a:t>i&lt;j</a:t>
            </a:r>
            <a:r>
              <a:rPr lang="zh-CN" altLang="en-US" sz="2800"/>
              <a:t>时，若是</a:t>
            </a:r>
            <a:r>
              <a:rPr lang="en-US" altLang="zh-CN" sz="2800"/>
              <a:t>s[i]</a:t>
            </a:r>
            <a:r>
              <a:rPr lang="zh-CN" altLang="en-US" sz="2800"/>
              <a:t>与</a:t>
            </a:r>
            <a:r>
              <a:rPr lang="en-US" altLang="zh-CN" sz="2800"/>
              <a:t>S[j]</a:t>
            </a:r>
            <a:r>
              <a:rPr lang="zh-CN" altLang="en-US" sz="2800"/>
              <a:t>配对，那么</a:t>
            </a:r>
            <a:r>
              <a:rPr lang="en-US" altLang="zh-CN" sz="2800"/>
              <a:t>DP[i][j]=DP[i+1][j-1];</a:t>
            </a:r>
          </a:p>
          <a:p>
            <a:pPr eaLnBrk="1" hangingPunct="1"/>
            <a:r>
              <a:rPr lang="zh-CN" altLang="en-US" sz="2800"/>
              <a:t>若是不配对，那么从中任选一个字符作为分界点，</a:t>
            </a:r>
            <a:r>
              <a:rPr lang="en-US" altLang="zh-CN" sz="2800"/>
              <a:t>i&lt;=k&lt;j</a:t>
            </a:r>
            <a:endParaRPr lang="zh-CN" altLang="en-US" sz="2800"/>
          </a:p>
        </p:txBody>
      </p:sp>
      <p:sp>
        <p:nvSpPr>
          <p:cNvPr id="9" name="矩形 8"/>
          <p:cNvSpPr>
            <a:spLocks noChangeArrowheads="1"/>
          </p:cNvSpPr>
          <p:nvPr/>
        </p:nvSpPr>
        <p:spPr bwMode="auto">
          <a:xfrm>
            <a:off x="1643063" y="5646738"/>
            <a:ext cx="8807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4000"/>
              <a:t>DP[i][j]=min{DP[i][k]+DP[k+1][j])}</a:t>
            </a:r>
            <a:r>
              <a:rPr lang="zh-CN" altLang="en-US" sz="4000"/>
              <a:t>，</a:t>
            </a:r>
            <a:r>
              <a:rPr lang="en-US" altLang="zh-CN" sz="4000"/>
              <a:t>i&lt;=k&lt;j</a:t>
            </a:r>
            <a:endParaRPr lang="zh-CN" altLang="en-US" sz="400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ctrTitle"/>
          </p:nvPr>
        </p:nvSpPr>
        <p:spPr>
          <a:xfrm>
            <a:off x="1993900" y="3300413"/>
            <a:ext cx="8061325" cy="1152525"/>
          </a:xfrm>
        </p:spPr>
        <p:txBody>
          <a:bodyPr/>
          <a:lstStyle/>
          <a:p>
            <a:r>
              <a:rPr lang="en-US" altLang="zh-CN" smtClean="0"/>
              <a:t>THE END</a:t>
            </a:r>
            <a:endParaRPr lang="zh-CN" altLang="en-US" smtClean="0"/>
          </a:p>
        </p:txBody>
      </p:sp>
      <p:sp>
        <p:nvSpPr>
          <p:cNvPr id="35843" name="副标题 2"/>
          <p:cNvSpPr>
            <a:spLocks noGrp="1"/>
          </p:cNvSpPr>
          <p:nvPr>
            <p:ph type="subTitle" idx="1"/>
          </p:nvPr>
        </p:nvSpPr>
        <p:spPr>
          <a:xfrm>
            <a:off x="1993900" y="4737100"/>
            <a:ext cx="8061325" cy="431800"/>
          </a:xfrm>
        </p:spPr>
        <p:txBody>
          <a:bodyPr/>
          <a:lstStyle/>
          <a:p>
            <a:endParaRPr lang="zh-CN" altLang="en-US" smtClean="0">
              <a:ea typeface="宋体" panose="02010600030101010101" pitchFamily="2" charset="-122"/>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endParaRPr lang="zh-CN" altLang="en-US" smtClean="0"/>
          </a:p>
        </p:txBody>
      </p:sp>
      <p:sp>
        <p:nvSpPr>
          <p:cNvPr id="3" name="文本框 2"/>
          <p:cNvSpPr txBox="1"/>
          <p:nvPr/>
        </p:nvSpPr>
        <p:spPr>
          <a:xfrm>
            <a:off x="1528763" y="2871788"/>
            <a:ext cx="9158287" cy="1508125"/>
          </a:xfrm>
          <a:prstGeom prst="rect">
            <a:avLst/>
          </a:prstGeom>
          <a:noFill/>
        </p:spPr>
        <p:txBody>
          <a:bodyPr>
            <a:spAutoFit/>
          </a:bodyPr>
          <a:lstStyle/>
          <a:p>
            <a:pPr eaLnBrk="1" fontAlgn="auto" hangingPunct="1">
              <a:spcBef>
                <a:spcPts val="0"/>
              </a:spcBef>
              <a:spcAft>
                <a:spcPts val="0"/>
              </a:spcAft>
              <a:defRPr/>
            </a:pPr>
            <a:r>
              <a:rPr lang="zh-CN" altLang="en-US" sz="2800" dirty="0">
                <a:latin typeface="+mn-lt"/>
                <a:ea typeface="+mn-ea"/>
              </a:rPr>
              <a:t>最长上升子序列（</a:t>
            </a:r>
            <a:r>
              <a:rPr lang="en-US" altLang="zh-CN" sz="2800" dirty="0">
                <a:latin typeface="+mn-lt"/>
                <a:ea typeface="+mn-ea"/>
              </a:rPr>
              <a:t>Longest Increasing Subsequence</a:t>
            </a:r>
            <a:r>
              <a:rPr lang="zh-CN" altLang="en-US" sz="2800" dirty="0">
                <a:latin typeface="+mn-lt"/>
                <a:ea typeface="+mn-ea"/>
              </a:rPr>
              <a:t>，</a:t>
            </a:r>
            <a:r>
              <a:rPr lang="en-US" altLang="zh-CN" sz="3600" b="1" dirty="0">
                <a:solidFill>
                  <a:schemeClr val="accent1"/>
                </a:solidFill>
                <a:latin typeface="+mj-ea"/>
                <a:ea typeface="+mj-ea"/>
              </a:rPr>
              <a:t>LIS</a:t>
            </a:r>
            <a:r>
              <a:rPr lang="zh-CN" altLang="en-US" sz="2800" dirty="0">
                <a:latin typeface="+mn-lt"/>
                <a:ea typeface="+mn-ea"/>
              </a:rPr>
              <a:t>）</a:t>
            </a:r>
            <a:endParaRPr lang="en-US" altLang="zh-CN" sz="2800" dirty="0">
              <a:latin typeface="+mn-lt"/>
              <a:ea typeface="+mn-ea"/>
            </a:endParaRPr>
          </a:p>
          <a:p>
            <a:pPr eaLnBrk="1" fontAlgn="auto" hangingPunct="1">
              <a:spcBef>
                <a:spcPts val="0"/>
              </a:spcBef>
              <a:spcAft>
                <a:spcPts val="0"/>
              </a:spcAft>
              <a:defRPr/>
            </a:pPr>
            <a:r>
              <a:rPr lang="zh-CN" altLang="en-US" sz="2800" dirty="0">
                <a:latin typeface="+mn-lt"/>
                <a:ea typeface="+mn-ea"/>
              </a:rPr>
              <a:t>是动态规划中的常用模型之一，但往往都不是直接的运用，而是经过变形来考核大家。</a:t>
            </a:r>
            <a:endParaRPr lang="en-US" altLang="zh-CN" sz="2800" dirty="0">
              <a:latin typeface="+mn-lt"/>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动态规划设计方法一般模式</a:t>
            </a:r>
          </a:p>
        </p:txBody>
      </p:sp>
      <p:sp>
        <p:nvSpPr>
          <p:cNvPr id="3" name="Text Box 3"/>
          <p:cNvSpPr txBox="1">
            <a:spLocks noChangeArrowheads="1"/>
          </p:cNvSpPr>
          <p:nvPr/>
        </p:nvSpPr>
        <p:spPr bwMode="auto">
          <a:xfrm>
            <a:off x="428625" y="1349375"/>
            <a:ext cx="11587163" cy="550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en-US" altLang="zh-CN" sz="2000" dirty="0" smtClean="0"/>
              <a:t>     </a:t>
            </a:r>
            <a:r>
              <a:rPr lang="zh-CN" altLang="zh-CN" sz="2000" dirty="0" smtClean="0"/>
              <a:t>动态规划</a:t>
            </a:r>
            <a:r>
              <a:rPr lang="zh-CN" altLang="zh-CN" sz="2000" dirty="0"/>
              <a:t>所处理的问题是一个多阶段决策问题，一般由初始状态开始，通过对中间阶段决策的选择，达到结束状态；或倒过来，从结束状态开始，通过对中间阶段决策的选择，达到初始状态。这些决策形成一个决策序列，同时确定了完成整个过程的一条活动路线，通常是求最优活动路线。</a:t>
            </a:r>
          </a:p>
          <a:p>
            <a:pPr eaLnBrk="1" fontAlgn="auto" hangingPunct="1">
              <a:spcBef>
                <a:spcPts val="0"/>
              </a:spcBef>
              <a:spcAft>
                <a:spcPts val="0"/>
              </a:spcAft>
              <a:defRPr/>
            </a:pPr>
            <a:r>
              <a:rPr lang="zh-CN" altLang="zh-CN" sz="2000" dirty="0"/>
              <a:t>动态规划的设计都有着一定的模式，一般要经历以下几个步骤：</a:t>
            </a:r>
          </a:p>
          <a:p>
            <a:pPr eaLnBrk="1" fontAlgn="auto" hangingPunct="1">
              <a:spcBef>
                <a:spcPts val="0"/>
              </a:spcBef>
              <a:spcAft>
                <a:spcPts val="0"/>
              </a:spcAft>
              <a:defRPr/>
            </a:pPr>
            <a:r>
              <a:rPr lang="zh-CN" altLang="zh-CN" sz="2800" b="1" dirty="0">
                <a:solidFill>
                  <a:schemeClr val="accent1"/>
                </a:solidFill>
                <a:latin typeface="+mj-ea"/>
                <a:ea typeface="+mj-ea"/>
              </a:rPr>
              <a:t>1、划分阶段</a:t>
            </a:r>
          </a:p>
          <a:p>
            <a:pPr eaLnBrk="1" fontAlgn="auto" hangingPunct="1">
              <a:spcBef>
                <a:spcPts val="0"/>
              </a:spcBef>
              <a:spcAft>
                <a:spcPts val="0"/>
              </a:spcAft>
              <a:defRPr/>
            </a:pPr>
            <a:r>
              <a:rPr lang="zh-CN" altLang="zh-CN" sz="2000" dirty="0"/>
              <a:t>        按照问题的时间或空间特征，把问题划分为若干个阶段。在划分阶段时，注意划分后的阶段一定是有序的或者是可排序的，否则问题就无法求解。</a:t>
            </a:r>
          </a:p>
          <a:p>
            <a:pPr eaLnBrk="1" fontAlgn="auto" hangingPunct="1">
              <a:spcBef>
                <a:spcPts val="0"/>
              </a:spcBef>
              <a:spcAft>
                <a:spcPts val="0"/>
              </a:spcAft>
              <a:defRPr/>
            </a:pPr>
            <a:r>
              <a:rPr lang="zh-CN" altLang="zh-CN" sz="2800" b="1" dirty="0">
                <a:solidFill>
                  <a:schemeClr val="accent1"/>
                </a:solidFill>
                <a:latin typeface="+mj-ea"/>
                <a:ea typeface="+mj-ea"/>
              </a:rPr>
              <a:t>2、确定状态和状态变量</a:t>
            </a:r>
          </a:p>
          <a:p>
            <a:pPr eaLnBrk="1" fontAlgn="auto" hangingPunct="1">
              <a:spcBef>
                <a:spcPts val="0"/>
              </a:spcBef>
              <a:spcAft>
                <a:spcPts val="0"/>
              </a:spcAft>
              <a:defRPr/>
            </a:pPr>
            <a:r>
              <a:rPr lang="zh-CN" altLang="zh-CN" sz="2000" dirty="0"/>
              <a:t>        将问题发展到各个阶段时所处于的各种客观情况用不同的状态表示出来。当然，状态的选择要满足无后效性。</a:t>
            </a:r>
          </a:p>
          <a:p>
            <a:pPr eaLnBrk="1" fontAlgn="auto" hangingPunct="1">
              <a:spcBef>
                <a:spcPts val="0"/>
              </a:spcBef>
              <a:spcAft>
                <a:spcPts val="0"/>
              </a:spcAft>
              <a:defRPr/>
            </a:pPr>
            <a:r>
              <a:rPr lang="zh-CN" altLang="zh-CN" sz="2800" b="1" dirty="0">
                <a:solidFill>
                  <a:schemeClr val="accent1"/>
                </a:solidFill>
                <a:latin typeface="+mj-ea"/>
                <a:ea typeface="+mj-ea"/>
              </a:rPr>
              <a:t>3、确定决策并写出状态转移方程</a:t>
            </a:r>
          </a:p>
          <a:p>
            <a:pPr eaLnBrk="1" fontAlgn="auto" hangingPunct="1">
              <a:spcBef>
                <a:spcPts val="0"/>
              </a:spcBef>
              <a:spcAft>
                <a:spcPts val="0"/>
              </a:spcAft>
              <a:defRPr/>
            </a:pPr>
            <a:r>
              <a:rPr lang="zh-CN" altLang="zh-CN" sz="2000" dirty="0"/>
              <a:t>        因为决策和状态转移有着天然的联系，状态转移就是根据上一阶段的状态和决策来导出本阶段的状态。所以如果确定了决策，状态转移方程也就可以写出。但事实上常常是反过来做，根据相邻两段的各个状态之间的关系来确定决策。</a:t>
            </a:r>
          </a:p>
          <a:p>
            <a:pPr eaLnBrk="1" fontAlgn="auto" hangingPunct="1">
              <a:spcBef>
                <a:spcPts val="0"/>
              </a:spcBef>
              <a:spcAft>
                <a:spcPts val="0"/>
              </a:spcAft>
              <a:defRPr/>
            </a:pPr>
            <a:r>
              <a:rPr lang="zh-CN" altLang="zh-CN" sz="2800" b="1" dirty="0">
                <a:solidFill>
                  <a:schemeClr val="accent1"/>
                </a:solidFill>
                <a:latin typeface="+mj-ea"/>
                <a:ea typeface="+mj-ea"/>
              </a:rPr>
              <a:t>4、寻找边界条件</a:t>
            </a:r>
          </a:p>
          <a:p>
            <a:pPr eaLnBrk="1" fontAlgn="auto" hangingPunct="1">
              <a:spcBef>
                <a:spcPts val="0"/>
              </a:spcBef>
              <a:spcAft>
                <a:spcPts val="0"/>
              </a:spcAft>
              <a:defRPr/>
            </a:pPr>
            <a:r>
              <a:rPr lang="zh-CN" altLang="zh-CN" sz="2000" dirty="0"/>
              <a:t>        给出的状态转移方程是一个递推式，需要一个递推的终止条件或边界条件。</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b="1" smtClean="0"/>
              <a:t>尼克的任务</a:t>
            </a:r>
          </a:p>
        </p:txBody>
      </p:sp>
      <p:sp>
        <p:nvSpPr>
          <p:cNvPr id="9219" name="矩形 4"/>
          <p:cNvSpPr>
            <a:spLocks noChangeArrowheads="1"/>
          </p:cNvSpPr>
          <p:nvPr/>
        </p:nvSpPr>
        <p:spPr bwMode="auto">
          <a:xfrm>
            <a:off x="938213" y="2166938"/>
            <a:ext cx="104362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a:t>        尼克每天上班之前都连接上英特网，接收他的上司发来的邮件，这些邮件包含了尼克主管的部门当天要完成的全部任务，每个任务由一个开始时刻与一个持续时间构成。</a:t>
            </a:r>
          </a:p>
          <a:p>
            <a:pPr eaLnBrk="1" hangingPunct="1">
              <a:lnSpc>
                <a:spcPct val="150000"/>
              </a:lnSpc>
            </a:pPr>
            <a:r>
              <a:rPr lang="zh-CN" altLang="en-US"/>
              <a:t>        尼克的一个工作日为</a:t>
            </a:r>
            <a:r>
              <a:rPr lang="en-US" altLang="zh-CN"/>
              <a:t>N</a:t>
            </a:r>
            <a:r>
              <a:rPr lang="zh-CN" altLang="en-US"/>
              <a:t>分钟，从第一分钟开始到第</a:t>
            </a:r>
            <a:r>
              <a:rPr lang="en-US" altLang="zh-CN"/>
              <a:t>N</a:t>
            </a:r>
            <a:r>
              <a:rPr lang="zh-CN" altLang="en-US"/>
              <a:t>分钟结束。当尼克到达单位后他就开始干活。如果在同一时刻有多个任务需要完成，尼克可以任选其中的一个来做，而其余的则由他的同事完成，反之如果只有一个任务，则该任务必需由尼克去写成，假如某些任务开始时刻尼克正在工作，则这些任务也由尼克的同事完成。如果某任务于第</a:t>
            </a:r>
            <a:r>
              <a:rPr lang="en-US" altLang="zh-CN"/>
              <a:t>P</a:t>
            </a:r>
            <a:r>
              <a:rPr lang="zh-CN" altLang="en-US"/>
              <a:t>分钟开始，持续时间为</a:t>
            </a:r>
            <a:r>
              <a:rPr lang="en-US" altLang="zh-CN"/>
              <a:t>T</a:t>
            </a:r>
            <a:r>
              <a:rPr lang="zh-CN" altLang="en-US"/>
              <a:t>分钟，则该任务将在第</a:t>
            </a:r>
            <a:r>
              <a:rPr lang="en-US" altLang="zh-CN"/>
              <a:t>P+T-1</a:t>
            </a:r>
            <a:r>
              <a:rPr lang="zh-CN" altLang="en-US"/>
              <a:t>分钟结束。</a:t>
            </a:r>
          </a:p>
          <a:p>
            <a:pPr eaLnBrk="1" hangingPunct="1">
              <a:lnSpc>
                <a:spcPct val="150000"/>
              </a:lnSpc>
            </a:pPr>
            <a:r>
              <a:rPr lang="zh-CN" altLang="en-US"/>
              <a:t>        写一个程序计算尼克应该如何选取任务，才能获得最大的空暇时间。</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b="1" smtClean="0"/>
              <a:t>尼克的任务</a:t>
            </a:r>
            <a:endParaRPr lang="zh-CN" altLang="en-US" smtClean="0"/>
          </a:p>
        </p:txBody>
      </p:sp>
      <p:sp>
        <p:nvSpPr>
          <p:cNvPr id="5" name="矩形 4"/>
          <p:cNvSpPr>
            <a:spLocks noChangeArrowheads="1"/>
          </p:cNvSpPr>
          <p:nvPr/>
        </p:nvSpPr>
        <p:spPr bwMode="auto">
          <a:xfrm>
            <a:off x="1179513" y="1398588"/>
            <a:ext cx="8154987" cy="45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zh-CN" sz="2800" b="1">
                <a:solidFill>
                  <a:srgbClr val="D47348"/>
                </a:solidFill>
                <a:latin typeface="微软雅黑" panose="020B0503020204020204" pitchFamily="34" charset="-122"/>
                <a:ea typeface="微软雅黑" panose="020B0503020204020204" pitchFamily="34" charset="-122"/>
              </a:rPr>
              <a:t>1、划分阶段</a:t>
            </a:r>
          </a:p>
          <a:p>
            <a:pPr eaLnBrk="1" hangingPunct="1"/>
            <a:r>
              <a:rPr lang="en-US" altLang="zh-CN" sz="2000">
                <a:solidFill>
                  <a:srgbClr val="FFFFFF"/>
                </a:solidFill>
              </a:rPr>
              <a:t>	</a:t>
            </a:r>
            <a:r>
              <a:rPr lang="zh-CN" altLang="en-US" sz="2000">
                <a:solidFill>
                  <a:srgbClr val="FFFFFF"/>
                </a:solidFill>
              </a:rPr>
              <a:t>按照时间来分阶段；</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2、确定状态和状态变量</a:t>
            </a:r>
          </a:p>
          <a:p>
            <a:pPr eaLnBrk="1" hangingPunct="1"/>
            <a:r>
              <a:rPr lang="en-US" altLang="zh-CN" sz="2000">
                <a:solidFill>
                  <a:srgbClr val="FFFFFF"/>
                </a:solidFill>
              </a:rPr>
              <a:t>	f[t]</a:t>
            </a:r>
            <a:r>
              <a:rPr lang="zh-CN" altLang="en-US" sz="2000">
                <a:solidFill>
                  <a:srgbClr val="FFFFFF"/>
                </a:solidFill>
              </a:rPr>
              <a:t>表示从</a:t>
            </a:r>
            <a:r>
              <a:rPr lang="en-US" altLang="zh-CN" sz="2000">
                <a:solidFill>
                  <a:srgbClr val="FFFFFF"/>
                </a:solidFill>
              </a:rPr>
              <a:t>t</a:t>
            </a:r>
            <a:r>
              <a:rPr lang="zh-CN" altLang="en-US" sz="2000">
                <a:solidFill>
                  <a:srgbClr val="FFFFFF"/>
                </a:solidFill>
              </a:rPr>
              <a:t>到最后一分钟，尼克所拥有的最长休息时间；</a:t>
            </a:r>
            <a:endParaRPr lang="en-US" altLang="zh-CN" sz="2000">
              <a:solidFill>
                <a:srgbClr val="FFFFFF"/>
              </a:solidFill>
            </a:endParaRPr>
          </a:p>
          <a:p>
            <a:pPr eaLnBrk="1" hangingPunct="1"/>
            <a:endParaRPr lang="zh-CN"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3、确定决策并写出状态转移方程</a:t>
            </a:r>
          </a:p>
          <a:p>
            <a:pPr eaLnBrk="1" hangingPunct="1"/>
            <a:r>
              <a:rPr lang="zh-CN" altLang="zh-CN" sz="2000">
                <a:solidFill>
                  <a:srgbClr val="FFFFFF"/>
                </a:solidFill>
              </a:rPr>
              <a:t>        </a:t>
            </a:r>
            <a:endParaRPr lang="en-US" altLang="zh-CN" sz="2000">
              <a:solidFill>
                <a:srgbClr val="FFFFFF"/>
              </a:solidFill>
            </a:endParaRPr>
          </a:p>
          <a:p>
            <a:pPr eaLnBrk="1" hangingPunct="1"/>
            <a:r>
              <a:rPr lang="en-US" altLang="zh-CN" sz="2000">
                <a:solidFill>
                  <a:srgbClr val="FFFFFF"/>
                </a:solidFill>
              </a:rPr>
              <a:t>	</a:t>
            </a:r>
            <a:r>
              <a:rPr lang="en-US" altLang="zh-CN" sz="3200">
                <a:solidFill>
                  <a:srgbClr val="FFFFFF"/>
                </a:solidFill>
              </a:rPr>
              <a:t>f[t]=</a:t>
            </a:r>
          </a:p>
          <a:p>
            <a:pPr eaLnBrk="1" hangingPunct="1"/>
            <a:endParaRPr lang="en-US" altLang="zh-CN" sz="2000">
              <a:solidFill>
                <a:srgbClr val="FFFFFF"/>
              </a:solidFill>
            </a:endParaRPr>
          </a:p>
          <a:p>
            <a:pPr eaLnBrk="1" hangingPunct="1"/>
            <a:r>
              <a:rPr lang="zh-CN" altLang="zh-CN" sz="2800" b="1">
                <a:solidFill>
                  <a:srgbClr val="D47348"/>
                </a:solidFill>
                <a:latin typeface="微软雅黑" panose="020B0503020204020204" pitchFamily="34" charset="-122"/>
                <a:ea typeface="微软雅黑" panose="020B0503020204020204" pitchFamily="34" charset="-122"/>
              </a:rPr>
              <a:t>4、寻找边界条件</a:t>
            </a:r>
            <a:endParaRPr lang="en-US" altLang="zh-CN" sz="2800" b="1">
              <a:solidFill>
                <a:srgbClr val="D47348"/>
              </a:solidFill>
              <a:latin typeface="微软雅黑" panose="020B0503020204020204" pitchFamily="34" charset="-122"/>
              <a:ea typeface="微软雅黑" panose="020B0503020204020204" pitchFamily="34" charset="-122"/>
            </a:endParaRPr>
          </a:p>
          <a:p>
            <a:pPr eaLnBrk="1" hangingPunct="1"/>
            <a:r>
              <a:rPr lang="en-US" altLang="zh-CN" sz="2800" b="1">
                <a:solidFill>
                  <a:srgbClr val="D47348"/>
                </a:solidFill>
                <a:latin typeface="微软雅黑" panose="020B0503020204020204" pitchFamily="34" charset="-122"/>
                <a:ea typeface="微软雅黑" panose="020B0503020204020204" pitchFamily="34" charset="-122"/>
              </a:rPr>
              <a:t>	</a:t>
            </a:r>
            <a:r>
              <a:rPr lang="zh-CN" altLang="en-US" sz="2000">
                <a:solidFill>
                  <a:srgbClr val="FFFFFF"/>
                </a:solidFill>
              </a:rPr>
              <a:t>初始值为</a:t>
            </a:r>
            <a:r>
              <a:rPr lang="en-US" altLang="zh-CN" sz="2000">
                <a:solidFill>
                  <a:srgbClr val="FFFFFF"/>
                </a:solidFill>
              </a:rPr>
              <a:t>1</a:t>
            </a:r>
            <a:endParaRPr lang="zh-CN" altLang="zh-CN" sz="2000">
              <a:solidFill>
                <a:srgbClr val="FFFFFF"/>
              </a:solidFill>
            </a:endParaRPr>
          </a:p>
        </p:txBody>
      </p:sp>
      <p:sp>
        <p:nvSpPr>
          <p:cNvPr id="6" name="文本框 5"/>
          <p:cNvSpPr txBox="1">
            <a:spLocks noChangeArrowheads="1"/>
          </p:cNvSpPr>
          <p:nvPr/>
        </p:nvSpPr>
        <p:spPr bwMode="auto">
          <a:xfrm>
            <a:off x="3316288" y="3619500"/>
            <a:ext cx="4254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en-US" altLang="zh-CN" sz="2400"/>
              <a:t>f[t+1]+1, </a:t>
            </a:r>
            <a:r>
              <a:rPr lang="zh-CN" altLang="en-US" sz="2400"/>
              <a:t>不存在 </a:t>
            </a:r>
            <a:r>
              <a:rPr lang="en-US" altLang="zh-CN" sz="2400"/>
              <a:t>T[i]==t</a:t>
            </a:r>
          </a:p>
          <a:p>
            <a:pPr eaLnBrk="1" hangingPunct="1">
              <a:lnSpc>
                <a:spcPct val="200000"/>
              </a:lnSpc>
            </a:pPr>
            <a:r>
              <a:rPr lang="en-US" altLang="zh-CN" sz="2400"/>
              <a:t>max{f[t+P[i]}  (T[i]==t)</a:t>
            </a:r>
            <a:endParaRPr lang="zh-CN" altLang="en-US" sz="2400"/>
          </a:p>
        </p:txBody>
      </p:sp>
      <p:sp>
        <p:nvSpPr>
          <p:cNvPr id="7" name="左大括号 6"/>
          <p:cNvSpPr/>
          <p:nvPr/>
        </p:nvSpPr>
        <p:spPr>
          <a:xfrm>
            <a:off x="3108325" y="4013200"/>
            <a:ext cx="147638" cy="987425"/>
          </a:xfrm>
          <a:prstGeom prst="leftBrace">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fade">
                                      <p:cBhvr>
                                        <p:cTn id="47" dur="500"/>
                                        <p:tgtEl>
                                          <p:spTgt spid="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fade">
                                      <p:cBhvr>
                                        <p:cTn id="52" dur="500"/>
                                        <p:tgtEl>
                                          <p:spTgt spid="6">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500"/>
                                        <p:tgtEl>
                                          <p:spTgt spid="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fade">
                                      <p:cBhvr>
                                        <p:cTn id="6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b="1" smtClean="0"/>
              <a:t>尼克的任务</a:t>
            </a:r>
            <a:endParaRPr lang="zh-CN" altLang="en-US" smtClean="0"/>
          </a:p>
        </p:txBody>
      </p:sp>
      <p:sp>
        <p:nvSpPr>
          <p:cNvPr id="3" name="文本框 2"/>
          <p:cNvSpPr txBox="1">
            <a:spLocks noChangeArrowheads="1"/>
          </p:cNvSpPr>
          <p:nvPr/>
        </p:nvSpPr>
        <p:spPr bwMode="auto">
          <a:xfrm>
            <a:off x="2065338" y="2871788"/>
            <a:ext cx="84582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zh-CN" altLang="en-US" sz="3600">
                <a:solidFill>
                  <a:schemeClr val="accent1"/>
                </a:solidFill>
                <a:latin typeface="黑体" panose="02010609060101010101" pitchFamily="49" charset="-122"/>
                <a:ea typeface="黑体" panose="02010609060101010101" pitchFamily="49" charset="-122"/>
              </a:rPr>
              <a:t>从后往前</a:t>
            </a:r>
            <a:r>
              <a:rPr lang="zh-CN" altLang="en-US" sz="3200"/>
              <a:t>思考，这是很多题目的一种有效思考方式，</a:t>
            </a:r>
            <a:r>
              <a:rPr lang="en-US" altLang="zh-CN" sz="3200"/>
              <a:t>DP</a:t>
            </a:r>
            <a:r>
              <a:rPr lang="zh-CN" altLang="en-US" sz="3200"/>
              <a:t>中，有很多状态，都必须是从后往前才没有后效性。</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b="1" smtClean="0"/>
              <a:t>公共子序列</a:t>
            </a:r>
            <a:r>
              <a:rPr lang="en-US" altLang="zh-CN" b="1" smtClean="0">
                <a:solidFill>
                  <a:schemeClr val="accent1"/>
                </a:solidFill>
              </a:rPr>
              <a:t>LCS</a:t>
            </a:r>
            <a:endParaRPr lang="zh-CN" altLang="en-US" b="1" smtClean="0">
              <a:solidFill>
                <a:schemeClr val="accent1"/>
              </a:solidFill>
            </a:endParaRPr>
          </a:p>
        </p:txBody>
      </p:sp>
      <p:sp>
        <p:nvSpPr>
          <p:cNvPr id="5" name="矩形 4"/>
          <p:cNvSpPr>
            <a:spLocks noChangeArrowheads="1"/>
          </p:cNvSpPr>
          <p:nvPr/>
        </p:nvSpPr>
        <p:spPr bwMode="auto">
          <a:xfrm>
            <a:off x="804863" y="1924050"/>
            <a:ext cx="104362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2400"/>
              <a:t>我们称序列</a:t>
            </a:r>
            <a:r>
              <a:rPr lang="en-US" altLang="zh-CN" sz="2400"/>
              <a:t>Z = &lt; z1, z2, ..., zk &gt;</a:t>
            </a:r>
            <a:r>
              <a:rPr lang="zh-CN" altLang="en-US" sz="2400"/>
              <a:t>是序列</a:t>
            </a:r>
            <a:r>
              <a:rPr lang="en-US" altLang="zh-CN" sz="2400"/>
              <a:t>X = &lt; x1, x2, ..., xm &gt;</a:t>
            </a:r>
            <a:r>
              <a:rPr lang="zh-CN" altLang="en-US" sz="2400"/>
              <a:t>的子序列当且仅当存在 严格上升 的序列</a:t>
            </a:r>
            <a:r>
              <a:rPr lang="en-US" altLang="zh-CN" sz="2400"/>
              <a:t>&lt; i1, i2, ..., ik &gt;</a:t>
            </a:r>
            <a:r>
              <a:rPr lang="zh-CN" altLang="en-US" sz="2400"/>
              <a:t>，使得对</a:t>
            </a:r>
            <a:r>
              <a:rPr lang="en-US" altLang="zh-CN" sz="2400"/>
              <a:t>j = 1, 2, ... ,k, </a:t>
            </a:r>
            <a:r>
              <a:rPr lang="zh-CN" altLang="en-US" sz="2400"/>
              <a:t>有</a:t>
            </a:r>
            <a:r>
              <a:rPr lang="en-US" altLang="zh-CN" sz="2400"/>
              <a:t>xij = zj</a:t>
            </a:r>
            <a:r>
              <a:rPr lang="zh-CN" altLang="en-US" sz="2400"/>
              <a:t>。比如</a:t>
            </a:r>
            <a:r>
              <a:rPr lang="en-US" altLang="zh-CN" sz="2400"/>
              <a:t>Z = &lt; a, b, f, c &gt; </a:t>
            </a:r>
            <a:r>
              <a:rPr lang="zh-CN" altLang="en-US" sz="2400"/>
              <a:t>是</a:t>
            </a:r>
            <a:r>
              <a:rPr lang="en-US" altLang="zh-CN" sz="2400"/>
              <a:t>X = &lt; a, b, c, f, b, c &gt;</a:t>
            </a:r>
            <a:r>
              <a:rPr lang="zh-CN" altLang="en-US" sz="2400"/>
              <a:t>的子序列。</a:t>
            </a:r>
          </a:p>
          <a:p>
            <a:pPr eaLnBrk="1" hangingPunct="1">
              <a:lnSpc>
                <a:spcPct val="150000"/>
              </a:lnSpc>
            </a:pPr>
            <a:endParaRPr lang="zh-CN" altLang="en-US" sz="2400"/>
          </a:p>
          <a:p>
            <a:pPr eaLnBrk="1" hangingPunct="1">
              <a:lnSpc>
                <a:spcPct val="150000"/>
              </a:lnSpc>
            </a:pPr>
            <a:r>
              <a:rPr lang="zh-CN" altLang="en-US" sz="2400"/>
              <a:t>现在给出两个序列</a:t>
            </a:r>
            <a:r>
              <a:rPr lang="en-US" altLang="zh-CN" sz="2400"/>
              <a:t>X</a:t>
            </a:r>
            <a:r>
              <a:rPr lang="zh-CN" altLang="en-US" sz="2400"/>
              <a:t>和</a:t>
            </a:r>
            <a:r>
              <a:rPr lang="en-US" altLang="zh-CN" sz="2400"/>
              <a:t>Y</a:t>
            </a:r>
            <a:r>
              <a:rPr lang="zh-CN" altLang="en-US" sz="2400"/>
              <a:t>，你的任务是找到</a:t>
            </a:r>
            <a:r>
              <a:rPr lang="en-US" altLang="zh-CN" sz="2400"/>
              <a:t>X</a:t>
            </a:r>
            <a:r>
              <a:rPr lang="zh-CN" altLang="en-US" sz="2400"/>
              <a:t>和</a:t>
            </a:r>
            <a:r>
              <a:rPr lang="en-US" altLang="zh-CN" sz="2400"/>
              <a:t>Y</a:t>
            </a:r>
            <a:r>
              <a:rPr lang="zh-CN" altLang="en-US" sz="2400"/>
              <a:t>的最大公共子序列，也就是说要找到一个最长的序列</a:t>
            </a:r>
            <a:r>
              <a:rPr lang="en-US" altLang="zh-CN" sz="2400"/>
              <a:t>Z</a:t>
            </a:r>
            <a:r>
              <a:rPr lang="zh-CN" altLang="en-US" sz="2400"/>
              <a:t>，使得</a:t>
            </a:r>
            <a:r>
              <a:rPr lang="en-US" altLang="zh-CN" sz="2400"/>
              <a:t>Z</a:t>
            </a:r>
            <a:r>
              <a:rPr lang="zh-CN" altLang="en-US" sz="2400"/>
              <a:t>既是</a:t>
            </a:r>
            <a:r>
              <a:rPr lang="en-US" altLang="zh-CN" sz="2400"/>
              <a:t>X</a:t>
            </a:r>
            <a:r>
              <a:rPr lang="zh-CN" altLang="en-US" sz="2400"/>
              <a:t>的子序列也是</a:t>
            </a:r>
            <a:r>
              <a:rPr lang="en-US" altLang="zh-CN" sz="2400"/>
              <a:t>Y</a:t>
            </a:r>
            <a:r>
              <a:rPr lang="zh-CN" altLang="en-US" sz="2400"/>
              <a:t>的子序列。</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b="1" smtClean="0"/>
              <a:t>公共子序列</a:t>
            </a:r>
            <a:r>
              <a:rPr lang="en-US" altLang="zh-CN" b="1" smtClean="0">
                <a:solidFill>
                  <a:schemeClr val="accent1"/>
                </a:solidFill>
              </a:rPr>
              <a:t>LCS</a:t>
            </a:r>
            <a:endParaRPr lang="zh-CN" altLang="en-US" b="1" smtClean="0">
              <a:solidFill>
                <a:schemeClr val="accent1"/>
              </a:solidFill>
            </a:endParaRPr>
          </a:p>
        </p:txBody>
      </p:sp>
      <p:sp>
        <p:nvSpPr>
          <p:cNvPr id="5" name="矩形 4"/>
          <p:cNvSpPr>
            <a:spLocks noChangeArrowheads="1"/>
          </p:cNvSpPr>
          <p:nvPr/>
        </p:nvSpPr>
        <p:spPr bwMode="auto">
          <a:xfrm>
            <a:off x="877888" y="1778000"/>
            <a:ext cx="104362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150000"/>
              </a:lnSpc>
            </a:pPr>
            <a:r>
              <a:rPr lang="zh-CN" altLang="en-US" sz="4000">
                <a:solidFill>
                  <a:schemeClr val="accent1"/>
                </a:solidFill>
                <a:latin typeface="黑体" panose="02010609060101010101" pitchFamily="49" charset="-122"/>
                <a:ea typeface="黑体" panose="02010609060101010101" pitchFamily="49" charset="-122"/>
              </a:rPr>
              <a:t>设：</a:t>
            </a:r>
            <a:r>
              <a:rPr lang="zh-CN" altLang="en-US" sz="2400"/>
              <a:t>序列</a:t>
            </a:r>
            <a:r>
              <a:rPr lang="en-US" altLang="zh-CN" sz="2400"/>
              <a:t>X=&lt;x1,x2,…</a:t>
            </a:r>
            <a:r>
              <a:rPr lang="zh-CN" altLang="en-US" sz="2400"/>
              <a:t>，</a:t>
            </a:r>
            <a:r>
              <a:rPr lang="en-US" altLang="zh-CN" sz="2400"/>
              <a:t>xm&gt;</a:t>
            </a:r>
            <a:r>
              <a:rPr lang="zh-CN" altLang="en-US" sz="2400"/>
              <a:t>和</a:t>
            </a:r>
            <a:r>
              <a:rPr lang="en-US" altLang="zh-CN" sz="2400"/>
              <a:t>Y=&lt;y1,y2,…</a:t>
            </a:r>
            <a:r>
              <a:rPr lang="zh-CN" altLang="en-US" sz="2400"/>
              <a:t>，</a:t>
            </a:r>
            <a:r>
              <a:rPr lang="en-US" altLang="zh-CN" sz="2400"/>
              <a:t>yn&gt;</a:t>
            </a:r>
            <a:r>
              <a:rPr lang="zh-CN" altLang="en-US" sz="2400"/>
              <a:t>的一个最长公共子序列</a:t>
            </a:r>
            <a:r>
              <a:rPr lang="en-US" altLang="zh-CN" sz="2400"/>
              <a:t>Z=&lt;z1,z2,…,zk&gt;</a:t>
            </a:r>
            <a:r>
              <a:rPr lang="zh-CN" altLang="en-US" sz="2400"/>
              <a:t>。</a:t>
            </a:r>
          </a:p>
        </p:txBody>
      </p:sp>
      <p:sp>
        <p:nvSpPr>
          <p:cNvPr id="3" name="文本框 2"/>
          <p:cNvSpPr txBox="1">
            <a:spLocks noChangeArrowheads="1"/>
          </p:cNvSpPr>
          <p:nvPr/>
        </p:nvSpPr>
        <p:spPr bwMode="auto">
          <a:xfrm>
            <a:off x="2263775" y="3681413"/>
            <a:ext cx="7070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r>
              <a:rPr lang="en-US" altLang="zh-CN" sz="2800"/>
              <a:t>Xm,yn,zk</a:t>
            </a:r>
            <a:r>
              <a:rPr lang="zh-CN" altLang="en-US" sz="2800"/>
              <a:t>这三个字符会有什么样的关系呢？</a:t>
            </a:r>
          </a:p>
        </p:txBody>
      </p:sp>
      <p:sp>
        <p:nvSpPr>
          <p:cNvPr id="4" name="文本框 3"/>
          <p:cNvSpPr txBox="1">
            <a:spLocks noChangeArrowheads="1"/>
          </p:cNvSpPr>
          <p:nvPr/>
        </p:nvSpPr>
        <p:spPr bwMode="auto">
          <a:xfrm>
            <a:off x="2085975" y="4314825"/>
            <a:ext cx="86804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eaLnBrk="1" hangingPunct="1">
              <a:lnSpc>
                <a:spcPct val="200000"/>
              </a:lnSpc>
            </a:pPr>
            <a:r>
              <a:rPr lang="zh-CN" altLang="en-US" sz="2400"/>
              <a:t>若</a:t>
            </a:r>
            <a:r>
              <a:rPr lang="en-US" altLang="zh-CN" sz="2400"/>
              <a:t>xm=yn</a:t>
            </a:r>
            <a:r>
              <a:rPr lang="zh-CN" altLang="en-US" sz="2400"/>
              <a:t>则</a:t>
            </a:r>
            <a:r>
              <a:rPr lang="en-US" altLang="zh-CN" sz="2400"/>
              <a:t>zk=xm=yn </a:t>
            </a:r>
            <a:r>
              <a:rPr lang="zh-CN" altLang="en-US" sz="2400"/>
              <a:t>：</a:t>
            </a:r>
          </a:p>
          <a:p>
            <a:pPr eaLnBrk="1" hangingPunct="1">
              <a:lnSpc>
                <a:spcPct val="200000"/>
              </a:lnSpc>
            </a:pPr>
            <a:r>
              <a:rPr lang="zh-CN" altLang="en-US" sz="2400"/>
              <a:t>若</a:t>
            </a:r>
            <a:r>
              <a:rPr lang="en-US" altLang="zh-CN" sz="2400"/>
              <a:t>xm≠yn</a:t>
            </a:r>
            <a:r>
              <a:rPr lang="zh-CN" altLang="en-US" sz="2400"/>
              <a:t>且</a:t>
            </a:r>
            <a:r>
              <a:rPr lang="en-US" altLang="zh-CN" sz="2400"/>
              <a:t>zk≠xm</a:t>
            </a:r>
            <a:r>
              <a:rPr lang="zh-CN" altLang="en-US" sz="2400"/>
              <a:t>，</a:t>
            </a:r>
          </a:p>
          <a:p>
            <a:pPr eaLnBrk="1" hangingPunct="1">
              <a:lnSpc>
                <a:spcPct val="200000"/>
              </a:lnSpc>
            </a:pPr>
            <a:r>
              <a:rPr lang="zh-CN" altLang="en-US" sz="2400"/>
              <a:t>若</a:t>
            </a:r>
            <a:r>
              <a:rPr lang="en-US" altLang="zh-CN" sz="2400"/>
              <a:t>xm≠yn</a:t>
            </a:r>
            <a:r>
              <a:rPr lang="zh-CN" altLang="en-US" sz="2400"/>
              <a:t>且</a:t>
            </a:r>
            <a:r>
              <a:rPr lang="en-US" altLang="zh-CN" sz="2400"/>
              <a:t>zk≠yn</a:t>
            </a:r>
            <a:r>
              <a:rPr lang="zh-CN" altLang="en-US" sz="2400"/>
              <a:t>，</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build="p"/>
    </p:bldLst>
  </p:timing>
</p:sld>
</file>

<file path=ppt/theme/theme1.xml><?xml version="1.0" encoding="utf-8"?>
<a:theme xmlns:a="http://schemas.openxmlformats.org/drawingml/2006/main" name="A000120141114A11KWBG">
  <a:themeElements>
    <a:clrScheme name="自定义 1">
      <a:dk1>
        <a:srgbClr val="FFFFFF"/>
      </a:dk1>
      <a:lt1>
        <a:srgbClr val="555555"/>
      </a:lt1>
      <a:dk2>
        <a:srgbClr val="FFFFFF"/>
      </a:dk2>
      <a:lt2>
        <a:srgbClr val="555555"/>
      </a:lt2>
      <a:accent1>
        <a:srgbClr val="D47348"/>
      </a:accent1>
      <a:accent2>
        <a:srgbClr val="D4A444"/>
      </a:accent2>
      <a:accent3>
        <a:srgbClr val="EE96CC"/>
      </a:accent3>
      <a:accent4>
        <a:srgbClr val="B6ACDD"/>
      </a:accent4>
      <a:accent5>
        <a:srgbClr val="AA8FFF"/>
      </a:accent5>
      <a:accent6>
        <a:srgbClr val="FFC000"/>
      </a:accent6>
      <a:hlink>
        <a:srgbClr val="00B0F0"/>
      </a:hlink>
      <a:folHlink>
        <a:srgbClr val="7F7F7F"/>
      </a:folHlink>
    </a:clrScheme>
    <a:fontScheme name="KSO主题5">
      <a:majorFont>
        <a:latin typeface="Broadway"/>
        <a:ea typeface="微软雅黑"/>
        <a:cs typeface=""/>
      </a:majorFont>
      <a:minorFont>
        <a:latin typeface="Calibri"/>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A000120141114A11KPBG</Template>
  <TotalTime>7440</TotalTime>
  <Words>1824</Words>
  <Application>Microsoft Office PowerPoint</Application>
  <PresentationFormat>宽屏</PresentationFormat>
  <Paragraphs>228</Paragraphs>
  <Slides>27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Calibri</vt:lpstr>
      <vt:lpstr>幼圆</vt:lpstr>
      <vt:lpstr>Arial</vt:lpstr>
      <vt:lpstr>Broadway</vt:lpstr>
      <vt:lpstr>微软雅黑</vt:lpstr>
      <vt:lpstr>宋体</vt:lpstr>
      <vt:lpstr>黑体</vt:lpstr>
      <vt:lpstr>Wingdings</vt:lpstr>
      <vt:lpstr>A000120141114A11KWBG</vt:lpstr>
      <vt:lpstr>合唱队形</vt:lpstr>
      <vt:lpstr>合唱队形</vt:lpstr>
      <vt:lpstr>PowerPoint 演示文稿</vt:lpstr>
      <vt:lpstr>动态规划设计方法一般模式</vt:lpstr>
      <vt:lpstr>尼克的任务</vt:lpstr>
      <vt:lpstr>尼克的任务</vt:lpstr>
      <vt:lpstr>尼克的任务</vt:lpstr>
      <vt:lpstr>公共子序列LCS</vt:lpstr>
      <vt:lpstr>公共子序列LCS</vt:lpstr>
      <vt:lpstr>公共子序列LCS</vt:lpstr>
      <vt:lpstr>公共子序列LCS</vt:lpstr>
      <vt:lpstr>PowerPoint 演示文稿</vt:lpstr>
      <vt:lpstr>休息一会</vt:lpstr>
      <vt:lpstr>合并石子</vt:lpstr>
      <vt:lpstr>合并石子</vt:lpstr>
      <vt:lpstr>合并石子</vt:lpstr>
      <vt:lpstr>合并石子分析</vt:lpstr>
      <vt:lpstr>石子合并</vt:lpstr>
      <vt:lpstr>合并石子分析</vt:lpstr>
      <vt:lpstr>合并石子代码</vt:lpstr>
      <vt:lpstr>合并石子代码</vt:lpstr>
      <vt:lpstr>合并石子代码</vt:lpstr>
      <vt:lpstr>区间型动态规划模型</vt:lpstr>
      <vt:lpstr>括号匹配</vt:lpstr>
      <vt:lpstr>括号匹配</vt:lpstr>
      <vt:lpstr>括号匹配分析</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第一周C语言学习总结</dc:title>
  <dc:creator>潘玉斌; Pin Jaa</dc:creator>
  <cp:lastModifiedBy>潘玉斌</cp:lastModifiedBy>
  <cp:revision>350</cp:revision>
  <dcterms:created xsi:type="dcterms:W3CDTF">2015-01-07T13:50:35Z</dcterms:created>
  <dcterms:modified xsi:type="dcterms:W3CDTF">2015-08-19T13:45:07Z</dcterms:modified>
</cp:coreProperties>
</file>