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24" r:id="rId2"/>
    <p:sldId id="708" r:id="rId3"/>
    <p:sldId id="736" r:id="rId4"/>
    <p:sldId id="737" r:id="rId5"/>
    <p:sldId id="738" r:id="rId6"/>
    <p:sldId id="739" r:id="rId7"/>
    <p:sldId id="740" r:id="rId8"/>
    <p:sldId id="765" r:id="rId9"/>
    <p:sldId id="731" r:id="rId10"/>
    <p:sldId id="768" r:id="rId11"/>
    <p:sldId id="699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85418A5-9FE1-4CFB-8C53-8F1945A73912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387605-1829-4BC6-A39A-044E7DA0B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B96E8C-DC1D-426A-9454-090473E2FC6A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81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C93062-E0E0-43AD-A733-D1075E2C299D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08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857682-71C4-4BB4-A07D-CA004EAF3E2F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1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F85DAC-E469-45DA-8837-F06A4DFF0739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5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v =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</a:t>
            </a:r>
            <a:r>
              <a:rPr lang="en-US" altLang="zh-CN" dirty="0" err="1" smtClean="0"/>
              <a:t>i,v</a:t>
            </a:r>
            <a:r>
              <a:rPr lang="en-US" altLang="zh-CN" dirty="0" smtClean="0"/>
              <a:t>] = max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− 1,v],F[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 −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+ W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}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9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125E-A1C8-4048-B35A-8DCC7DC0DBFB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476EC-E6D5-424C-881E-270B40E64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064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93EB-1421-4449-96F2-9F670EAD4E17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E7B5-17E6-4068-A8FD-768385CF0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10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39614-DB7C-46A4-9032-ADDB11533703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ED950-991E-4B5B-AFDB-60B81DB7A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900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435C-CF6C-44C2-A8AA-DBC6F7ABC778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73AC-8472-4292-BCB2-30C006988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431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3331-285C-42EC-8F82-A2555579EA2E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C6E5-F7CC-497C-9014-D46CD435A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189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E5E87-8BBB-49CC-9192-E6E3CE56A329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7301-8D08-49AB-AE6F-CFD30BA4B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707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722BF-3DAB-4B82-A1DC-ED23FCA5BD9A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8273-C430-4A5D-860A-F45B1E610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53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C2C22-FB16-46C8-81C4-B45A3E94480F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E18A-1867-4542-8F81-F8B3C6B48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090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104C8-C644-4E96-8EC4-809B9CD7D834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1816-FD5C-46D1-A9E2-0A056791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987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D80A2-8913-46CF-A5B7-51CC2957E63F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F1C9F-3ECA-483F-84A6-0190F5E345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657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3FBB-6DD7-470F-9DFE-B1B5BF8A4807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B757E-2BB7-4D5E-BC25-BF436E769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293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66ADDA1-7F95-4803-B84F-0C7B32555746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B16B870-059F-4690-BC6A-360EB69E7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0" r:id="rId7"/>
    <p:sldLayoutId id="2147483705" r:id="rId8"/>
    <p:sldLayoutId id="2147483706" r:id="rId9"/>
    <p:sldLayoutId id="2147483707" r:id="rId10"/>
    <p:sldLayoutId id="21474837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/>
              <a:t>背包问题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1225550" y="1390650"/>
            <a:ext cx="104362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问题描述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  </a:t>
            </a:r>
            <a:r>
              <a:rPr lang="zh-CN" altLang="en-US" sz="1600"/>
              <a:t>一个旅行者有一个最多能用</a:t>
            </a:r>
            <a:r>
              <a:rPr lang="en-US" altLang="zh-CN" sz="1600"/>
              <a:t>m</a:t>
            </a:r>
            <a:r>
              <a:rPr lang="zh-CN" altLang="en-US" sz="1600"/>
              <a:t>公斤的背包，现在有</a:t>
            </a:r>
            <a:r>
              <a:rPr lang="en-US" altLang="zh-CN" sz="1600"/>
              <a:t>n</a:t>
            </a:r>
            <a:r>
              <a:rPr lang="zh-CN" altLang="en-US" sz="1600"/>
              <a:t>件物品，它们的重量分别是</a:t>
            </a:r>
            <a:r>
              <a:rPr lang="en-US" altLang="zh-CN" sz="1600"/>
              <a:t>W1</a:t>
            </a:r>
            <a:r>
              <a:rPr lang="zh-CN" altLang="en-US" sz="1600"/>
              <a:t>，</a:t>
            </a:r>
            <a:r>
              <a:rPr lang="en-US" altLang="zh-CN" sz="1600"/>
              <a:t>W2</a:t>
            </a:r>
            <a:r>
              <a:rPr lang="zh-CN" altLang="en-US" sz="1600"/>
              <a:t>，</a:t>
            </a:r>
            <a:r>
              <a:rPr lang="en-US" altLang="zh-CN" sz="1600"/>
              <a:t>...,Wn,</a:t>
            </a:r>
            <a:r>
              <a:rPr lang="zh-CN" altLang="en-US" sz="1600"/>
              <a:t>它们的价值分别为</a:t>
            </a:r>
            <a:r>
              <a:rPr lang="en-US" altLang="zh-CN" sz="1600"/>
              <a:t>C1,C2,...,Cn.</a:t>
            </a:r>
            <a:r>
              <a:rPr lang="zh-CN" altLang="en-US" sz="1600"/>
              <a:t>若每种物品只有一件求旅行者能获得最大总价值。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输入格式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第一行：两个整数，</a:t>
            </a:r>
            <a:r>
              <a:rPr lang="en-US" altLang="zh-CN" sz="1600"/>
              <a:t>M(</a:t>
            </a:r>
            <a:r>
              <a:rPr lang="zh-CN" altLang="en-US" sz="1600"/>
              <a:t>背包容量，</a:t>
            </a:r>
            <a:r>
              <a:rPr lang="en-US" altLang="zh-CN" sz="1600"/>
              <a:t>M&lt;=200)</a:t>
            </a:r>
            <a:r>
              <a:rPr lang="zh-CN" altLang="en-US" sz="1600"/>
              <a:t>和</a:t>
            </a:r>
            <a:r>
              <a:rPr lang="en-US" altLang="zh-CN" sz="1600"/>
              <a:t>N(</a:t>
            </a:r>
            <a:r>
              <a:rPr lang="zh-CN" altLang="en-US" sz="1600"/>
              <a:t>物品数量，</a:t>
            </a:r>
            <a:r>
              <a:rPr lang="en-US" altLang="zh-CN" sz="1600"/>
              <a:t>N&lt;=30)</a:t>
            </a:r>
            <a:r>
              <a:rPr lang="zh-CN" altLang="en-US" sz="16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/>
              <a:t>   第</a:t>
            </a:r>
            <a:r>
              <a:rPr lang="en-US" altLang="zh-CN" sz="1600"/>
              <a:t>2..N+1</a:t>
            </a:r>
            <a:r>
              <a:rPr lang="zh-CN" altLang="en-US" sz="1600"/>
              <a:t>行：每行二个整数</a:t>
            </a:r>
            <a:r>
              <a:rPr lang="en-US" altLang="zh-CN" sz="1600"/>
              <a:t>Wi,Ci</a:t>
            </a:r>
            <a:r>
              <a:rPr lang="zh-CN" altLang="en-US" sz="1600"/>
              <a:t>，表示每个物品的重量和价值。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输出格式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仅一行，一个数，表示最大总价值。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样例输入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10 4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2  1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3  3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4  5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7  9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3743325" y="4430713"/>
            <a:ext cx="6096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【</a:t>
            </a:r>
            <a:r>
              <a:rPr lang="zh-CN" altLang="en-US"/>
              <a:t>样例输出</a:t>
            </a:r>
            <a:r>
              <a:rPr lang="en-US" altLang="zh-CN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12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扩展问题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243263" y="1706563"/>
            <a:ext cx="577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/>
              <a:t>如何输出</a:t>
            </a:r>
            <a:r>
              <a:rPr lang="en-US" altLang="zh-CN" sz="2800" dirty="0"/>
              <a:t>01</a:t>
            </a:r>
            <a:r>
              <a:rPr lang="zh-CN" altLang="en-US" sz="2800" dirty="0"/>
              <a:t>背包问题的最佳方案？</a:t>
            </a:r>
          </a:p>
        </p:txBody>
      </p:sp>
      <p:sp>
        <p:nvSpPr>
          <p:cNvPr id="29700" name="文本框 3"/>
          <p:cNvSpPr txBox="1">
            <a:spLocks noChangeArrowheads="1"/>
          </p:cNvSpPr>
          <p:nvPr/>
        </p:nvSpPr>
        <p:spPr bwMode="auto">
          <a:xfrm>
            <a:off x="817563" y="2767013"/>
            <a:ext cx="53879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、选择二维数组的存储方式；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、多增加一个数组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来储存决策：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如果背包中不放第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]=0;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7205663" y="2865438"/>
            <a:ext cx="4267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另外可以不使用</a:t>
            </a:r>
            <a:r>
              <a:rPr lang="en-US" altLang="zh-CN" sz="2400" dirty="0"/>
              <a:t>G[I,J]</a:t>
            </a:r>
            <a:r>
              <a:rPr lang="zh-CN" altLang="en-US" sz="2400" dirty="0"/>
              <a:t>数组来储存：</a:t>
            </a:r>
            <a:endParaRPr lang="en-US" altLang="zh-CN" sz="2400" dirty="0"/>
          </a:p>
          <a:p>
            <a:r>
              <a:rPr lang="zh-CN" altLang="en-US" sz="2400" dirty="0"/>
              <a:t>观察可得：</a:t>
            </a:r>
            <a:endParaRPr lang="en-US" altLang="zh-CN" sz="2400" dirty="0"/>
          </a:p>
          <a:p>
            <a:r>
              <a:rPr lang="zh-CN" altLang="en-US" sz="2400" dirty="0"/>
              <a:t>如果要第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]]+c[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zh-CN" altLang="en-US" sz="2400" dirty="0"/>
              <a:t>如果不要第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]==f[i-1,v];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167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 build="p"/>
      <p:bldP spid="2970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5120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背包型动态规划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7171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27838" y="3614738"/>
            <a:ext cx="5192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/>
              <a:t>你能分别举出反例吗？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9219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23063" y="2767013"/>
            <a:ext cx="5192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/>
              <a:t>方案一反例：</a:t>
            </a:r>
            <a:endParaRPr lang="en-US" altLang="zh-CN" sz="3600"/>
          </a:p>
          <a:p>
            <a:r>
              <a:rPr lang="en-US" altLang="zh-CN" sz="3600"/>
              <a:t>3 3</a:t>
            </a:r>
          </a:p>
          <a:p>
            <a:r>
              <a:rPr lang="en-US" altLang="zh-CN" sz="3600"/>
              <a:t>1 1</a:t>
            </a:r>
          </a:p>
          <a:p>
            <a:r>
              <a:rPr lang="en-US" altLang="zh-CN" sz="3600"/>
              <a:t>1 1</a:t>
            </a:r>
          </a:p>
          <a:p>
            <a:r>
              <a:rPr lang="en-US" altLang="zh-CN" sz="3600"/>
              <a:t>2 4</a:t>
            </a:r>
          </a:p>
          <a:p>
            <a:endParaRPr lang="en-US" altLang="zh-CN" sz="36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23063" y="2767013"/>
            <a:ext cx="5192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/>
              <a:t>方案二反例：</a:t>
            </a:r>
            <a:endParaRPr lang="en-US" altLang="zh-CN" sz="3600"/>
          </a:p>
          <a:p>
            <a:r>
              <a:rPr lang="en-US" altLang="zh-CN" sz="3600"/>
              <a:t>4 3</a:t>
            </a:r>
          </a:p>
          <a:p>
            <a:r>
              <a:rPr lang="en-US" altLang="zh-CN" sz="3600"/>
              <a:t>3 4</a:t>
            </a:r>
          </a:p>
          <a:p>
            <a:r>
              <a:rPr lang="en-US" altLang="zh-CN" sz="3600"/>
              <a:t>2 3</a:t>
            </a:r>
          </a:p>
          <a:p>
            <a:r>
              <a:rPr lang="en-US" altLang="zh-CN" sz="3600"/>
              <a:t>2 3</a:t>
            </a:r>
          </a:p>
          <a:p>
            <a:endParaRPr lang="en-US" altLang="zh-CN" sz="36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13315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13316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23063" y="2767013"/>
            <a:ext cx="5192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 dirty="0"/>
              <a:t>方案三反例：</a:t>
            </a:r>
            <a:endParaRPr lang="en-US" altLang="zh-CN" sz="3600" dirty="0"/>
          </a:p>
          <a:p>
            <a:r>
              <a:rPr lang="en-US" altLang="zh-CN" sz="3600" dirty="0"/>
              <a:t>4 3</a:t>
            </a:r>
          </a:p>
          <a:p>
            <a:r>
              <a:rPr lang="en-US" altLang="zh-CN" sz="3600" dirty="0"/>
              <a:t>3 </a:t>
            </a:r>
            <a:r>
              <a:rPr lang="en-US" altLang="zh-CN" sz="3600" dirty="0" smtClean="0"/>
              <a:t>5</a:t>
            </a:r>
            <a:endParaRPr lang="en-US" altLang="zh-CN" sz="3600" dirty="0"/>
          </a:p>
          <a:p>
            <a:r>
              <a:rPr lang="en-US" altLang="zh-CN" sz="3600" dirty="0"/>
              <a:t>2 3</a:t>
            </a:r>
          </a:p>
          <a:p>
            <a:r>
              <a:rPr lang="en-US" altLang="zh-CN" sz="3600" dirty="0"/>
              <a:t>2 3</a:t>
            </a:r>
          </a:p>
          <a:p>
            <a:endParaRPr lang="en-US" altLang="zh-CN" sz="3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2987675" y="1065213"/>
            <a:ext cx="7388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200"/>
              <a:t>造成这种现象的原因：</a:t>
            </a:r>
            <a:endParaRPr lang="en-US" altLang="zh-CN" sz="3200"/>
          </a:p>
          <a:p>
            <a:pPr>
              <a:lnSpc>
                <a:spcPct val="200000"/>
              </a:lnSpc>
            </a:pPr>
            <a:r>
              <a:rPr lang="zh-CN" altLang="en-US" sz="2400"/>
              <a:t>                </a:t>
            </a:r>
            <a:r>
              <a:rPr lang="zh-CN" altLang="en-US" sz="3200"/>
              <a:t> 物品不能切割！</a:t>
            </a:r>
            <a:endParaRPr lang="en-US" altLang="zh-CN" sz="3200"/>
          </a:p>
          <a:p>
            <a:pPr>
              <a:lnSpc>
                <a:spcPct val="200000"/>
              </a:lnSpc>
            </a:pPr>
            <a:endParaRPr lang="en-US" altLang="zh-CN" sz="3200"/>
          </a:p>
        </p:txBody>
      </p: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2987675" y="3930650"/>
            <a:ext cx="34861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/>
              <a:t>影响因素有：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             背包的容量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              物品个数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063" y="1792288"/>
            <a:ext cx="93170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>
                <a:solidFill>
                  <a:srgbClr val="FFFFFF"/>
                </a:solidFill>
              </a:rPr>
              <a:t>v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C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] + W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</a:rPr>
              <a:t>}    </a:t>
            </a:r>
            <a:r>
              <a:rPr lang="zh-CN" altLang="en-US" sz="2000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dirty="0" smtClean="0">
                <a:solidFill>
                  <a:srgbClr val="FFFFFF"/>
                </a:solidFill>
              </a:rPr>
              <a:t>v&gt;=Ci)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</a:t>
            </a:r>
            <a:r>
              <a:rPr lang="en-US" altLang="zh-CN" sz="2000" dirty="0" smtClean="0"/>
              <a:t>][]=0;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900" y="471805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200" y="471805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3" y="50847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5" y="508476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</p:spTree>
    <p:extLst>
      <p:ext uri="{BB962C8B-B14F-4D97-AF65-F5344CB8AC3E}">
        <p14:creationId xmlns:p14="http://schemas.microsoft.com/office/powerpoint/2010/main" val="283050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01</a:t>
            </a:r>
            <a:r>
              <a:rPr lang="zh-CN" altLang="en-US" b="1" dirty="0" smtClean="0"/>
              <a:t>背包</a:t>
            </a:r>
            <a:r>
              <a:rPr lang="zh-CN" altLang="en-US" b="1" dirty="0" smtClean="0">
                <a:solidFill>
                  <a:schemeClr val="accent1"/>
                </a:solidFill>
              </a:rPr>
              <a:t>代码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0388" y="1962150"/>
            <a:ext cx="54864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1"/>
                </a:solidFill>
              </a:rPr>
              <a:t>2</a:t>
            </a:r>
            <a:r>
              <a:rPr lang="zh-CN" altLang="en-US" sz="3200">
                <a:solidFill>
                  <a:schemeClr val="accent1"/>
                </a:solidFill>
              </a:rPr>
              <a:t>、计算</a:t>
            </a:r>
            <a:r>
              <a:rPr lang="en-US" altLang="zh-CN" sz="3200"/>
              <a:t>          </a:t>
            </a:r>
          </a:p>
          <a:p>
            <a:pPr eaLnBrk="1" hangingPunct="1"/>
            <a:r>
              <a:rPr lang="en-US" altLang="zh-CN" sz="3200"/>
              <a:t>1</a:t>
            </a:r>
            <a:r>
              <a:rPr lang="zh-CN" altLang="en-US" sz="3200"/>
              <a:t>）处理边界值</a:t>
            </a:r>
            <a:endParaRPr lang="en-US" altLang="zh-CN" sz="3200"/>
          </a:p>
          <a:p>
            <a:pPr eaLnBrk="1" hangingPunct="1"/>
            <a:r>
              <a:rPr lang="en-US" altLang="zh-CN" sz="3200"/>
              <a:t>2</a:t>
            </a:r>
            <a:r>
              <a:rPr lang="zh-CN" altLang="en-US" sz="3200"/>
              <a:t>）动归计算</a:t>
            </a:r>
            <a:endParaRPr lang="en-US" altLang="zh-CN" sz="3200"/>
          </a:p>
          <a:p>
            <a:pPr eaLnBrk="1" hangingPunct="1"/>
            <a:r>
              <a:rPr lang="en-US" altLang="zh-CN" sz="2400"/>
              <a:t>For(            </a:t>
            </a:r>
            <a:r>
              <a:rPr lang="zh-CN" altLang="en-US" sz="2400"/>
              <a:t>阶段           ）</a:t>
            </a:r>
            <a:endParaRPr lang="en-US" altLang="zh-CN" sz="2400"/>
          </a:p>
          <a:p>
            <a:pPr eaLnBrk="1" hangingPunct="1"/>
            <a:r>
              <a:rPr lang="en-US" altLang="zh-CN" sz="2400"/>
              <a:t>     for</a:t>
            </a:r>
            <a:r>
              <a:rPr lang="zh-CN" altLang="en-US" sz="2400"/>
              <a:t>（     每个阶段中的状态   ）</a:t>
            </a:r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zh-CN" altLang="en-US" sz="2400"/>
              <a:t>计算每个状态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      }</a:t>
            </a:r>
            <a:endParaRPr lang="zh-CN" altLang="en-US" sz="2400"/>
          </a:p>
          <a:p>
            <a:pPr eaLnBrk="1" hangingPunct="1"/>
            <a:endParaRPr lang="zh-CN" altLang="en-US" sz="32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65750" y="2263775"/>
            <a:ext cx="6608536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max(f[i-1][v],f[i-1][v-w[i]]+c[i]);</a:t>
            </a:r>
          </a:p>
          <a:p>
            <a:r>
              <a:rPr lang="zh-CN" altLang="en-US" sz="2800" dirty="0"/>
              <a:t>               else  f[i][v] = f[i-1][v];</a:t>
            </a:r>
            <a:endParaRPr lang="da-DK" altLang="zh-CN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8470</TotalTime>
  <Words>664</Words>
  <Application>Microsoft Office PowerPoint</Application>
  <PresentationFormat>宽屏</PresentationFormat>
  <Paragraphs>136</Paragraphs>
  <Slides>11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幼圆</vt:lpstr>
      <vt:lpstr>Arial</vt:lpstr>
      <vt:lpstr>Broadway</vt:lpstr>
      <vt:lpstr>Calibri</vt:lpstr>
      <vt:lpstr>黑体</vt:lpstr>
      <vt:lpstr>微软雅黑</vt:lpstr>
      <vt:lpstr>A000120141114A11KWBG</vt:lpstr>
      <vt:lpstr>背包问题</vt:lpstr>
      <vt:lpstr>背包型动态规划</vt:lpstr>
      <vt:lpstr>01背包问题</vt:lpstr>
      <vt:lpstr>01背包问题</vt:lpstr>
      <vt:lpstr>01背包问题</vt:lpstr>
      <vt:lpstr>01背包问题</vt:lpstr>
      <vt:lpstr>PowerPoint 演示文稿</vt:lpstr>
      <vt:lpstr>01背包问题</vt:lpstr>
      <vt:lpstr>01背包代码</vt:lpstr>
      <vt:lpstr>扩展问题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潘玉斌; Pin Jaa</dc:creator>
  <cp:lastModifiedBy>潘玉斌</cp:lastModifiedBy>
  <cp:revision>394</cp:revision>
  <dcterms:created xsi:type="dcterms:W3CDTF">2015-01-07T13:50:35Z</dcterms:created>
  <dcterms:modified xsi:type="dcterms:W3CDTF">2016-04-13T06:45:35Z</dcterms:modified>
</cp:coreProperties>
</file>