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708" r:id="rId2"/>
    <p:sldId id="765" r:id="rId3"/>
    <p:sldId id="731" r:id="rId4"/>
    <p:sldId id="742" r:id="rId5"/>
    <p:sldId id="725" r:id="rId6"/>
    <p:sldId id="735" r:id="rId7"/>
    <p:sldId id="743" r:id="rId8"/>
    <p:sldId id="744" r:id="rId9"/>
    <p:sldId id="745" r:id="rId10"/>
    <p:sldId id="746" r:id="rId11"/>
    <p:sldId id="747" r:id="rId12"/>
    <p:sldId id="748" r:id="rId13"/>
    <p:sldId id="749" r:id="rId14"/>
    <p:sldId id="730" r:id="rId15"/>
    <p:sldId id="750" r:id="rId16"/>
    <p:sldId id="753" r:id="rId17"/>
    <p:sldId id="754" r:id="rId18"/>
    <p:sldId id="756" r:id="rId19"/>
    <p:sldId id="757" r:id="rId20"/>
    <p:sldId id="758" r:id="rId21"/>
    <p:sldId id="766" r:id="rId22"/>
    <p:sldId id="767" r:id="rId23"/>
    <p:sldId id="761" r:id="rId24"/>
    <p:sldId id="762" r:id="rId25"/>
    <p:sldId id="763" r:id="rId26"/>
    <p:sldId id="764" r:id="rId27"/>
    <p:sldId id="699" r:id="rId2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5332"/>
    <a:srgbClr val="08252D"/>
    <a:srgbClr val="555555"/>
    <a:srgbClr val="D47348"/>
    <a:srgbClr val="F4D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30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85418A5-9FE1-4CFB-8C53-8F1945A73912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387605-1829-4BC6-A39A-044E7DA0BD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66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dirty="0" smtClean="0"/>
              <a:t>F[0,0..V ] = 0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 to 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dirty="0" smtClean="0"/>
              <a:t>for v = C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to V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dirty="0" smtClean="0"/>
              <a:t>F[</a:t>
            </a:r>
            <a:r>
              <a:rPr lang="en-US" altLang="zh-CN" dirty="0" err="1" smtClean="0"/>
              <a:t>i,v</a:t>
            </a:r>
            <a:r>
              <a:rPr lang="en-US" altLang="zh-CN" dirty="0" smtClean="0"/>
              <a:t>] = max {F[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− 1,v],F[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− 1,v − C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] + W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}</a:t>
            </a:r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556A3F-FF1E-47BE-AF18-1AB3164B632E}" type="slidenum">
              <a:rPr lang="zh-CN" altLang="en-US" smtClean="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99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mtClean="0"/>
              <a:t>F[0,0..V ] = 0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mtClean="0"/>
              <a:t>for i = 1 to 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mtClean="0"/>
              <a:t>for v = C i to V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mtClean="0"/>
              <a:t>F[i,v] = max {F[i − 1,v],F[i − 1,v − C i ] + W i }</a:t>
            </a: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556A3F-FF1E-47BE-AF18-1AB3164B632E}" type="slidenum">
              <a:rPr lang="zh-CN" altLang="en-US" smtClean="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094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113338" y="1160463"/>
            <a:ext cx="1892300" cy="1893887"/>
            <a:chOff x="0" y="0"/>
            <a:chExt cx="1986116" cy="1986219"/>
          </a:xfrm>
        </p:grpSpPr>
        <p:sp>
          <p:nvSpPr>
            <p:cNvPr id="6" name="椭圆 6"/>
            <p:cNvSpPr>
              <a:spLocks noChangeArrowheads="1"/>
            </p:cNvSpPr>
            <p:nvPr/>
          </p:nvSpPr>
          <p:spPr bwMode="auto">
            <a:xfrm>
              <a:off x="0" y="0"/>
              <a:ext cx="1986116" cy="1986219"/>
            </a:xfrm>
            <a:prstGeom prst="ellipse">
              <a:avLst/>
            </a:prstGeom>
            <a:solidFill>
              <a:srgbClr val="DB7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直接连接符 8"/>
            <p:cNvCxnSpPr>
              <a:cxnSpLocks noChangeShapeType="1"/>
            </p:cNvCxnSpPr>
            <p:nvPr/>
          </p:nvCxnSpPr>
          <p:spPr bwMode="auto">
            <a:xfrm>
              <a:off x="993058" y="0"/>
              <a:ext cx="0" cy="496624"/>
            </a:xfrm>
            <a:prstGeom prst="line">
              <a:avLst/>
            </a:prstGeom>
            <a:noFill/>
            <a:ln w="444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任意多边形 19"/>
            <p:cNvSpPr>
              <a:spLocks/>
            </p:cNvSpPr>
            <p:nvPr/>
          </p:nvSpPr>
          <p:spPr bwMode="auto">
            <a:xfrm>
              <a:off x="161356" y="1284576"/>
              <a:ext cx="1646438" cy="701643"/>
            </a:xfrm>
            <a:custGeom>
              <a:avLst/>
              <a:gdLst>
                <a:gd name="T0" fmla="*/ 273817 w 1646438"/>
                <a:gd name="T1" fmla="*/ 0 h 701643"/>
                <a:gd name="T2" fmla="*/ 0 w 1646438"/>
                <a:gd name="T3" fmla="*/ 250524 h 701643"/>
                <a:gd name="T4" fmla="*/ 105736 w 1646438"/>
                <a:gd name="T5" fmla="*/ 390516 h 701643"/>
                <a:gd name="T6" fmla="*/ 299394 w 1646438"/>
                <a:gd name="T7" fmla="*/ 550605 h 701643"/>
                <a:gd name="T8" fmla="*/ 499448 w 1646438"/>
                <a:gd name="T9" fmla="*/ 639898 h 701643"/>
                <a:gd name="T10" fmla="*/ 784456 w 1646438"/>
                <a:gd name="T11" fmla="*/ 699274 h 701643"/>
                <a:gd name="T12" fmla="*/ 1063526 w 1646438"/>
                <a:gd name="T13" fmla="*/ 679863 h 701643"/>
                <a:gd name="T14" fmla="*/ 1353949 w 1646438"/>
                <a:gd name="T15" fmla="*/ 563622 h 701643"/>
                <a:gd name="T16" fmla="*/ 1539615 w 1646438"/>
                <a:gd name="T17" fmla="*/ 411754 h 701643"/>
                <a:gd name="T18" fmla="*/ 1646438 w 1646438"/>
                <a:gd name="T19" fmla="*/ 281180 h 701643"/>
                <a:gd name="T20" fmla="*/ 1393751 w 1646438"/>
                <a:gd name="T21" fmla="*/ 3654 h 701643"/>
                <a:gd name="T22" fmla="*/ 273817 w 1646438"/>
                <a:gd name="T23" fmla="*/ 0 h 7016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46438" h="701643">
                  <a:moveTo>
                    <a:pt x="273817" y="0"/>
                  </a:moveTo>
                  <a:lnTo>
                    <a:pt x="0" y="250524"/>
                  </a:lnTo>
                  <a:lnTo>
                    <a:pt x="105736" y="390516"/>
                  </a:lnTo>
                  <a:cubicBezTo>
                    <a:pt x="243140" y="516730"/>
                    <a:pt x="234841" y="497242"/>
                    <a:pt x="299394" y="550605"/>
                  </a:cubicBezTo>
                  <a:cubicBezTo>
                    <a:pt x="362729" y="586231"/>
                    <a:pt x="368287" y="586687"/>
                    <a:pt x="499448" y="639898"/>
                  </a:cubicBezTo>
                  <a:cubicBezTo>
                    <a:pt x="679862" y="702396"/>
                    <a:pt x="689453" y="686856"/>
                    <a:pt x="784456" y="699274"/>
                  </a:cubicBezTo>
                  <a:cubicBezTo>
                    <a:pt x="879937" y="702636"/>
                    <a:pt x="910213" y="706430"/>
                    <a:pt x="1063526" y="679863"/>
                  </a:cubicBezTo>
                  <a:cubicBezTo>
                    <a:pt x="1264949" y="627719"/>
                    <a:pt x="1258033" y="615712"/>
                    <a:pt x="1353949" y="563622"/>
                  </a:cubicBezTo>
                  <a:cubicBezTo>
                    <a:pt x="1433045" y="500709"/>
                    <a:pt x="1477726" y="462377"/>
                    <a:pt x="1539615" y="411754"/>
                  </a:cubicBezTo>
                  <a:cubicBezTo>
                    <a:pt x="1607898" y="340578"/>
                    <a:pt x="1610812" y="324723"/>
                    <a:pt x="1646438" y="281180"/>
                  </a:cubicBezTo>
                  <a:lnTo>
                    <a:pt x="1393751" y="3654"/>
                  </a:lnTo>
                  <a:lnTo>
                    <a:pt x="273817" y="0"/>
                  </a:lnTo>
                  <a:close/>
                </a:path>
              </a:pathLst>
            </a:custGeom>
            <a:gradFill rotWithShape="0">
              <a:gsLst>
                <a:gs pos="0">
                  <a:srgbClr val="F3D255"/>
                </a:gs>
                <a:gs pos="37000">
                  <a:srgbClr val="F4DD7F"/>
                </a:gs>
                <a:gs pos="70000">
                  <a:srgbClr val="F7E5A3"/>
                </a:gs>
                <a:gs pos="100000">
                  <a:srgbClr val="F7FA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饼形 15"/>
            <p:cNvSpPr>
              <a:spLocks/>
            </p:cNvSpPr>
            <p:nvPr/>
          </p:nvSpPr>
          <p:spPr bwMode="auto">
            <a:xfrm rot="-5400000">
              <a:off x="769555" y="1043143"/>
              <a:ext cx="452284" cy="452284"/>
            </a:xfrm>
            <a:custGeom>
              <a:avLst/>
              <a:gdLst>
                <a:gd name="T0" fmla="*/ 226142 w 452284"/>
                <a:gd name="T1" fmla="*/ 452284 h 452284"/>
                <a:gd name="T2" fmla="*/ 30297 w 452284"/>
                <a:gd name="T3" fmla="*/ 339213 h 452284"/>
                <a:gd name="T4" fmla="*/ 30297 w 452284"/>
                <a:gd name="T5" fmla="*/ 113071 h 452284"/>
                <a:gd name="T6" fmla="*/ 226142 w 452284"/>
                <a:gd name="T7" fmla="*/ 0 h 452284"/>
                <a:gd name="T8" fmla="*/ 226142 w 452284"/>
                <a:gd name="T9" fmla="*/ 226142 h 452284"/>
                <a:gd name="T10" fmla="*/ 226142 w 452284"/>
                <a:gd name="T11" fmla="*/ 452284 h 4522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2284" h="452284">
                  <a:moveTo>
                    <a:pt x="226142" y="452284"/>
                  </a:moveTo>
                  <a:cubicBezTo>
                    <a:pt x="145349" y="452284"/>
                    <a:pt x="70694" y="409182"/>
                    <a:pt x="30297" y="339213"/>
                  </a:cubicBezTo>
                  <a:cubicBezTo>
                    <a:pt x="-10099" y="269244"/>
                    <a:pt x="-10099" y="183040"/>
                    <a:pt x="30297" y="113071"/>
                  </a:cubicBezTo>
                  <a:cubicBezTo>
                    <a:pt x="70693" y="43102"/>
                    <a:pt x="145349" y="0"/>
                    <a:pt x="226142" y="0"/>
                  </a:cubicBezTo>
                  <a:lnTo>
                    <a:pt x="226142" y="226142"/>
                  </a:lnTo>
                  <a:lnTo>
                    <a:pt x="226142" y="452284"/>
                  </a:lnTo>
                  <a:close/>
                </a:path>
              </a:pathLst>
            </a:custGeom>
            <a:solidFill>
              <a:srgbClr val="FFF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786449" y="496139"/>
              <a:ext cx="206609" cy="299681"/>
            </a:xfrm>
            <a:prstGeom prst="rect">
              <a:avLst/>
            </a:pr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993058" y="496139"/>
              <a:ext cx="206609" cy="299681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饼形 12"/>
            <p:cNvSpPr>
              <a:spLocks/>
            </p:cNvSpPr>
            <p:nvPr/>
          </p:nvSpPr>
          <p:spPr bwMode="auto">
            <a:xfrm>
              <a:off x="439426" y="727681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1D1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饼形 13"/>
            <p:cNvSpPr>
              <a:spLocks/>
            </p:cNvSpPr>
            <p:nvPr/>
          </p:nvSpPr>
          <p:spPr bwMode="auto">
            <a:xfrm flipH="1">
              <a:off x="427703" y="727680"/>
              <a:ext cx="1130710" cy="1130710"/>
            </a:xfrm>
            <a:custGeom>
              <a:avLst/>
              <a:gdLst>
                <a:gd name="T0" fmla="*/ 15 w 1130710"/>
                <a:gd name="T1" fmla="*/ 561173 h 1130710"/>
                <a:gd name="T2" fmla="*/ 565355 w 1130710"/>
                <a:gd name="T3" fmla="*/ 0 h 1130710"/>
                <a:gd name="T4" fmla="*/ 565355 w 1130710"/>
                <a:gd name="T5" fmla="*/ 565355 h 1130710"/>
                <a:gd name="T6" fmla="*/ 15 w 1130710"/>
                <a:gd name="T7" fmla="*/ 561173 h 11307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0710" h="1130710">
                  <a:moveTo>
                    <a:pt x="15" y="561173"/>
                  </a:moveTo>
                  <a:cubicBezTo>
                    <a:pt x="2313" y="250577"/>
                    <a:pt x="254750" y="0"/>
                    <a:pt x="565355" y="0"/>
                  </a:cubicBezTo>
                  <a:lnTo>
                    <a:pt x="565355" y="565355"/>
                  </a:lnTo>
                  <a:lnTo>
                    <a:pt x="15" y="56117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4" name="空心弧 28"/>
          <p:cNvSpPr>
            <a:spLocks/>
          </p:cNvSpPr>
          <p:nvPr/>
        </p:nvSpPr>
        <p:spPr bwMode="auto">
          <a:xfrm>
            <a:off x="5016500" y="1071563"/>
            <a:ext cx="2070100" cy="2070100"/>
          </a:xfrm>
          <a:custGeom>
            <a:avLst/>
            <a:gdLst>
              <a:gd name="T0" fmla="*/ 177828 w 2070399"/>
              <a:gd name="T1" fmla="*/ 1614620 h 2070399"/>
              <a:gd name="T2" fmla="*/ 351947 w 2070399"/>
              <a:gd name="T3" fmla="*/ 257100 h 2070399"/>
              <a:gd name="T4" fmla="*/ 1720234 w 2070399"/>
              <a:gd name="T5" fmla="*/ 260200 h 2070399"/>
              <a:gd name="T6" fmla="*/ 1888199 w 2070399"/>
              <a:gd name="T7" fmla="*/ 1618496 h 2070399"/>
              <a:gd name="T8" fmla="*/ 1888198 w 2070399"/>
              <a:gd name="T9" fmla="*/ 1618496 h 2070399"/>
              <a:gd name="T10" fmla="*/ 1720233 w 2070399"/>
              <a:gd name="T11" fmla="*/ 260200 h 2070399"/>
              <a:gd name="T12" fmla="*/ 351946 w 2070399"/>
              <a:gd name="T13" fmla="*/ 257100 h 2070399"/>
              <a:gd name="T14" fmla="*/ 177827 w 2070399"/>
              <a:gd name="T15" fmla="*/ 1614620 h 2070399"/>
              <a:gd name="T16" fmla="*/ 177828 w 2070399"/>
              <a:gd name="T17" fmla="*/ 1614620 h 20703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70399" h="2070399">
                <a:moveTo>
                  <a:pt x="177978" y="1615552"/>
                </a:moveTo>
                <a:cubicBezTo>
                  <a:pt x="-114491" y="1183554"/>
                  <a:pt x="-39806" y="601425"/>
                  <a:pt x="352243" y="257248"/>
                </a:cubicBezTo>
                <a:cubicBezTo>
                  <a:pt x="744292" y="-86929"/>
                  <a:pt x="1331192" y="-85598"/>
                  <a:pt x="1721677" y="260352"/>
                </a:cubicBezTo>
                <a:cubicBezTo>
                  <a:pt x="2112162" y="606303"/>
                  <a:pt x="2184207" y="1188765"/>
                  <a:pt x="1889783" y="1619432"/>
                </a:cubicBezTo>
                <a:lnTo>
                  <a:pt x="1889782" y="1619432"/>
                </a:lnTo>
                <a:cubicBezTo>
                  <a:pt x="2184207" y="1188764"/>
                  <a:pt x="2112161" y="606302"/>
                  <a:pt x="1721676" y="260352"/>
                </a:cubicBezTo>
                <a:cubicBezTo>
                  <a:pt x="1331191" y="-85599"/>
                  <a:pt x="744292" y="-86929"/>
                  <a:pt x="352242" y="257248"/>
                </a:cubicBezTo>
                <a:cubicBezTo>
                  <a:pt x="-39807" y="601425"/>
                  <a:pt x="-114492" y="1183554"/>
                  <a:pt x="177977" y="1615552"/>
                </a:cubicBezTo>
                <a:lnTo>
                  <a:pt x="177978" y="1615552"/>
                </a:lnTo>
                <a:close/>
              </a:path>
            </a:pathLst>
          </a:custGeom>
          <a:noFill/>
          <a:ln w="12700" cap="flat" cmpd="sng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3381" y="3300188"/>
            <a:ext cx="8062400" cy="1153423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3381" y="4737741"/>
            <a:ext cx="8062400" cy="431800"/>
          </a:xfrm>
        </p:spPr>
        <p:txBody>
          <a:bodyPr/>
          <a:lstStyle>
            <a:lvl1pPr marL="0" indent="0" algn="ctr">
              <a:buFontTx/>
              <a:buNone/>
              <a:defRPr sz="1200"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0125E-A1C8-4048-B35A-8DCC7DC0DBFB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476EC-E6D5-424C-881E-270B40E642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7064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D93EB-1421-4449-96F2-9F670EAD4E17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CE7B5-17E6-4068-A8FD-768385CF03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6010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5944" y="549277"/>
            <a:ext cx="2742485" cy="5605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5314" y="549277"/>
            <a:ext cx="8078271" cy="5605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39614-DB7C-46A4-9032-ADDB11533703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ED950-991E-4B5B-AFDB-60B81DB7AA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9002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6435C-CF6C-44C2-A8AA-DBC6F7ABC778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373AC-8472-4292-BCB2-30C006988D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431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5" y="1709740"/>
            <a:ext cx="10516036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5" y="4589464"/>
            <a:ext cx="10516036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067" indent="0">
              <a:buNone/>
              <a:defRPr sz="2000"/>
            </a:lvl2pPr>
            <a:lvl3pPr marL="914133" indent="0">
              <a:buNone/>
              <a:defRPr sz="1800"/>
            </a:lvl3pPr>
            <a:lvl4pPr marL="1371200" indent="0">
              <a:buNone/>
              <a:defRPr sz="1600"/>
            </a:lvl4pPr>
            <a:lvl5pPr marL="1828266" indent="0">
              <a:buNone/>
              <a:defRPr sz="1600"/>
            </a:lvl5pPr>
            <a:lvl6pPr marL="2285334" indent="0">
              <a:buNone/>
              <a:defRPr sz="1600"/>
            </a:lvl6pPr>
            <a:lvl7pPr marL="2742399" indent="0">
              <a:buNone/>
              <a:defRPr sz="1600"/>
            </a:lvl7pPr>
            <a:lvl8pPr marL="3199467" indent="0">
              <a:buNone/>
              <a:defRPr sz="1600"/>
            </a:lvl8pPr>
            <a:lvl9pPr marL="3656533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83331-285C-42EC-8F82-A2555579EA2E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BC6E5-F7CC-497C-9014-D46CD435A6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6189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531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052" y="1628776"/>
            <a:ext cx="5410379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E5E87-8BBB-49CC-9192-E6E3CE56A329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27301-8D08-49AB-AE6F-CFD30BA4B3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2707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1" y="365125"/>
            <a:ext cx="10516036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69" y="1681163"/>
            <a:ext cx="5158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69" y="2505075"/>
            <a:ext cx="51580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82" y="1681163"/>
            <a:ext cx="51834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7" indent="0">
              <a:buNone/>
              <a:defRPr sz="2000" b="1"/>
            </a:lvl2pPr>
            <a:lvl3pPr marL="914133" indent="0">
              <a:buNone/>
              <a:defRPr sz="1800" b="1"/>
            </a:lvl3pPr>
            <a:lvl4pPr marL="1371200" indent="0">
              <a:buNone/>
              <a:defRPr sz="1600" b="1"/>
            </a:lvl4pPr>
            <a:lvl5pPr marL="1828266" indent="0">
              <a:buNone/>
              <a:defRPr sz="1600" b="1"/>
            </a:lvl5pPr>
            <a:lvl6pPr marL="2285334" indent="0">
              <a:buNone/>
              <a:defRPr sz="1600" b="1"/>
            </a:lvl6pPr>
            <a:lvl7pPr marL="2742399" indent="0">
              <a:buNone/>
              <a:defRPr sz="1600" b="1"/>
            </a:lvl7pPr>
            <a:lvl8pPr marL="3199467" indent="0">
              <a:buNone/>
              <a:defRPr sz="1600" b="1"/>
            </a:lvl8pPr>
            <a:lvl9pPr marL="365653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82" y="2505075"/>
            <a:ext cx="518342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722BF-3DAB-4B82-A1DC-ED23FCA5BD9A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88273-C430-4A5D-860A-F45B1E610F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5538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C2C22-FB16-46C8-81C4-B45A3E94480F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0E18A-1867-4542-8F81-F8B3C6B48F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5090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104C8-C644-4E96-8EC4-809B9CD7D834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71816-FD5C-46D1-A9E2-0A056791B6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9870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D80A2-8913-46CF-A5B7-51CC2957E63F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F1C9F-3ECA-483F-84A6-0190F5E345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19657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2801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6" y="987426"/>
            <a:ext cx="617218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7" indent="0">
              <a:buNone/>
              <a:defRPr sz="2799"/>
            </a:lvl2pPr>
            <a:lvl3pPr marL="914133" indent="0">
              <a:buNone/>
              <a:defRPr sz="2400"/>
            </a:lvl3pPr>
            <a:lvl4pPr marL="1371200" indent="0">
              <a:buNone/>
              <a:defRPr sz="2000"/>
            </a:lvl4pPr>
            <a:lvl5pPr marL="1828266" indent="0">
              <a:buNone/>
              <a:defRPr sz="2000"/>
            </a:lvl5pPr>
            <a:lvl6pPr marL="2285334" indent="0">
              <a:buNone/>
              <a:defRPr sz="2000"/>
            </a:lvl6pPr>
            <a:lvl7pPr marL="2742399" indent="0">
              <a:buNone/>
              <a:defRPr sz="2000"/>
            </a:lvl7pPr>
            <a:lvl8pPr marL="3199467" indent="0">
              <a:buNone/>
              <a:defRPr sz="2000"/>
            </a:lvl8pPr>
            <a:lvl9pPr marL="365653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1"/>
            <a:ext cx="393280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7" indent="0">
              <a:buNone/>
              <a:defRPr sz="1400"/>
            </a:lvl2pPr>
            <a:lvl3pPr marL="914133" indent="0">
              <a:buNone/>
              <a:defRPr sz="1200"/>
            </a:lvl3pPr>
            <a:lvl4pPr marL="1371200" indent="0">
              <a:buNone/>
              <a:defRPr sz="1000"/>
            </a:lvl4pPr>
            <a:lvl5pPr marL="1828266" indent="0">
              <a:buNone/>
              <a:defRPr sz="1000"/>
            </a:lvl5pPr>
            <a:lvl6pPr marL="2285334" indent="0">
              <a:buNone/>
              <a:defRPr sz="1000"/>
            </a:lvl6pPr>
            <a:lvl7pPr marL="2742399" indent="0">
              <a:buNone/>
              <a:defRPr sz="1000"/>
            </a:lvl7pPr>
            <a:lvl8pPr marL="3199467" indent="0">
              <a:buNone/>
              <a:defRPr sz="1000"/>
            </a:lvl8pPr>
            <a:lvl9pPr marL="36565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03FBB-6DD7-470F-9DFE-B1B5BF8A4807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B757E-2BB7-4D5E-BC25-BF436E769E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8293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825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5338" y="549275"/>
            <a:ext cx="7269162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5475" y="1743075"/>
            <a:ext cx="109728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066ADDA1-7F95-4803-B84F-0C7B32555746}" type="datetimeFigureOut">
              <a:rPr lang="zh-CN" altLang="en-US"/>
              <a:pPr>
                <a:defRPr/>
              </a:pPr>
              <a:t>2016/4/17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9B16B870-059F-4690-BC6A-360EB69E7C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33375"/>
            <a:ext cx="1081088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10" r:id="rId7"/>
    <p:sldLayoutId id="2147483705" r:id="rId8"/>
    <p:sldLayoutId id="2147483706" r:id="rId9"/>
    <p:sldLayoutId id="2147483707" r:id="rId10"/>
    <p:sldLayoutId id="2147483708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067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133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200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266" algn="l" rtl="0" eaLnBrk="1" fontAlgn="base" hangingPunct="1">
        <a:spcBef>
          <a:spcPct val="0"/>
        </a:spcBef>
        <a:spcAft>
          <a:spcPct val="0"/>
        </a:spcAft>
        <a:defRPr sz="3599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1313" indent="-341313" algn="l" rtl="0" eaLnBrk="0" fontAlgn="base" hangingPunct="0">
        <a:spcBef>
          <a:spcPts val="32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55600" indent="-284163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3866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4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7" indent="-228533" algn="l" defTabSz="9141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6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4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9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7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914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1993900" y="3300413"/>
            <a:ext cx="8061325" cy="1152525"/>
          </a:xfrm>
        </p:spPr>
        <p:txBody>
          <a:bodyPr/>
          <a:lstStyle/>
          <a:p>
            <a:pPr eaLnBrk="1" hangingPunct="1"/>
            <a:r>
              <a:rPr lang="zh-CN" altLang="en-US" sz="4400" b="1" dirty="0" smtClean="0"/>
              <a:t>背包型动态规划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空间</a:t>
            </a:r>
            <a:r>
              <a:rPr lang="zh-CN" altLang="en-US" b="1" smtClean="0">
                <a:solidFill>
                  <a:schemeClr val="accent1"/>
                </a:solidFill>
              </a:rPr>
              <a:t>优化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19138" y="1519238"/>
            <a:ext cx="690721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800"/>
              <a:t>for (i=0; i&lt;=M; i++) f[i]=0; </a:t>
            </a:r>
          </a:p>
          <a:p>
            <a:r>
              <a:rPr lang="zh-CN" altLang="en-US" sz="2800"/>
              <a:t> for (int i = 1; i &lt;= n; i++)</a:t>
            </a:r>
          </a:p>
          <a:p>
            <a:r>
              <a:rPr lang="zh-CN" altLang="en-US" sz="2800"/>
              <a:t>        for (</a:t>
            </a:r>
            <a:r>
              <a:rPr lang="zh-CN" altLang="en-US" sz="2800">
                <a:solidFill>
                  <a:schemeClr val="accent1"/>
                </a:solidFill>
              </a:rPr>
              <a:t>int v = </a:t>
            </a:r>
            <a:r>
              <a:rPr lang="en-US" altLang="zh-CN" sz="2800">
                <a:solidFill>
                  <a:schemeClr val="accent1"/>
                </a:solidFill>
              </a:rPr>
              <a:t>m</a:t>
            </a:r>
            <a:r>
              <a:rPr lang="zh-CN" altLang="en-US" sz="2800">
                <a:solidFill>
                  <a:schemeClr val="accent1"/>
                </a:solidFill>
              </a:rPr>
              <a:t>; v </a:t>
            </a:r>
            <a:r>
              <a:rPr lang="en-US" altLang="zh-CN" sz="2800">
                <a:solidFill>
                  <a:schemeClr val="accent1"/>
                </a:solidFill>
              </a:rPr>
              <a:t>&gt;=1</a:t>
            </a:r>
            <a:r>
              <a:rPr lang="zh-CN" altLang="en-US" sz="2800">
                <a:solidFill>
                  <a:schemeClr val="accent1"/>
                </a:solidFill>
              </a:rPr>
              <a:t>; v</a:t>
            </a:r>
            <a:r>
              <a:rPr lang="en-US" altLang="zh-CN" sz="2800">
                <a:solidFill>
                  <a:schemeClr val="accent1"/>
                </a:solidFill>
              </a:rPr>
              <a:t>--</a:t>
            </a:r>
            <a:r>
              <a:rPr lang="zh-CN" altLang="en-US" sz="2800"/>
              <a:t>)</a:t>
            </a:r>
          </a:p>
          <a:p>
            <a:r>
              <a:rPr lang="zh-CN" altLang="en-US" sz="2800"/>
              <a:t>            if (w[i] &lt;= v)  </a:t>
            </a:r>
            <a:endParaRPr lang="en-US" altLang="zh-CN" sz="2800"/>
          </a:p>
          <a:p>
            <a:r>
              <a:rPr lang="zh-CN" altLang="en-US" sz="2800"/>
              <a:t>                   </a:t>
            </a:r>
            <a:r>
              <a:rPr lang="zh-CN" altLang="en-US" sz="2800">
                <a:solidFill>
                  <a:schemeClr val="accent1"/>
                </a:solidFill>
              </a:rPr>
              <a:t>f[v] = max(f[v],f[v-w[i]]+c[i]);</a:t>
            </a:r>
          </a:p>
          <a:p>
            <a:r>
              <a:rPr lang="zh-CN" altLang="en-US" sz="2800"/>
              <a:t>               </a:t>
            </a:r>
            <a:endParaRPr lang="da-DK" altLang="zh-CN" sz="280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19138" y="4111625"/>
            <a:ext cx="718185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400"/>
              <a:t>for (i=0; i&lt;=M; i++) f[0][i]=0; </a:t>
            </a:r>
          </a:p>
          <a:p>
            <a:r>
              <a:rPr lang="zh-CN" altLang="en-US" sz="2400"/>
              <a:t> for (int i = 1; i &lt;= n; i++)</a:t>
            </a:r>
          </a:p>
          <a:p>
            <a:r>
              <a:rPr lang="zh-CN" altLang="en-US" sz="2400"/>
              <a:t>        for (int v = </a:t>
            </a:r>
            <a:r>
              <a:rPr lang="en-US" altLang="zh-CN" sz="2400"/>
              <a:t>1</a:t>
            </a:r>
            <a:r>
              <a:rPr lang="zh-CN" altLang="en-US" sz="2400"/>
              <a:t>; v </a:t>
            </a:r>
            <a:r>
              <a:rPr lang="en-US" altLang="zh-CN" sz="2400"/>
              <a:t>&lt;=m</a:t>
            </a:r>
            <a:r>
              <a:rPr lang="zh-CN" altLang="en-US" sz="2400"/>
              <a:t>; v</a:t>
            </a:r>
            <a:r>
              <a:rPr lang="en-US" altLang="zh-CN" sz="2400"/>
              <a:t>++</a:t>
            </a:r>
            <a:r>
              <a:rPr lang="zh-CN" altLang="en-US" sz="2400"/>
              <a:t>)</a:t>
            </a:r>
          </a:p>
          <a:p>
            <a:r>
              <a:rPr lang="zh-CN" altLang="en-US" sz="2400"/>
              <a:t>            if (w[i] &lt;= v)  </a:t>
            </a:r>
            <a:endParaRPr lang="en-US" altLang="zh-CN" sz="2400"/>
          </a:p>
          <a:p>
            <a:r>
              <a:rPr lang="zh-CN" altLang="en-US" sz="2400"/>
              <a:t>                   f[i][v] = max(f[i-1][v],f[i-1][v-w[i]]+c[i]);</a:t>
            </a:r>
          </a:p>
          <a:p>
            <a:r>
              <a:rPr lang="zh-CN" altLang="en-US" sz="2400"/>
              <a:t>               else  </a:t>
            </a:r>
            <a:endParaRPr lang="en-US" altLang="zh-CN" sz="2400"/>
          </a:p>
          <a:p>
            <a:r>
              <a:rPr lang="en-US" altLang="zh-CN" sz="2400"/>
              <a:t>                  </a:t>
            </a:r>
            <a:r>
              <a:rPr lang="zh-CN" altLang="en-US" sz="2400"/>
              <a:t>f[i][v] = f[i-1][v];</a:t>
            </a:r>
            <a:endParaRPr lang="da-DK" altLang="zh-CN" sz="2400"/>
          </a:p>
        </p:txBody>
      </p:sp>
      <p:cxnSp>
        <p:nvCxnSpPr>
          <p:cNvPr id="9" name="直接连接符 8"/>
          <p:cNvCxnSpPr/>
          <p:nvPr/>
        </p:nvCxnSpPr>
        <p:spPr>
          <a:xfrm>
            <a:off x="585788" y="3854450"/>
            <a:ext cx="6546850" cy="111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6" name="文本框 9"/>
          <p:cNvSpPr txBox="1">
            <a:spLocks noChangeArrowheads="1"/>
          </p:cNvSpPr>
          <p:nvPr/>
        </p:nvSpPr>
        <p:spPr bwMode="auto">
          <a:xfrm>
            <a:off x="7339013" y="2032000"/>
            <a:ext cx="430371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en-US" altLang="zh-CN" sz="32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第二层循环是逆序了！</a:t>
            </a:r>
          </a:p>
        </p:txBody>
      </p:sp>
      <p:sp>
        <p:nvSpPr>
          <p:cNvPr id="25607" name="文本框 2"/>
          <p:cNvSpPr txBox="1">
            <a:spLocks noChangeArrowheads="1"/>
          </p:cNvSpPr>
          <p:nvPr/>
        </p:nvSpPr>
        <p:spPr bwMode="auto">
          <a:xfrm>
            <a:off x="7900988" y="3854450"/>
            <a:ext cx="3327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400" dirty="0"/>
              <a:t>逆序能够保证在调用</a:t>
            </a:r>
            <a:r>
              <a:rPr lang="en-US" altLang="zh-CN" sz="2400" dirty="0"/>
              <a:t>f[v-w[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</a:t>
            </a:r>
            <a:r>
              <a:rPr lang="zh-CN" altLang="en-US" sz="2400" dirty="0"/>
              <a:t>是保存的是原来的</a:t>
            </a:r>
            <a:r>
              <a:rPr lang="en-US" altLang="zh-CN" sz="2400" dirty="0"/>
              <a:t>f[i-1][v-w[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</a:t>
            </a:r>
            <a:r>
              <a:rPr lang="zh-CN" altLang="en-US" sz="2400" dirty="0"/>
              <a:t>的值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空间</a:t>
            </a:r>
            <a:r>
              <a:rPr lang="zh-CN" altLang="en-US" b="1" smtClean="0">
                <a:solidFill>
                  <a:schemeClr val="accent1"/>
                </a:solidFill>
              </a:rPr>
              <a:t>优化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19138" y="1519238"/>
            <a:ext cx="690721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800"/>
              <a:t>for (i=0; i&lt;=M; i++) f[i]=0; </a:t>
            </a:r>
          </a:p>
          <a:p>
            <a:r>
              <a:rPr lang="zh-CN" altLang="en-US" sz="2800"/>
              <a:t> for (int i = 1; i &lt;= n; i++)</a:t>
            </a:r>
          </a:p>
          <a:p>
            <a:r>
              <a:rPr lang="zh-CN" altLang="en-US" sz="2800"/>
              <a:t>        for (</a:t>
            </a:r>
            <a:r>
              <a:rPr lang="zh-CN" altLang="en-US" sz="2800">
                <a:solidFill>
                  <a:schemeClr val="accent1"/>
                </a:solidFill>
              </a:rPr>
              <a:t>int v = </a:t>
            </a:r>
            <a:r>
              <a:rPr lang="en-US" altLang="zh-CN" sz="2800">
                <a:solidFill>
                  <a:schemeClr val="accent1"/>
                </a:solidFill>
              </a:rPr>
              <a:t>m</a:t>
            </a:r>
            <a:r>
              <a:rPr lang="zh-CN" altLang="en-US" sz="2800">
                <a:solidFill>
                  <a:schemeClr val="accent1"/>
                </a:solidFill>
              </a:rPr>
              <a:t>; v </a:t>
            </a:r>
            <a:r>
              <a:rPr lang="en-US" altLang="zh-CN" sz="2800">
                <a:solidFill>
                  <a:schemeClr val="accent1"/>
                </a:solidFill>
              </a:rPr>
              <a:t>&gt;=1</a:t>
            </a:r>
            <a:r>
              <a:rPr lang="zh-CN" altLang="en-US" sz="2800">
                <a:solidFill>
                  <a:schemeClr val="accent1"/>
                </a:solidFill>
              </a:rPr>
              <a:t>; v</a:t>
            </a:r>
            <a:r>
              <a:rPr lang="en-US" altLang="zh-CN" sz="2800">
                <a:solidFill>
                  <a:schemeClr val="accent1"/>
                </a:solidFill>
              </a:rPr>
              <a:t>--</a:t>
            </a:r>
            <a:r>
              <a:rPr lang="zh-CN" altLang="en-US" sz="2800"/>
              <a:t>)</a:t>
            </a:r>
          </a:p>
          <a:p>
            <a:r>
              <a:rPr lang="zh-CN" altLang="en-US" sz="2800"/>
              <a:t>            if (w[i] &lt;= v)  </a:t>
            </a:r>
            <a:endParaRPr lang="en-US" altLang="zh-CN" sz="2800"/>
          </a:p>
          <a:p>
            <a:r>
              <a:rPr lang="zh-CN" altLang="en-US" sz="2800"/>
              <a:t>                   </a:t>
            </a:r>
            <a:r>
              <a:rPr lang="zh-CN" altLang="en-US" sz="2800">
                <a:solidFill>
                  <a:schemeClr val="accent1"/>
                </a:solidFill>
              </a:rPr>
              <a:t>f[v] = max(f[v],f[v-w[i]]+c[i]);</a:t>
            </a:r>
          </a:p>
          <a:p>
            <a:r>
              <a:rPr lang="zh-CN" altLang="en-US" sz="2800"/>
              <a:t>               </a:t>
            </a:r>
            <a:endParaRPr lang="da-DK" altLang="zh-CN" sz="280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19138" y="4111625"/>
            <a:ext cx="718185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400"/>
              <a:t>for (i=0; i&lt;=M; i++) f[0][i]=0; </a:t>
            </a:r>
          </a:p>
          <a:p>
            <a:r>
              <a:rPr lang="zh-CN" altLang="en-US" sz="2400"/>
              <a:t> for (int i = 1; i &lt;= n; i++)</a:t>
            </a:r>
          </a:p>
          <a:p>
            <a:r>
              <a:rPr lang="zh-CN" altLang="en-US" sz="2400"/>
              <a:t>        for (int v = </a:t>
            </a:r>
            <a:r>
              <a:rPr lang="en-US" altLang="zh-CN" sz="2400"/>
              <a:t>1</a:t>
            </a:r>
            <a:r>
              <a:rPr lang="zh-CN" altLang="en-US" sz="2400"/>
              <a:t>; v </a:t>
            </a:r>
            <a:r>
              <a:rPr lang="en-US" altLang="zh-CN" sz="2400"/>
              <a:t>&lt;=m</a:t>
            </a:r>
            <a:r>
              <a:rPr lang="zh-CN" altLang="en-US" sz="2400"/>
              <a:t>; v</a:t>
            </a:r>
            <a:r>
              <a:rPr lang="en-US" altLang="zh-CN" sz="2400"/>
              <a:t>++</a:t>
            </a:r>
            <a:r>
              <a:rPr lang="zh-CN" altLang="en-US" sz="2400"/>
              <a:t>)</a:t>
            </a:r>
          </a:p>
          <a:p>
            <a:r>
              <a:rPr lang="zh-CN" altLang="en-US" sz="2400"/>
              <a:t>            if (w[i] &lt;= v)  </a:t>
            </a:r>
            <a:endParaRPr lang="en-US" altLang="zh-CN" sz="2400"/>
          </a:p>
          <a:p>
            <a:r>
              <a:rPr lang="zh-CN" altLang="en-US" sz="2400"/>
              <a:t>                   f[i][v] = max(f[i-1][v],f[i-1][v-w[i]]+c[i]);</a:t>
            </a:r>
          </a:p>
          <a:p>
            <a:r>
              <a:rPr lang="zh-CN" altLang="en-US" sz="2400"/>
              <a:t>               else  </a:t>
            </a:r>
            <a:endParaRPr lang="en-US" altLang="zh-CN" sz="2400"/>
          </a:p>
          <a:p>
            <a:r>
              <a:rPr lang="en-US" altLang="zh-CN" sz="2400"/>
              <a:t>                  </a:t>
            </a:r>
            <a:r>
              <a:rPr lang="zh-CN" altLang="en-US" sz="2400"/>
              <a:t>f[i][v] = f[i-1][v];</a:t>
            </a:r>
            <a:endParaRPr lang="da-DK" altLang="zh-CN" sz="2400"/>
          </a:p>
        </p:txBody>
      </p:sp>
      <p:cxnSp>
        <p:nvCxnSpPr>
          <p:cNvPr id="9" name="直接连接符 8"/>
          <p:cNvCxnSpPr/>
          <p:nvPr/>
        </p:nvCxnSpPr>
        <p:spPr>
          <a:xfrm>
            <a:off x="585788" y="3854450"/>
            <a:ext cx="6546850" cy="111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0" name="文本框 9"/>
          <p:cNvSpPr txBox="1">
            <a:spLocks noChangeArrowheads="1"/>
          </p:cNvSpPr>
          <p:nvPr/>
        </p:nvSpPr>
        <p:spPr bwMode="auto">
          <a:xfrm>
            <a:off x="7339013" y="2032000"/>
            <a:ext cx="430371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en-US" altLang="zh-CN" sz="32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第二层循环是逆序了！</a:t>
            </a:r>
          </a:p>
        </p:txBody>
      </p:sp>
      <p:sp>
        <p:nvSpPr>
          <p:cNvPr id="26631" name="文本框 2"/>
          <p:cNvSpPr txBox="1">
            <a:spLocks noChangeArrowheads="1"/>
          </p:cNvSpPr>
          <p:nvPr/>
        </p:nvSpPr>
        <p:spPr bwMode="auto">
          <a:xfrm>
            <a:off x="7900988" y="3854450"/>
            <a:ext cx="33274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扩展：</a:t>
            </a:r>
            <a:r>
              <a:rPr lang="zh-CN" altLang="en-US" sz="2400" dirty="0"/>
              <a:t>如果是顺序的循环，那么每次调用的时候使用的是什么值？</a:t>
            </a:r>
          </a:p>
        </p:txBody>
      </p:sp>
      <p:sp>
        <p:nvSpPr>
          <p:cNvPr id="26632" name="矩形 1"/>
          <p:cNvSpPr>
            <a:spLocks noChangeArrowheads="1"/>
          </p:cNvSpPr>
          <p:nvPr/>
        </p:nvSpPr>
        <p:spPr bwMode="auto">
          <a:xfrm>
            <a:off x="8461375" y="5268913"/>
            <a:ext cx="2206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3600" dirty="0">
                <a:solidFill>
                  <a:schemeClr val="accent1"/>
                </a:solidFill>
              </a:rPr>
              <a:t>f[</a:t>
            </a:r>
            <a:r>
              <a:rPr lang="en-US" altLang="zh-CN" sz="3600" dirty="0" err="1">
                <a:solidFill>
                  <a:schemeClr val="accent1"/>
                </a:solidFill>
              </a:rPr>
              <a:t>i</a:t>
            </a:r>
            <a:r>
              <a:rPr lang="en-US" altLang="zh-CN" sz="3600" dirty="0">
                <a:solidFill>
                  <a:schemeClr val="accent1"/>
                </a:solidFill>
              </a:rPr>
              <a:t>][v-w[</a:t>
            </a:r>
            <a:r>
              <a:rPr lang="en-US" altLang="zh-CN" sz="3600" dirty="0" err="1">
                <a:solidFill>
                  <a:schemeClr val="accent1"/>
                </a:solidFill>
              </a:rPr>
              <a:t>i</a:t>
            </a:r>
            <a:r>
              <a:rPr lang="en-US" altLang="zh-CN" sz="3600" dirty="0">
                <a:solidFill>
                  <a:schemeClr val="accent1"/>
                </a:solidFill>
              </a:rPr>
              <a:t>]]</a:t>
            </a:r>
            <a:endParaRPr lang="zh-CN" altLang="en-US" sz="3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/>
      <p:bldP spid="266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accent1"/>
                </a:solidFill>
              </a:rPr>
              <a:t>优化</a:t>
            </a:r>
          </a:p>
        </p:txBody>
      </p:sp>
      <p:sp>
        <p:nvSpPr>
          <p:cNvPr id="27651" name="矩形 3"/>
          <p:cNvSpPr>
            <a:spLocks noChangeArrowheads="1"/>
          </p:cNvSpPr>
          <p:nvPr/>
        </p:nvSpPr>
        <p:spPr bwMode="auto">
          <a:xfrm>
            <a:off x="3011488" y="2544763"/>
            <a:ext cx="690721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for (int i = 1; i &lt;= n; i++)</a:t>
            </a:r>
          </a:p>
          <a:p>
            <a:r>
              <a:rPr lang="zh-CN" altLang="en-US" sz="2800" dirty="0"/>
              <a:t>        for (int v = </a:t>
            </a:r>
            <a:r>
              <a:rPr lang="en-US" altLang="zh-CN" sz="2800" dirty="0"/>
              <a:t>m</a:t>
            </a:r>
            <a:r>
              <a:rPr lang="zh-CN" altLang="en-US" sz="2800" dirty="0"/>
              <a:t>; v </a:t>
            </a:r>
            <a:r>
              <a:rPr lang="en-US" altLang="zh-CN" sz="2800" dirty="0"/>
              <a:t>&gt;=1</a:t>
            </a:r>
            <a:r>
              <a:rPr lang="zh-CN" altLang="en-US" sz="2800" dirty="0"/>
              <a:t>; v</a:t>
            </a:r>
            <a:r>
              <a:rPr lang="en-US" altLang="zh-CN" sz="2800" dirty="0"/>
              <a:t>--</a:t>
            </a:r>
            <a:r>
              <a:rPr lang="zh-CN" altLang="en-US" sz="2800" dirty="0"/>
              <a:t>)</a:t>
            </a:r>
          </a:p>
          <a:p>
            <a:r>
              <a:rPr lang="zh-CN" altLang="en-US" sz="2800" dirty="0"/>
              <a:t>            if (w[i] &lt;= v)  </a:t>
            </a:r>
            <a:endParaRPr lang="en-US" altLang="zh-CN" sz="2800" dirty="0"/>
          </a:p>
          <a:p>
            <a:r>
              <a:rPr lang="zh-CN" altLang="en-US" sz="2800" dirty="0"/>
              <a:t>                   f[v] = max(f[v],f[v-w[i]]+c[i]);</a:t>
            </a:r>
          </a:p>
          <a:p>
            <a:r>
              <a:rPr lang="zh-CN" altLang="en-US" sz="2800" dirty="0"/>
              <a:t>               </a:t>
            </a:r>
            <a:endParaRPr lang="da-DK" altLang="zh-CN" sz="2800" dirty="0"/>
          </a:p>
        </p:txBody>
      </p:sp>
      <p:sp>
        <p:nvSpPr>
          <p:cNvPr id="6" name="矩形 5"/>
          <p:cNvSpPr/>
          <p:nvPr/>
        </p:nvSpPr>
        <p:spPr>
          <a:xfrm>
            <a:off x="3779838" y="3352800"/>
            <a:ext cx="2684462" cy="47625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464300" y="3365500"/>
            <a:ext cx="2036763" cy="450850"/>
          </a:xfrm>
          <a:prstGeom prst="rightArrow">
            <a:avLst/>
          </a:prstGeom>
          <a:solidFill>
            <a:srgbClr val="9B5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654" name="文本框 10"/>
          <p:cNvSpPr txBox="1">
            <a:spLocks noChangeArrowheads="1"/>
          </p:cNvSpPr>
          <p:nvPr/>
        </p:nvSpPr>
        <p:spPr bwMode="auto">
          <a:xfrm>
            <a:off x="8753475" y="3352800"/>
            <a:ext cx="2573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4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该判断浪费时间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6" grpId="0" animBg="1"/>
      <p:bldP spid="7" grpId="0" animBg="1"/>
      <p:bldP spid="276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时间</a:t>
            </a:r>
            <a:r>
              <a:rPr lang="zh-CN" altLang="en-US" b="1" smtClean="0">
                <a:solidFill>
                  <a:schemeClr val="accent1"/>
                </a:solidFill>
              </a:rPr>
              <a:t>优化</a:t>
            </a:r>
          </a:p>
        </p:txBody>
      </p:sp>
      <p:sp>
        <p:nvSpPr>
          <p:cNvPr id="28675" name="矩形 3"/>
          <p:cNvSpPr>
            <a:spLocks noChangeArrowheads="1"/>
          </p:cNvSpPr>
          <p:nvPr/>
        </p:nvSpPr>
        <p:spPr bwMode="auto">
          <a:xfrm>
            <a:off x="2755900" y="2581275"/>
            <a:ext cx="6907213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for (int i = 1; i &lt;= n; i++)</a:t>
            </a:r>
          </a:p>
          <a:p>
            <a:r>
              <a:rPr lang="zh-CN" altLang="en-US" sz="2800" dirty="0"/>
              <a:t>        for (int v = </a:t>
            </a:r>
            <a:r>
              <a:rPr lang="en-US" altLang="zh-CN" sz="2800" dirty="0"/>
              <a:t>m</a:t>
            </a:r>
            <a:r>
              <a:rPr lang="zh-CN" altLang="en-US" sz="2800" dirty="0"/>
              <a:t>; v </a:t>
            </a:r>
            <a:r>
              <a:rPr lang="en-US" altLang="zh-CN" sz="2800" dirty="0"/>
              <a:t>&gt;=w[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; v</a:t>
            </a:r>
            <a:r>
              <a:rPr lang="en-US" altLang="zh-CN" sz="2800" dirty="0"/>
              <a:t>--</a:t>
            </a:r>
            <a:r>
              <a:rPr lang="zh-CN" altLang="en-US" sz="2800" dirty="0"/>
              <a:t>)</a:t>
            </a:r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f[v] = max(f[v],f[v-w[i]]+c[i]);</a:t>
            </a:r>
          </a:p>
          <a:p>
            <a:r>
              <a:rPr lang="zh-CN" altLang="en-US" sz="2800" dirty="0"/>
              <a:t>               </a:t>
            </a:r>
            <a:endParaRPr lang="da-DK" altLang="zh-CN" sz="2800" dirty="0"/>
          </a:p>
        </p:txBody>
      </p:sp>
      <p:sp>
        <p:nvSpPr>
          <p:cNvPr id="28676" name="文本框 1"/>
          <p:cNvSpPr txBox="1">
            <a:spLocks noChangeArrowheads="1"/>
          </p:cNvSpPr>
          <p:nvPr/>
        </p:nvSpPr>
        <p:spPr bwMode="auto">
          <a:xfrm>
            <a:off x="1722438" y="4694238"/>
            <a:ext cx="8972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 dirty="0">
                <a:solidFill>
                  <a:schemeClr val="accent1"/>
                </a:solidFill>
              </a:rPr>
              <a:t>至此，我们得到了</a:t>
            </a:r>
            <a:r>
              <a:rPr lang="en-US" altLang="zh-CN" sz="3200" dirty="0">
                <a:solidFill>
                  <a:schemeClr val="accent1"/>
                </a:solidFill>
              </a:rPr>
              <a:t>01</a:t>
            </a:r>
            <a:r>
              <a:rPr lang="zh-CN" altLang="en-US" sz="3200" dirty="0">
                <a:solidFill>
                  <a:schemeClr val="accent1"/>
                </a:solidFill>
              </a:rPr>
              <a:t>背包问题较优化的解答方案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扩展问题</a:t>
            </a:r>
            <a:endParaRPr lang="zh-CN" altLang="en-US" dirty="0" smtClean="0">
              <a:solidFill>
                <a:schemeClr val="accent1"/>
              </a:solidFill>
            </a:endParaRPr>
          </a:p>
        </p:txBody>
      </p:sp>
      <p:sp>
        <p:nvSpPr>
          <p:cNvPr id="29699" name="文本框 1"/>
          <p:cNvSpPr txBox="1">
            <a:spLocks noChangeArrowheads="1"/>
          </p:cNvSpPr>
          <p:nvPr/>
        </p:nvSpPr>
        <p:spPr bwMode="auto">
          <a:xfrm>
            <a:off x="3243263" y="1706563"/>
            <a:ext cx="5778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 dirty="0"/>
              <a:t>如何输出</a:t>
            </a:r>
            <a:r>
              <a:rPr lang="en-US" altLang="zh-CN" sz="2800" dirty="0"/>
              <a:t>01</a:t>
            </a:r>
            <a:r>
              <a:rPr lang="zh-CN" altLang="en-US" sz="2800" dirty="0"/>
              <a:t>背包问题的最佳方案？</a:t>
            </a:r>
          </a:p>
        </p:txBody>
      </p:sp>
      <p:sp>
        <p:nvSpPr>
          <p:cNvPr id="29700" name="文本框 3"/>
          <p:cNvSpPr txBox="1">
            <a:spLocks noChangeArrowheads="1"/>
          </p:cNvSpPr>
          <p:nvPr/>
        </p:nvSpPr>
        <p:spPr bwMode="auto">
          <a:xfrm>
            <a:off x="817563" y="2767013"/>
            <a:ext cx="53879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、选择二维数组的存储方式；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、多增加一个数组</a:t>
            </a:r>
            <a:r>
              <a:rPr lang="en-US" altLang="zh-CN" sz="2400" dirty="0" smtClean="0"/>
              <a:t>G[</a:t>
            </a:r>
            <a:r>
              <a:rPr lang="en-US" altLang="zh-CN" sz="2400" dirty="0" err="1" smtClean="0"/>
              <a:t>i,j</a:t>
            </a:r>
            <a:r>
              <a:rPr lang="en-US" altLang="zh-CN" sz="2400" dirty="0"/>
              <a:t>]</a:t>
            </a:r>
            <a:r>
              <a:rPr lang="zh-CN" altLang="en-US" sz="2400" dirty="0"/>
              <a:t>来储存决策：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如果背包中放第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件物品</a:t>
            </a:r>
            <a:r>
              <a:rPr lang="en-US" altLang="zh-CN" sz="2400" dirty="0"/>
              <a:t>,</a:t>
            </a:r>
            <a:r>
              <a:rPr lang="zh-CN" altLang="en-US" sz="2400" dirty="0"/>
              <a:t>则</a:t>
            </a:r>
            <a:r>
              <a:rPr lang="en-US" altLang="zh-CN" sz="2400" dirty="0"/>
              <a:t>G[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]=1;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如果背包中不放第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件物品</a:t>
            </a:r>
            <a:r>
              <a:rPr lang="en-US" altLang="zh-CN" sz="2400" dirty="0"/>
              <a:t>,</a:t>
            </a:r>
            <a:r>
              <a:rPr lang="zh-CN" altLang="en-US" sz="2400" dirty="0"/>
              <a:t>则</a:t>
            </a:r>
            <a:r>
              <a:rPr lang="en-US" altLang="zh-CN" sz="2400" dirty="0"/>
              <a:t>G[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]=0;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29701" name="文本框 4"/>
          <p:cNvSpPr txBox="1">
            <a:spLocks noChangeArrowheads="1"/>
          </p:cNvSpPr>
          <p:nvPr/>
        </p:nvSpPr>
        <p:spPr bwMode="auto">
          <a:xfrm>
            <a:off x="7205663" y="2865438"/>
            <a:ext cx="4267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400" dirty="0"/>
              <a:t>另外可以不使用</a:t>
            </a:r>
            <a:r>
              <a:rPr lang="en-US" altLang="zh-CN" sz="2400" dirty="0"/>
              <a:t>G[I,J]</a:t>
            </a:r>
            <a:r>
              <a:rPr lang="zh-CN" altLang="en-US" sz="2400" dirty="0"/>
              <a:t>数组来储存：</a:t>
            </a:r>
            <a:endParaRPr lang="en-US" altLang="zh-CN" sz="2400" dirty="0"/>
          </a:p>
          <a:p>
            <a:r>
              <a:rPr lang="zh-CN" altLang="en-US" sz="2400" dirty="0"/>
              <a:t>观察可得：</a:t>
            </a:r>
            <a:endParaRPr lang="en-US" altLang="zh-CN" sz="2400" dirty="0"/>
          </a:p>
          <a:p>
            <a:r>
              <a:rPr lang="zh-CN" altLang="en-US" sz="2400" dirty="0"/>
              <a:t>如果要第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件物品：</a:t>
            </a:r>
            <a:endParaRPr lang="en-US" altLang="zh-CN" sz="2400" dirty="0"/>
          </a:p>
          <a:p>
            <a:r>
              <a:rPr lang="zh-CN" altLang="en-US" sz="2400" dirty="0"/>
              <a:t>则：</a:t>
            </a:r>
            <a:r>
              <a:rPr lang="en-US" altLang="zh-CN" sz="2400" dirty="0"/>
              <a:t>f[</a:t>
            </a:r>
            <a:r>
              <a:rPr lang="en-US" altLang="zh-CN" sz="2400" dirty="0" err="1"/>
              <a:t>I,v</a:t>
            </a:r>
            <a:r>
              <a:rPr lang="en-US" altLang="zh-CN" sz="2400" dirty="0"/>
              <a:t>]==f[i-1,v-w[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]]+c[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r>
              <a:rPr lang="zh-CN" altLang="en-US" sz="2400" dirty="0"/>
              <a:t>如果不要第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件物品：</a:t>
            </a:r>
            <a:endParaRPr lang="en-US" altLang="zh-CN" sz="2400" dirty="0"/>
          </a:p>
          <a:p>
            <a:r>
              <a:rPr lang="zh-CN" altLang="en-US" sz="2400" dirty="0"/>
              <a:t>则：</a:t>
            </a:r>
            <a:r>
              <a:rPr lang="en-US" altLang="zh-CN" sz="2400" dirty="0"/>
              <a:t>f[</a:t>
            </a:r>
            <a:r>
              <a:rPr lang="en-US" altLang="zh-CN" sz="2400" dirty="0" err="1"/>
              <a:t>I,v</a:t>
            </a:r>
            <a:r>
              <a:rPr lang="en-US" altLang="zh-CN" sz="2400" dirty="0"/>
              <a:t>]==f[i-1,v];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 build="p"/>
      <p:bldP spid="2970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ctrTitle"/>
          </p:nvPr>
        </p:nvSpPr>
        <p:spPr>
          <a:xfrm>
            <a:off x="1993900" y="3300413"/>
            <a:ext cx="8061325" cy="1152525"/>
          </a:xfrm>
        </p:spPr>
        <p:txBody>
          <a:bodyPr/>
          <a:lstStyle/>
          <a:p>
            <a:r>
              <a:rPr lang="zh-CN" altLang="en-US" sz="4000" b="1" smtClean="0"/>
              <a:t>新的问题</a:t>
            </a:r>
          </a:p>
        </p:txBody>
      </p:sp>
      <p:sp>
        <p:nvSpPr>
          <p:cNvPr id="30723" name="副标题 2"/>
          <p:cNvSpPr>
            <a:spLocks noGrp="1"/>
          </p:cNvSpPr>
          <p:nvPr>
            <p:ph type="subTitle" idx="1"/>
          </p:nvPr>
        </p:nvSpPr>
        <p:spPr>
          <a:xfrm>
            <a:off x="1993900" y="4737100"/>
            <a:ext cx="8061325" cy="431800"/>
          </a:xfrm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多重背包问题</a:t>
            </a:r>
          </a:p>
        </p:txBody>
      </p:sp>
      <p:sp>
        <p:nvSpPr>
          <p:cNvPr id="33795" name="矩形 3"/>
          <p:cNvSpPr>
            <a:spLocks noChangeArrowheads="1"/>
          </p:cNvSpPr>
          <p:nvPr/>
        </p:nvSpPr>
        <p:spPr bwMode="auto">
          <a:xfrm>
            <a:off x="1431925" y="2219325"/>
            <a:ext cx="91392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/>
              <a:t>        有</a:t>
            </a:r>
            <a:r>
              <a:rPr lang="en-US" altLang="zh-CN" sz="2800" dirty="0"/>
              <a:t>N</a:t>
            </a:r>
            <a:r>
              <a:rPr lang="zh-CN" altLang="en-US" sz="2800" dirty="0"/>
              <a:t>种物品和一个容量为</a:t>
            </a:r>
            <a:r>
              <a:rPr lang="en-US" altLang="zh-CN" sz="2800" dirty="0"/>
              <a:t>V</a:t>
            </a:r>
            <a:r>
              <a:rPr lang="zh-CN" altLang="en-US" sz="2800" dirty="0"/>
              <a:t>的背包。第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种物品最多有</a:t>
            </a:r>
            <a:r>
              <a:rPr lang="en-US" altLang="zh-CN" sz="2800" dirty="0"/>
              <a:t>n[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件可用，每件费用是</a:t>
            </a:r>
            <a:r>
              <a:rPr lang="en-US" altLang="zh-CN" sz="2800" dirty="0"/>
              <a:t>w[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，价值是</a:t>
            </a:r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。求解将哪些物品装入背包可使这些物品的费用总和不超过背包容量，且价值总和最大。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多重背包问题</a:t>
            </a:r>
          </a:p>
        </p:txBody>
      </p:sp>
      <p:sp>
        <p:nvSpPr>
          <p:cNvPr id="34819" name="文本框 2"/>
          <p:cNvSpPr txBox="1">
            <a:spLocks noChangeArrowheads="1"/>
          </p:cNvSpPr>
          <p:nvPr/>
        </p:nvSpPr>
        <p:spPr bwMode="auto">
          <a:xfrm>
            <a:off x="1660525" y="2000250"/>
            <a:ext cx="9358313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解法一：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FFFFFF"/>
                </a:solidFill>
              </a:rPr>
              <a:t>普通</a:t>
            </a:r>
            <a:r>
              <a:rPr lang="en-US" altLang="zh-CN" sz="2800" dirty="0">
                <a:solidFill>
                  <a:srgbClr val="FFFFFF"/>
                </a:solidFill>
              </a:rPr>
              <a:t>01</a:t>
            </a:r>
            <a:r>
              <a:rPr lang="zh-CN" altLang="en-US" sz="2800" dirty="0">
                <a:solidFill>
                  <a:srgbClr val="FFFFFF"/>
                </a:solidFill>
              </a:rPr>
              <a:t>背包解法：</a:t>
            </a:r>
            <a:endParaRPr lang="en-US" altLang="zh-CN" sz="2800" dirty="0">
              <a:solidFill>
                <a:srgbClr val="FFFFFF"/>
              </a:solidFill>
            </a:endParaRPr>
          </a:p>
          <a:p>
            <a:r>
              <a:rPr lang="en-US" altLang="zh-CN" sz="2800" dirty="0">
                <a:solidFill>
                  <a:srgbClr val="FFFFFF"/>
                </a:solidFill>
              </a:rPr>
              <a:t>F[</a:t>
            </a:r>
            <a:r>
              <a:rPr lang="en-US" altLang="zh-CN" sz="2800" dirty="0" err="1">
                <a:solidFill>
                  <a:srgbClr val="FFFFFF"/>
                </a:solidFill>
              </a:rPr>
              <a:t>i,v</a:t>
            </a:r>
            <a:r>
              <a:rPr lang="en-US" altLang="zh-CN" sz="2800" dirty="0">
                <a:solidFill>
                  <a:srgbClr val="FFFFFF"/>
                </a:solidFill>
              </a:rPr>
              <a:t>] = max {F[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− 1,v],F[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− 1,v −C 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] + W 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}</a:t>
            </a:r>
          </a:p>
          <a:p>
            <a:endParaRPr lang="en-US" altLang="zh-CN" sz="2800" dirty="0">
              <a:solidFill>
                <a:srgbClr val="FFFFFF"/>
              </a:solidFill>
            </a:endParaRPr>
          </a:p>
          <a:p>
            <a:r>
              <a:rPr lang="zh-CN" altLang="en-US" sz="2800" dirty="0">
                <a:solidFill>
                  <a:srgbClr val="FFFFFF"/>
                </a:solidFill>
              </a:rPr>
              <a:t>多重背包问题解法</a:t>
            </a:r>
            <a:endParaRPr lang="en-US" altLang="zh-CN" sz="2800" dirty="0">
              <a:solidFill>
                <a:srgbClr val="FFFFFF"/>
              </a:solidFill>
            </a:endParaRPr>
          </a:p>
          <a:p>
            <a:r>
              <a:rPr lang="en-US" altLang="zh-CN" sz="2800" dirty="0">
                <a:solidFill>
                  <a:srgbClr val="FFFFFF"/>
                </a:solidFill>
              </a:rPr>
              <a:t>F[</a:t>
            </a:r>
            <a:r>
              <a:rPr lang="en-US" altLang="zh-CN" sz="2800" dirty="0" err="1">
                <a:solidFill>
                  <a:srgbClr val="FFFFFF"/>
                </a:solidFill>
              </a:rPr>
              <a:t>i,v</a:t>
            </a:r>
            <a:r>
              <a:rPr lang="en-US" altLang="zh-CN" sz="2800" dirty="0">
                <a:solidFill>
                  <a:srgbClr val="FFFFFF"/>
                </a:solidFill>
              </a:rPr>
              <a:t>] = max {F[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− 1,v],F[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− 1,v −</a:t>
            </a:r>
            <a:r>
              <a:rPr lang="en-US" altLang="zh-CN" sz="2800" dirty="0">
                <a:solidFill>
                  <a:schemeClr val="accent1"/>
                </a:solidFill>
              </a:rPr>
              <a:t>k*</a:t>
            </a:r>
            <a:r>
              <a:rPr lang="en-US" altLang="zh-CN" sz="2800" dirty="0">
                <a:solidFill>
                  <a:srgbClr val="FFFFFF"/>
                </a:solidFill>
              </a:rPr>
              <a:t> C 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] + </a:t>
            </a:r>
            <a:r>
              <a:rPr lang="en-US" altLang="zh-CN" sz="2800" dirty="0">
                <a:solidFill>
                  <a:schemeClr val="accent1"/>
                </a:solidFill>
              </a:rPr>
              <a:t>k*</a:t>
            </a:r>
            <a:r>
              <a:rPr lang="en-US" altLang="zh-CN" sz="2800" dirty="0">
                <a:solidFill>
                  <a:srgbClr val="FFFFFF"/>
                </a:solidFill>
              </a:rPr>
              <a:t>W 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 }</a:t>
            </a:r>
          </a:p>
          <a:p>
            <a:endParaRPr lang="en-US" altLang="zh-CN" sz="2800" dirty="0">
              <a:solidFill>
                <a:srgbClr val="FFFFFF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多重背包问题</a:t>
            </a:r>
          </a:p>
        </p:txBody>
      </p:sp>
      <p:sp>
        <p:nvSpPr>
          <p:cNvPr id="35843" name="文本框 2"/>
          <p:cNvSpPr txBox="1">
            <a:spLocks noChangeArrowheads="1"/>
          </p:cNvSpPr>
          <p:nvPr/>
        </p:nvSpPr>
        <p:spPr bwMode="auto">
          <a:xfrm>
            <a:off x="1660525" y="2000250"/>
            <a:ext cx="9358313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解法一</a:t>
            </a:r>
            <a:r>
              <a:rPr lang="zh-CN" altLang="en-US" sz="32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/>
              <a:t>for (int i = 1; i &lt;= n; i++)</a:t>
            </a:r>
          </a:p>
          <a:p>
            <a:r>
              <a:rPr lang="zh-CN" altLang="en-US" sz="2800" dirty="0"/>
              <a:t>        for (int v = </a:t>
            </a:r>
            <a:r>
              <a:rPr lang="en-US" altLang="zh-CN" sz="2800" dirty="0"/>
              <a:t>1</a:t>
            </a:r>
            <a:r>
              <a:rPr lang="zh-CN" altLang="en-US" sz="2800" dirty="0"/>
              <a:t>; v </a:t>
            </a:r>
            <a:r>
              <a:rPr lang="en-US" altLang="zh-CN" sz="2800" dirty="0"/>
              <a:t>&lt;=m</a:t>
            </a:r>
            <a:r>
              <a:rPr lang="zh-CN" altLang="en-US" sz="2800" dirty="0"/>
              <a:t>; v</a:t>
            </a:r>
            <a:r>
              <a:rPr lang="en-US" altLang="zh-CN" sz="2800" dirty="0"/>
              <a:t>++</a:t>
            </a:r>
            <a:r>
              <a:rPr lang="zh-CN" altLang="en-US" sz="2800" dirty="0"/>
              <a:t>)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>
                <a:solidFill>
                  <a:schemeClr val="accent1"/>
                </a:solidFill>
              </a:rPr>
              <a:t>for(k=0;k&lt;=n[</a:t>
            </a:r>
            <a:r>
              <a:rPr lang="en-US" altLang="zh-CN" sz="2800" dirty="0" err="1">
                <a:solidFill>
                  <a:schemeClr val="accent1"/>
                </a:solidFill>
              </a:rPr>
              <a:t>i</a:t>
            </a:r>
            <a:r>
              <a:rPr lang="en-US" altLang="zh-CN" sz="2800" dirty="0">
                <a:solidFill>
                  <a:schemeClr val="accent1"/>
                </a:solidFill>
              </a:rPr>
              <a:t>];k++)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r>
              <a:rPr lang="zh-CN" altLang="en-US" sz="2800" dirty="0"/>
              <a:t>            if (w[i] &lt;= v)  </a:t>
            </a:r>
            <a:endParaRPr lang="en-US" altLang="zh-CN" sz="2800" dirty="0"/>
          </a:p>
          <a:p>
            <a:r>
              <a:rPr lang="zh-CN" altLang="en-US" sz="2800" dirty="0"/>
              <a:t>                   f[i][v] = max(f[i-1][v],f[i-1][v-w[i]]+c[i]);</a:t>
            </a:r>
          </a:p>
          <a:p>
            <a:r>
              <a:rPr lang="zh-CN" altLang="en-US" sz="2800" dirty="0"/>
              <a:t>               else  </a:t>
            </a:r>
            <a:endParaRPr lang="en-US" altLang="zh-CN" sz="2800" dirty="0"/>
          </a:p>
          <a:p>
            <a:r>
              <a:rPr lang="en-US" altLang="zh-CN" sz="2800" dirty="0"/>
              <a:t>                  </a:t>
            </a:r>
            <a:r>
              <a:rPr lang="zh-CN" altLang="en-US" sz="2800" dirty="0"/>
              <a:t>f[i][v] = f[i-1][v];</a:t>
            </a:r>
            <a:endParaRPr lang="en-US" altLang="zh-CN" sz="2800" dirty="0">
              <a:solidFill>
                <a:srgbClr val="FFFFFF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多重背包问题</a:t>
            </a:r>
          </a:p>
        </p:txBody>
      </p:sp>
      <p:sp>
        <p:nvSpPr>
          <p:cNvPr id="36867" name="文本框 2"/>
          <p:cNvSpPr txBox="1">
            <a:spLocks noChangeArrowheads="1"/>
          </p:cNvSpPr>
          <p:nvPr/>
        </p:nvSpPr>
        <p:spPr bwMode="auto">
          <a:xfrm>
            <a:off x="1660525" y="2000250"/>
            <a:ext cx="9358313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解法二：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FFFFFF"/>
                </a:solidFill>
              </a:rPr>
              <a:t>对于存在</a:t>
            </a:r>
            <a:r>
              <a:rPr lang="en-US" altLang="zh-CN" sz="2800" dirty="0">
                <a:solidFill>
                  <a:srgbClr val="FFFFFF"/>
                </a:solidFill>
              </a:rPr>
              <a:t>n[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]</a:t>
            </a:r>
            <a:r>
              <a:rPr lang="zh-CN" altLang="en-US" sz="2800" dirty="0">
                <a:solidFill>
                  <a:srgbClr val="FFFFFF"/>
                </a:solidFill>
              </a:rPr>
              <a:t>件的物品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zh-CN" altLang="en-US" sz="2800" dirty="0">
                <a:solidFill>
                  <a:srgbClr val="FFFFFF"/>
                </a:solidFill>
              </a:rPr>
              <a:t>，可将其转换为</a:t>
            </a:r>
            <a:r>
              <a:rPr lang="en-US" altLang="zh-CN" sz="2800" dirty="0">
                <a:solidFill>
                  <a:srgbClr val="FFFFFF"/>
                </a:solidFill>
              </a:rPr>
              <a:t>n[</a:t>
            </a:r>
            <a:r>
              <a:rPr lang="en-US" altLang="zh-CN" sz="2800" dirty="0" err="1">
                <a:solidFill>
                  <a:srgbClr val="FFFFFF"/>
                </a:solidFill>
              </a:rPr>
              <a:t>i</a:t>
            </a:r>
            <a:r>
              <a:rPr lang="en-US" altLang="zh-CN" sz="2800" dirty="0">
                <a:solidFill>
                  <a:srgbClr val="FFFFFF"/>
                </a:solidFill>
              </a:rPr>
              <a:t>]</a:t>
            </a:r>
            <a:r>
              <a:rPr lang="zh-CN" altLang="en-US" sz="2800" dirty="0">
                <a:solidFill>
                  <a:srgbClr val="FFFFFF"/>
                </a:solidFill>
              </a:rPr>
              <a:t>件</a:t>
            </a:r>
            <a:r>
              <a:rPr lang="en-US" altLang="zh-CN" sz="2800" dirty="0">
                <a:solidFill>
                  <a:srgbClr val="FFFFFF"/>
                </a:solidFill>
              </a:rPr>
              <a:t>01</a:t>
            </a:r>
            <a:r>
              <a:rPr lang="zh-CN" altLang="en-US" sz="2800" dirty="0">
                <a:solidFill>
                  <a:srgbClr val="FFFFFF"/>
                </a:solidFill>
              </a:rPr>
              <a:t>背包类的物体。</a:t>
            </a:r>
            <a:endParaRPr lang="en-US" altLang="zh-CN" sz="2800" dirty="0">
              <a:solidFill>
                <a:srgbClr val="FFFFFF"/>
              </a:solidFill>
            </a:endParaRPr>
          </a:p>
          <a:p>
            <a:endParaRPr lang="en-US" altLang="zh-CN" sz="2800" dirty="0">
              <a:solidFill>
                <a:srgbClr val="FFFFFF"/>
              </a:solidFill>
            </a:endParaRPr>
          </a:p>
          <a:p>
            <a:r>
              <a:rPr lang="zh-CN" altLang="en-US" sz="2800" dirty="0">
                <a:solidFill>
                  <a:srgbClr val="FFFFFF"/>
                </a:solidFill>
              </a:rPr>
              <a:t>则整体转换为</a:t>
            </a:r>
            <a:r>
              <a:rPr lang="en-US" altLang="zh-CN" sz="2800" dirty="0">
                <a:solidFill>
                  <a:srgbClr val="FFFFFF"/>
                </a:solidFill>
              </a:rPr>
              <a:t>01</a:t>
            </a:r>
            <a:r>
              <a:rPr lang="zh-CN" altLang="en-US" sz="2800" dirty="0">
                <a:solidFill>
                  <a:srgbClr val="FFFFFF"/>
                </a:solidFill>
              </a:rPr>
              <a:t>背包问题。</a:t>
            </a:r>
            <a:endParaRPr lang="en-US" altLang="zh-CN" sz="2800" dirty="0">
              <a:solidFill>
                <a:srgbClr val="FFFFFF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01</a:t>
            </a:r>
            <a:r>
              <a:rPr lang="zh-CN" altLang="en-US" b="1" smtClean="0"/>
              <a:t>背包问题</a:t>
            </a:r>
            <a:endParaRPr lang="zh-CN" altLang="en-US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43063" y="1792288"/>
            <a:ext cx="931703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1、划分阶段</a:t>
            </a:r>
          </a:p>
          <a:p>
            <a:pPr eaLnBrk="1" hangingPunct="1"/>
            <a:r>
              <a:rPr lang="en-US" altLang="zh-CN" sz="2000" dirty="0">
                <a:solidFill>
                  <a:srgbClr val="FFFFFF"/>
                </a:solidFill>
              </a:rPr>
              <a:t>	</a:t>
            </a:r>
            <a:r>
              <a:rPr lang="zh-CN" altLang="en-US" sz="2000" dirty="0">
                <a:solidFill>
                  <a:srgbClr val="FFFFFF"/>
                </a:solidFill>
              </a:rPr>
              <a:t>物品件数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endParaRPr lang="zh-CN" altLang="zh-CN" sz="2000" dirty="0">
              <a:solidFill>
                <a:srgbClr val="FFFFFF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2、确定状态和状态变量</a:t>
            </a:r>
          </a:p>
          <a:p>
            <a:pPr eaLnBrk="1" hangingPunct="1"/>
            <a:r>
              <a:rPr lang="en-US" altLang="zh-CN" sz="2000" dirty="0">
                <a:solidFill>
                  <a:srgbClr val="FFFFFF"/>
                </a:solidFill>
              </a:rPr>
              <a:t>	 F[</a:t>
            </a:r>
            <a:r>
              <a:rPr lang="en-US" altLang="zh-CN" sz="2000" dirty="0" err="1">
                <a:solidFill>
                  <a:srgbClr val="FFFFFF"/>
                </a:solidFill>
              </a:rPr>
              <a:t>i,v</a:t>
            </a:r>
            <a:r>
              <a:rPr lang="en-US" altLang="zh-CN" sz="2000" dirty="0">
                <a:solidFill>
                  <a:srgbClr val="FFFFFF"/>
                </a:solidFill>
              </a:rPr>
              <a:t>] </a:t>
            </a:r>
            <a:r>
              <a:rPr lang="zh-CN" altLang="en-US" sz="2000" dirty="0">
                <a:solidFill>
                  <a:srgbClr val="FFFFFF"/>
                </a:solidFill>
              </a:rPr>
              <a:t>表示前 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zh-CN" altLang="en-US" sz="2000" dirty="0">
                <a:solidFill>
                  <a:srgbClr val="FFFFFF"/>
                </a:solidFill>
              </a:rPr>
              <a:t>件物品恰放入一个容量为 </a:t>
            </a:r>
            <a:r>
              <a:rPr lang="en-US" altLang="zh-CN" sz="2000" dirty="0">
                <a:solidFill>
                  <a:srgbClr val="FFFFFF"/>
                </a:solidFill>
              </a:rPr>
              <a:t>v </a:t>
            </a:r>
            <a:r>
              <a:rPr lang="zh-CN" altLang="en-US" sz="2000" dirty="0">
                <a:solidFill>
                  <a:srgbClr val="FFFFFF"/>
                </a:solidFill>
              </a:rPr>
              <a:t>的背包可以获得的最大价值；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endParaRPr lang="zh-CN" altLang="zh-CN" sz="2000" dirty="0">
              <a:solidFill>
                <a:srgbClr val="FFFFFF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3、确定决策并写出状态转移方程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FFFF"/>
                </a:solidFill>
              </a:rPr>
              <a:t>	</a:t>
            </a:r>
            <a:r>
              <a:rPr lang="en-US" altLang="zh-CN" sz="2000" dirty="0">
                <a:solidFill>
                  <a:srgbClr val="FFFFFF"/>
                </a:solidFill>
              </a:rPr>
              <a:t>F[</a:t>
            </a:r>
            <a:r>
              <a:rPr lang="en-US" altLang="zh-CN" sz="2000" dirty="0" err="1">
                <a:solidFill>
                  <a:srgbClr val="FFFFFF"/>
                </a:solidFill>
              </a:rPr>
              <a:t>i,v</a:t>
            </a:r>
            <a:r>
              <a:rPr lang="en-US" altLang="zh-CN" sz="2000" dirty="0">
                <a:solidFill>
                  <a:srgbClr val="FFFFFF"/>
                </a:solidFill>
              </a:rPr>
              <a:t>] = max {F[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− 1,v],F[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− 1,v − C 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] + W 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en-US" altLang="zh-CN" sz="2000" dirty="0" smtClean="0">
                <a:solidFill>
                  <a:srgbClr val="FFFFFF"/>
                </a:solidFill>
              </a:rPr>
              <a:t>}    </a:t>
            </a:r>
            <a:r>
              <a:rPr lang="zh-CN" altLang="en-US" sz="2000" dirty="0" smtClean="0">
                <a:solidFill>
                  <a:srgbClr val="FFFFFF"/>
                </a:solidFill>
              </a:rPr>
              <a:t>（</a:t>
            </a:r>
            <a:r>
              <a:rPr lang="en-US" altLang="zh-CN" sz="2000" dirty="0" smtClean="0">
                <a:solidFill>
                  <a:srgbClr val="FFFFFF"/>
                </a:solidFill>
              </a:rPr>
              <a:t>v&gt;=Ci)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4、寻找边界条件</a:t>
            </a:r>
            <a:endParaRPr lang="en-US" altLang="zh-CN" sz="2800" b="1" dirty="0">
              <a:solidFill>
                <a:srgbClr val="D473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/>
              <a:t>f[0</a:t>
            </a:r>
            <a:r>
              <a:rPr lang="en-US" altLang="zh-CN" sz="2000" dirty="0" smtClean="0"/>
              <a:t>][]=0;</a:t>
            </a:r>
            <a:endParaRPr lang="zh-CN" altLang="zh-CN" sz="2000" dirty="0">
              <a:solidFill>
                <a:srgbClr val="FFFFFF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279900" y="4718050"/>
            <a:ext cx="352425" cy="366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5791200" y="4718050"/>
            <a:ext cx="354013" cy="366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62" name="文本框 5"/>
          <p:cNvSpPr txBox="1">
            <a:spLocks noChangeArrowheads="1"/>
          </p:cNvSpPr>
          <p:nvPr/>
        </p:nvSpPr>
        <p:spPr bwMode="auto">
          <a:xfrm>
            <a:off x="5389563" y="5084763"/>
            <a:ext cx="151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放第</a:t>
            </a:r>
            <a:r>
              <a:rPr lang="en-US" altLang="zh-CN"/>
              <a:t>i</a:t>
            </a:r>
            <a:r>
              <a:rPr lang="zh-CN" altLang="en-US"/>
              <a:t>件物体</a:t>
            </a:r>
          </a:p>
        </p:txBody>
      </p:sp>
      <p:sp>
        <p:nvSpPr>
          <p:cNvPr id="19463" name="文本框 8"/>
          <p:cNvSpPr txBox="1">
            <a:spLocks noChangeArrowheads="1"/>
          </p:cNvSpPr>
          <p:nvPr/>
        </p:nvSpPr>
        <p:spPr bwMode="auto">
          <a:xfrm>
            <a:off x="3413125" y="5084763"/>
            <a:ext cx="1798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不放第</a:t>
            </a:r>
            <a:r>
              <a:rPr lang="en-US" altLang="zh-CN"/>
              <a:t>i</a:t>
            </a:r>
            <a:r>
              <a:rPr lang="zh-CN" altLang="en-US"/>
              <a:t>件物体</a:t>
            </a:r>
          </a:p>
        </p:txBody>
      </p:sp>
    </p:spTree>
    <p:extLst>
      <p:ext uri="{BB962C8B-B14F-4D97-AF65-F5344CB8AC3E}">
        <p14:creationId xmlns:p14="http://schemas.microsoft.com/office/powerpoint/2010/main" val="28305002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 animBg="1"/>
      <p:bldP spid="19462" grpId="0"/>
      <p:bldP spid="194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多重背包问题</a:t>
            </a:r>
          </a:p>
        </p:txBody>
      </p:sp>
      <p:sp>
        <p:nvSpPr>
          <p:cNvPr id="37891" name="文本框 3"/>
          <p:cNvSpPr txBox="1">
            <a:spLocks noChangeArrowheads="1"/>
          </p:cNvSpPr>
          <p:nvPr/>
        </p:nvSpPr>
        <p:spPr bwMode="auto">
          <a:xfrm>
            <a:off x="2566988" y="2305050"/>
            <a:ext cx="7577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 dirty="0"/>
              <a:t>解法一与解法二在时间复杂度上都比较大</a:t>
            </a:r>
          </a:p>
        </p:txBody>
      </p:sp>
      <p:sp>
        <p:nvSpPr>
          <p:cNvPr id="37892" name="文本框 4"/>
          <p:cNvSpPr txBox="1">
            <a:spLocks noChangeArrowheads="1"/>
          </p:cNvSpPr>
          <p:nvPr/>
        </p:nvSpPr>
        <p:spPr bwMode="auto">
          <a:xfrm>
            <a:off x="3522663" y="3694113"/>
            <a:ext cx="6367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4000" dirty="0"/>
              <a:t>有没有比较优化的方法？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  <p:bldP spid="378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完全背包问题</a:t>
            </a:r>
          </a:p>
        </p:txBody>
      </p:sp>
      <p:sp>
        <p:nvSpPr>
          <p:cNvPr id="31747" name="矩形 3"/>
          <p:cNvSpPr>
            <a:spLocks noChangeArrowheads="1"/>
          </p:cNvSpPr>
          <p:nvPr/>
        </p:nvSpPr>
        <p:spPr bwMode="auto">
          <a:xfrm>
            <a:off x="1431925" y="2219325"/>
            <a:ext cx="91392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/>
              <a:t>         有</a:t>
            </a:r>
            <a:r>
              <a:rPr lang="en-US" altLang="zh-CN" sz="2800" dirty="0"/>
              <a:t>N</a:t>
            </a:r>
            <a:r>
              <a:rPr lang="zh-CN" altLang="en-US" sz="2800" dirty="0"/>
              <a:t>种物品和一个容量为</a:t>
            </a:r>
            <a:r>
              <a:rPr lang="en-US" altLang="zh-CN" sz="2800" dirty="0"/>
              <a:t>V</a:t>
            </a:r>
            <a:r>
              <a:rPr lang="zh-CN" altLang="en-US" sz="2800" dirty="0"/>
              <a:t>的背包，每种物品都有无限件可用。第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种物品的费用是</a:t>
            </a:r>
            <a:r>
              <a:rPr lang="en-US" altLang="zh-CN" sz="2800" dirty="0"/>
              <a:t>w[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，价值是</a:t>
            </a:r>
            <a:r>
              <a:rPr lang="en-US" altLang="zh-CN" sz="2800" dirty="0"/>
              <a:t>c[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。求解将哪些物品装入背包可使这些物品的费用总和不超过背包容量，且价值总和最大。 </a:t>
            </a:r>
          </a:p>
        </p:txBody>
      </p:sp>
    </p:spTree>
    <p:extLst>
      <p:ext uri="{BB962C8B-B14F-4D97-AF65-F5344CB8AC3E}">
        <p14:creationId xmlns:p14="http://schemas.microsoft.com/office/powerpoint/2010/main" val="26308260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完全背包问题</a:t>
            </a:r>
            <a:endParaRPr lang="zh-CN" altLang="en-US" smtClean="0"/>
          </a:p>
        </p:txBody>
      </p:sp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1779588" y="1889125"/>
            <a:ext cx="784066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dirty="0"/>
              <a:t>每件物品都可无限制使用，请问：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zh-CN" altLang="en-US" sz="4400" dirty="0"/>
              <a:t>每件物品个数就没有上限吗？</a:t>
            </a:r>
          </a:p>
        </p:txBody>
      </p:sp>
      <p:sp>
        <p:nvSpPr>
          <p:cNvPr id="32772" name="文本框 3"/>
          <p:cNvSpPr txBox="1">
            <a:spLocks noChangeArrowheads="1"/>
          </p:cNvSpPr>
          <p:nvPr/>
        </p:nvSpPr>
        <p:spPr bwMode="auto">
          <a:xfrm>
            <a:off x="3365500" y="4127500"/>
            <a:ext cx="424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400" dirty="0"/>
              <a:t>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件物品的上限个数是</a:t>
            </a:r>
            <a:r>
              <a:rPr lang="en-US" altLang="zh-CN" sz="2400" dirty="0">
                <a:solidFill>
                  <a:schemeClr val="accent1"/>
                </a:solidFill>
              </a:rPr>
              <a:t>V/W[</a:t>
            </a:r>
            <a:r>
              <a:rPr lang="en-US" altLang="zh-CN" sz="2400" dirty="0" err="1">
                <a:solidFill>
                  <a:schemeClr val="accent1"/>
                </a:solidFill>
              </a:rPr>
              <a:t>i</a:t>
            </a:r>
            <a:r>
              <a:rPr lang="en-US" altLang="zh-CN" sz="2400" dirty="0">
                <a:solidFill>
                  <a:schemeClr val="accent1"/>
                </a:solidFill>
              </a:rPr>
              <a:t>]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78750" y="4837113"/>
            <a:ext cx="4157663" cy="175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若规定每件物品都有个数，那么该问题就是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多重背包问题</a:t>
            </a:r>
            <a:r>
              <a:rPr lang="zh-CN" altLang="en-US" dirty="0"/>
              <a:t>，若每件物品的个数是</a:t>
            </a:r>
            <a:r>
              <a:rPr lang="en-US" altLang="zh-CN" dirty="0"/>
              <a:t>1</a:t>
            </a:r>
            <a:r>
              <a:rPr lang="zh-CN" altLang="en-US" dirty="0"/>
              <a:t>，那么就是普通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背包问题</a:t>
            </a:r>
            <a:r>
              <a:rPr lang="zh-CN" altLang="en-US" dirty="0"/>
              <a:t>，若每件物品的个数是无限个（或者都超过</a:t>
            </a:r>
            <a:r>
              <a:rPr lang="en-US" altLang="zh-CN" dirty="0"/>
              <a:t>v/w[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zh-CN" altLang="en-US" dirty="0"/>
              <a:t>则是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完全背包问题</a:t>
            </a:r>
            <a:r>
              <a:rPr lang="zh-CN" altLang="en-US" dirty="0"/>
              <a:t>，若三种情况都有，则是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混合背包问题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268893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32772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完全背包问题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65338" y="2031999"/>
            <a:ext cx="6574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、可以采用多重背包问题求解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38466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完全背包问题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65338" y="2031999"/>
            <a:ext cx="6574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、特有的求解方案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2833416" y="3200791"/>
            <a:ext cx="6828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chemeClr val="accent1"/>
                </a:solidFill>
              </a:rPr>
              <a:t>F[</a:t>
            </a:r>
            <a:r>
              <a:rPr lang="en-US" altLang="zh-CN" sz="3200" dirty="0" err="1">
                <a:solidFill>
                  <a:schemeClr val="accent1"/>
                </a:solidFill>
              </a:rPr>
              <a:t>i,v</a:t>
            </a:r>
            <a:r>
              <a:rPr lang="en-US" altLang="zh-CN" sz="3200" dirty="0">
                <a:solidFill>
                  <a:schemeClr val="accent1"/>
                </a:solidFill>
              </a:rPr>
              <a:t>] = max {F[</a:t>
            </a:r>
            <a:r>
              <a:rPr lang="en-US" altLang="zh-CN" sz="3200" dirty="0" err="1">
                <a:solidFill>
                  <a:schemeClr val="accent1"/>
                </a:solidFill>
              </a:rPr>
              <a:t>i</a:t>
            </a:r>
            <a:r>
              <a:rPr lang="en-US" altLang="zh-CN" sz="3200" dirty="0">
                <a:solidFill>
                  <a:schemeClr val="accent1"/>
                </a:solidFill>
              </a:rPr>
              <a:t> − 1,v],</a:t>
            </a:r>
            <a:r>
              <a:rPr lang="en-US" altLang="zh-CN" sz="3200" dirty="0" smtClean="0">
                <a:solidFill>
                  <a:schemeClr val="accent1"/>
                </a:solidFill>
              </a:rPr>
              <a:t>F[</a:t>
            </a:r>
            <a:r>
              <a:rPr lang="en-US" altLang="zh-CN" sz="3200" dirty="0" err="1" smtClean="0">
                <a:solidFill>
                  <a:schemeClr val="accent1"/>
                </a:solidFill>
              </a:rPr>
              <a:t>i</a:t>
            </a:r>
            <a:r>
              <a:rPr lang="en-US" altLang="zh-CN" sz="3200" dirty="0" smtClean="0">
                <a:solidFill>
                  <a:schemeClr val="accent1"/>
                </a:solidFill>
              </a:rPr>
              <a:t> ,v </a:t>
            </a:r>
            <a:r>
              <a:rPr lang="en-US" altLang="zh-CN" sz="3200" dirty="0">
                <a:solidFill>
                  <a:schemeClr val="accent1"/>
                </a:solidFill>
              </a:rPr>
              <a:t>− C </a:t>
            </a:r>
            <a:r>
              <a:rPr lang="en-US" altLang="zh-CN" sz="3200" dirty="0" err="1">
                <a:solidFill>
                  <a:schemeClr val="accent1"/>
                </a:solidFill>
              </a:rPr>
              <a:t>i</a:t>
            </a:r>
            <a:r>
              <a:rPr lang="en-US" altLang="zh-CN" sz="3200" dirty="0">
                <a:solidFill>
                  <a:schemeClr val="accent1"/>
                </a:solidFill>
              </a:rPr>
              <a:t> ] + W </a:t>
            </a:r>
            <a:r>
              <a:rPr lang="en-US" altLang="zh-CN" sz="3200" dirty="0" err="1">
                <a:solidFill>
                  <a:schemeClr val="accent1"/>
                </a:solidFill>
              </a:rPr>
              <a:t>i</a:t>
            </a:r>
            <a:r>
              <a:rPr lang="en-US" altLang="zh-CN" sz="3200" dirty="0">
                <a:solidFill>
                  <a:schemeClr val="accent1"/>
                </a:solidFill>
              </a:rPr>
              <a:t> }</a:t>
            </a:r>
          </a:p>
        </p:txBody>
      </p:sp>
      <p:sp>
        <p:nvSpPr>
          <p:cNvPr id="6" name="矩形 5"/>
          <p:cNvSpPr/>
          <p:nvPr/>
        </p:nvSpPr>
        <p:spPr>
          <a:xfrm>
            <a:off x="2833416" y="4256764"/>
            <a:ext cx="73350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rgbClr val="FFFFFF"/>
                </a:solidFill>
              </a:rPr>
              <a:t>F[</a:t>
            </a:r>
            <a:r>
              <a:rPr lang="en-US" altLang="zh-CN" sz="3200" dirty="0" err="1">
                <a:solidFill>
                  <a:srgbClr val="FFFFFF"/>
                </a:solidFill>
              </a:rPr>
              <a:t>i,v</a:t>
            </a:r>
            <a:r>
              <a:rPr lang="en-US" altLang="zh-CN" sz="3200" dirty="0">
                <a:solidFill>
                  <a:srgbClr val="FFFFFF"/>
                </a:solidFill>
              </a:rPr>
              <a:t>] = max {F[</a:t>
            </a:r>
            <a:r>
              <a:rPr lang="en-US" altLang="zh-CN" sz="3200" dirty="0" err="1">
                <a:solidFill>
                  <a:srgbClr val="FFFFFF"/>
                </a:solidFill>
              </a:rPr>
              <a:t>i</a:t>
            </a:r>
            <a:r>
              <a:rPr lang="en-US" altLang="zh-CN" sz="3200" dirty="0">
                <a:solidFill>
                  <a:srgbClr val="FFFFFF"/>
                </a:solidFill>
              </a:rPr>
              <a:t> − 1,v],F[</a:t>
            </a:r>
            <a:r>
              <a:rPr lang="en-US" altLang="zh-CN" sz="3200" dirty="0" err="1">
                <a:solidFill>
                  <a:srgbClr val="FFFFFF"/>
                </a:solidFill>
              </a:rPr>
              <a:t>i</a:t>
            </a:r>
            <a:r>
              <a:rPr lang="en-US" altLang="zh-CN" sz="3200" dirty="0">
                <a:solidFill>
                  <a:srgbClr val="FFFFFF"/>
                </a:solidFill>
              </a:rPr>
              <a:t> − 1,v − C </a:t>
            </a:r>
            <a:r>
              <a:rPr lang="en-US" altLang="zh-CN" sz="3200" dirty="0" err="1">
                <a:solidFill>
                  <a:srgbClr val="FFFFFF"/>
                </a:solidFill>
              </a:rPr>
              <a:t>i</a:t>
            </a:r>
            <a:r>
              <a:rPr lang="en-US" altLang="zh-CN" sz="3200" dirty="0">
                <a:solidFill>
                  <a:srgbClr val="FFFFFF"/>
                </a:solidFill>
              </a:rPr>
              <a:t> ] + W </a:t>
            </a:r>
            <a:r>
              <a:rPr lang="en-US" altLang="zh-CN" sz="3200" dirty="0" err="1">
                <a:solidFill>
                  <a:srgbClr val="FFFFFF"/>
                </a:solidFill>
              </a:rPr>
              <a:t>i</a:t>
            </a:r>
            <a:r>
              <a:rPr lang="en-US" altLang="zh-CN" sz="3200" dirty="0">
                <a:solidFill>
                  <a:srgbClr val="FFFFFF"/>
                </a:solidFill>
              </a:rPr>
              <a:t> 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3073" y="4369583"/>
            <a:ext cx="238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01</a:t>
            </a:r>
            <a:r>
              <a:rPr lang="zh-CN" altLang="en-US" sz="2800" dirty="0" smtClean="0"/>
              <a:t>背包问题：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97449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完全背包问题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65338" y="2031999"/>
            <a:ext cx="6574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、特有的求解方案</a:t>
            </a:r>
            <a:r>
              <a:rPr lang="zh-CN" altLang="en-US" sz="32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实现代码</a:t>
            </a:r>
            <a:endParaRPr lang="zh-CN" altLang="en-US" sz="32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2775359" y="2887307"/>
            <a:ext cx="6907213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for (int i = 1; i &lt;= n; i++)</a:t>
            </a:r>
          </a:p>
          <a:p>
            <a:r>
              <a:rPr lang="zh-CN" altLang="en-US" sz="2800" dirty="0"/>
              <a:t>        for (</a:t>
            </a:r>
            <a:r>
              <a:rPr lang="zh-CN" altLang="en-US" sz="2800" dirty="0">
                <a:solidFill>
                  <a:schemeClr val="accent1"/>
                </a:solidFill>
              </a:rPr>
              <a:t>int v = </a:t>
            </a:r>
            <a:r>
              <a:rPr lang="en-US" altLang="zh-CN" sz="2800" dirty="0" smtClean="0">
                <a:solidFill>
                  <a:schemeClr val="accent1"/>
                </a:solidFill>
              </a:rPr>
              <a:t>w[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i</a:t>
            </a:r>
            <a:r>
              <a:rPr lang="en-US" altLang="zh-CN" sz="2800" dirty="0" smtClean="0">
                <a:solidFill>
                  <a:schemeClr val="accent1"/>
                </a:solidFill>
              </a:rPr>
              <a:t>]</a:t>
            </a:r>
            <a:r>
              <a:rPr lang="zh-CN" altLang="en-US" sz="2800" dirty="0" smtClean="0">
                <a:solidFill>
                  <a:schemeClr val="accent1"/>
                </a:solidFill>
              </a:rPr>
              <a:t>; </a:t>
            </a:r>
            <a:r>
              <a:rPr lang="zh-CN" altLang="en-US" sz="2800" dirty="0">
                <a:solidFill>
                  <a:schemeClr val="accent1"/>
                </a:solidFill>
              </a:rPr>
              <a:t>v </a:t>
            </a:r>
            <a:r>
              <a:rPr lang="en-US" altLang="zh-CN" sz="2800" dirty="0" smtClean="0">
                <a:solidFill>
                  <a:schemeClr val="accent1"/>
                </a:solidFill>
              </a:rPr>
              <a:t>&lt;=m</a:t>
            </a:r>
            <a:r>
              <a:rPr lang="zh-CN" altLang="en-US" sz="2800" dirty="0" smtClean="0">
                <a:solidFill>
                  <a:schemeClr val="accent1"/>
                </a:solidFill>
              </a:rPr>
              <a:t>; v</a:t>
            </a:r>
            <a:r>
              <a:rPr lang="en-US" altLang="zh-CN" sz="2800" dirty="0" smtClean="0">
                <a:solidFill>
                  <a:schemeClr val="accent1"/>
                </a:solidFill>
              </a:rPr>
              <a:t>++</a:t>
            </a:r>
            <a:r>
              <a:rPr lang="zh-CN" altLang="en-US" sz="2800" dirty="0" smtClean="0"/>
              <a:t>)</a:t>
            </a:r>
            <a:endParaRPr lang="zh-CN" altLang="en-US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f[v] = max(f[v],f[v-w[i]]+c[i]);</a:t>
            </a:r>
          </a:p>
          <a:p>
            <a:r>
              <a:rPr lang="zh-CN" altLang="en-US" sz="2800" dirty="0"/>
              <a:t>               </a:t>
            </a:r>
            <a:endParaRPr lang="da-DK" altLang="zh-CN" sz="2800" dirty="0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2924404" y="5139315"/>
            <a:ext cx="6907213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for (int i = 1; i &lt;= n; i++)</a:t>
            </a:r>
          </a:p>
          <a:p>
            <a:r>
              <a:rPr lang="zh-CN" altLang="en-US" sz="2800" dirty="0"/>
              <a:t>        for (int v = 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; </a:t>
            </a:r>
            <a:r>
              <a:rPr lang="zh-CN" altLang="en-US" sz="2800" dirty="0"/>
              <a:t>v </a:t>
            </a:r>
            <a:r>
              <a:rPr lang="en-US" altLang="zh-CN" sz="2800" dirty="0"/>
              <a:t>&gt;=w[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; v</a:t>
            </a:r>
            <a:r>
              <a:rPr lang="en-US" altLang="zh-CN" sz="2800" dirty="0"/>
              <a:t>--</a:t>
            </a:r>
            <a:r>
              <a:rPr lang="zh-CN" altLang="en-US" sz="2800" dirty="0"/>
              <a:t>)</a:t>
            </a:r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f[v] = max(f[v],f[v-w[i]]+c[i]);</a:t>
            </a:r>
          </a:p>
          <a:p>
            <a:r>
              <a:rPr lang="zh-CN" altLang="en-US" sz="2800" dirty="0"/>
              <a:t>               </a:t>
            </a:r>
            <a:endParaRPr lang="da-DK" altLang="zh-CN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875166" y="4616095"/>
            <a:ext cx="238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01</a:t>
            </a:r>
            <a:r>
              <a:rPr lang="zh-CN" altLang="en-US" sz="2800" dirty="0" smtClean="0"/>
              <a:t>背包问题：</a:t>
            </a:r>
            <a:endParaRPr lang="zh-CN" altLang="en-US" sz="2800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192508" y="4376046"/>
            <a:ext cx="99277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9277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accent1"/>
                </a:solidFill>
              </a:rPr>
              <a:t>扩展：</a:t>
            </a:r>
            <a:r>
              <a:rPr lang="zh-CN" altLang="en-US" dirty="0" smtClean="0"/>
              <a:t>混合背包问题</a:t>
            </a:r>
            <a:endParaRPr lang="zh-CN" altLang="en-US" dirty="0"/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2938917" y="1510744"/>
            <a:ext cx="6907213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for (int i = 1; i &lt;= n; i</a:t>
            </a:r>
            <a:r>
              <a:rPr lang="zh-CN" altLang="en-US" sz="2800" dirty="0" smtClean="0"/>
              <a:t>++)</a:t>
            </a:r>
            <a:r>
              <a:rPr lang="en-US" altLang="zh-CN" sz="2800" dirty="0" smtClean="0"/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/>
              <a:t>	if(</a:t>
            </a:r>
            <a:r>
              <a:rPr lang="zh-CN" altLang="en-US" sz="2800" dirty="0" smtClean="0"/>
              <a:t>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件物品为</a:t>
            </a:r>
            <a:r>
              <a:rPr lang="en-US" altLang="zh-CN" sz="2800" dirty="0" smtClean="0"/>
              <a:t>01</a:t>
            </a:r>
            <a:r>
              <a:rPr lang="zh-CN" altLang="en-US" sz="2800" dirty="0" smtClean="0"/>
              <a:t>背包物体</a:t>
            </a:r>
            <a:r>
              <a:rPr lang="en-US" altLang="zh-CN" sz="2800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使用</a:t>
            </a:r>
            <a:r>
              <a:rPr lang="en-US" altLang="zh-CN" sz="2800" dirty="0" smtClean="0"/>
              <a:t>01</a:t>
            </a:r>
            <a:r>
              <a:rPr lang="zh-CN" altLang="en-US" sz="2800" dirty="0" smtClean="0"/>
              <a:t>背包遍历方式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if(</a:t>
            </a:r>
            <a:r>
              <a:rPr lang="zh-CN" altLang="en-US" sz="2800" dirty="0" smtClean="0"/>
              <a:t>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件物品为完全背包物体</a:t>
            </a:r>
            <a:r>
              <a:rPr lang="en-US" altLang="zh-CN" sz="2800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使用完全背包遍历方式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if(</a:t>
            </a:r>
            <a:r>
              <a:rPr lang="zh-CN" altLang="en-US" sz="2800" dirty="0" smtClean="0"/>
              <a:t>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件物品为多重背包物体</a:t>
            </a:r>
            <a:r>
              <a:rPr lang="en-US" altLang="zh-CN" sz="2800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使用多重背包遍历方式</a:t>
            </a:r>
            <a:endParaRPr lang="en-US" altLang="zh-CN" sz="28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 smtClean="0"/>
              <a:t>}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        </a:t>
            </a:r>
            <a:r>
              <a:rPr lang="zh-CN" altLang="en-US" sz="2800" dirty="0" smtClean="0"/>
              <a:t>               </a:t>
            </a:r>
            <a:endParaRPr lang="da-DK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358432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ctrTitle"/>
          </p:nvPr>
        </p:nvSpPr>
        <p:spPr>
          <a:xfrm>
            <a:off x="1993900" y="3300413"/>
            <a:ext cx="8061325" cy="1152525"/>
          </a:xfrm>
        </p:spPr>
        <p:txBody>
          <a:bodyPr/>
          <a:lstStyle/>
          <a:p>
            <a:pPr eaLnBrk="1" hangingPunct="1"/>
            <a:r>
              <a:rPr lang="en-US" altLang="zh-CN" smtClean="0"/>
              <a:t>THE END</a:t>
            </a:r>
            <a:endParaRPr lang="zh-CN" altLang="en-US" smtClean="0"/>
          </a:p>
        </p:txBody>
      </p:sp>
      <p:sp>
        <p:nvSpPr>
          <p:cNvPr id="51203" name="副标题 2"/>
          <p:cNvSpPr>
            <a:spLocks noGrp="1"/>
          </p:cNvSpPr>
          <p:nvPr>
            <p:ph type="subTitle" idx="1"/>
          </p:nvPr>
        </p:nvSpPr>
        <p:spPr>
          <a:xfrm>
            <a:off x="1993900" y="4737100"/>
            <a:ext cx="8061325" cy="431800"/>
          </a:xfrm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01</a:t>
            </a:r>
            <a:r>
              <a:rPr lang="zh-CN" altLang="en-US" b="1" dirty="0" smtClean="0"/>
              <a:t>背包</a:t>
            </a:r>
            <a:r>
              <a:rPr lang="zh-CN" altLang="en-US" b="1" dirty="0" smtClean="0">
                <a:solidFill>
                  <a:schemeClr val="accent1"/>
                </a:solidFill>
              </a:rPr>
              <a:t>代码</a:t>
            </a:r>
            <a:endParaRPr lang="zh-CN" alt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60388" y="1962150"/>
            <a:ext cx="5486400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accent1"/>
                </a:solidFill>
              </a:rPr>
              <a:t>2</a:t>
            </a:r>
            <a:r>
              <a:rPr lang="zh-CN" altLang="en-US" sz="3200">
                <a:solidFill>
                  <a:schemeClr val="accent1"/>
                </a:solidFill>
              </a:rPr>
              <a:t>、计算</a:t>
            </a:r>
            <a:r>
              <a:rPr lang="en-US" altLang="zh-CN" sz="3200"/>
              <a:t>          </a:t>
            </a:r>
          </a:p>
          <a:p>
            <a:pPr eaLnBrk="1" hangingPunct="1"/>
            <a:r>
              <a:rPr lang="en-US" altLang="zh-CN" sz="3200"/>
              <a:t>1</a:t>
            </a:r>
            <a:r>
              <a:rPr lang="zh-CN" altLang="en-US" sz="3200"/>
              <a:t>）处理边界值</a:t>
            </a:r>
            <a:endParaRPr lang="en-US" altLang="zh-CN" sz="3200"/>
          </a:p>
          <a:p>
            <a:pPr eaLnBrk="1" hangingPunct="1"/>
            <a:r>
              <a:rPr lang="en-US" altLang="zh-CN" sz="3200"/>
              <a:t>2</a:t>
            </a:r>
            <a:r>
              <a:rPr lang="zh-CN" altLang="en-US" sz="3200"/>
              <a:t>）动归计算</a:t>
            </a:r>
            <a:endParaRPr lang="en-US" altLang="zh-CN" sz="3200"/>
          </a:p>
          <a:p>
            <a:pPr eaLnBrk="1" hangingPunct="1"/>
            <a:r>
              <a:rPr lang="en-US" altLang="zh-CN" sz="2400"/>
              <a:t>For(            </a:t>
            </a:r>
            <a:r>
              <a:rPr lang="zh-CN" altLang="en-US" sz="2400"/>
              <a:t>阶段           ）</a:t>
            </a:r>
            <a:endParaRPr lang="en-US" altLang="zh-CN" sz="2400"/>
          </a:p>
          <a:p>
            <a:pPr eaLnBrk="1" hangingPunct="1"/>
            <a:r>
              <a:rPr lang="en-US" altLang="zh-CN" sz="2400"/>
              <a:t>     for</a:t>
            </a:r>
            <a:r>
              <a:rPr lang="zh-CN" altLang="en-US" sz="2400"/>
              <a:t>（     每个阶段中的状态   ）</a:t>
            </a:r>
            <a:r>
              <a:rPr lang="en-US" altLang="zh-CN" sz="2400"/>
              <a:t>{</a:t>
            </a:r>
          </a:p>
          <a:p>
            <a:pPr eaLnBrk="1" hangingPunct="1"/>
            <a:r>
              <a:rPr lang="en-US" altLang="zh-CN" sz="2400"/>
              <a:t>	</a:t>
            </a:r>
            <a:r>
              <a:rPr lang="zh-CN" altLang="en-US" sz="2400"/>
              <a:t>计算每个状态</a:t>
            </a:r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      }</a:t>
            </a:r>
            <a:endParaRPr lang="zh-CN" altLang="en-US" sz="2400"/>
          </a:p>
          <a:p>
            <a:pPr eaLnBrk="1" hangingPunct="1"/>
            <a:endParaRPr lang="zh-CN" altLang="en-US" sz="320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365750" y="2263775"/>
            <a:ext cx="6608536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&lt;=M;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f[0][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]=0; </a:t>
            </a:r>
          </a:p>
          <a:p>
            <a:r>
              <a:rPr lang="zh-CN" altLang="en-US" sz="2800" dirty="0"/>
              <a:t> for (int i = 1; i &lt;= n; i++)</a:t>
            </a:r>
          </a:p>
          <a:p>
            <a:r>
              <a:rPr lang="zh-CN" altLang="en-US" sz="2800" dirty="0"/>
              <a:t>        for (int v = </a:t>
            </a:r>
            <a:r>
              <a:rPr lang="en-US" altLang="zh-CN" sz="2800" dirty="0"/>
              <a:t>1</a:t>
            </a:r>
            <a:r>
              <a:rPr lang="zh-CN" altLang="en-US" sz="2800" dirty="0"/>
              <a:t>; v </a:t>
            </a:r>
            <a:r>
              <a:rPr lang="en-US" altLang="zh-CN" sz="2800" dirty="0"/>
              <a:t>&lt;=m</a:t>
            </a:r>
            <a:r>
              <a:rPr lang="zh-CN" altLang="en-US" sz="2800" dirty="0"/>
              <a:t>; v</a:t>
            </a:r>
            <a:r>
              <a:rPr lang="en-US" altLang="zh-CN" sz="2800" dirty="0"/>
              <a:t>++</a:t>
            </a:r>
            <a:r>
              <a:rPr lang="zh-CN" altLang="en-US" sz="2800" dirty="0"/>
              <a:t>)</a:t>
            </a:r>
          </a:p>
          <a:p>
            <a:r>
              <a:rPr lang="zh-CN" altLang="en-US" sz="2800" dirty="0"/>
              <a:t>            if (w[i] &lt;= v)  </a:t>
            </a:r>
            <a:endParaRPr lang="en-US" altLang="zh-CN" sz="2800" dirty="0"/>
          </a:p>
          <a:p>
            <a:r>
              <a:rPr lang="en-US" altLang="zh-CN" sz="2800" dirty="0"/>
              <a:t>                  </a:t>
            </a:r>
            <a:r>
              <a:rPr lang="zh-CN" altLang="en-US" sz="2800" dirty="0"/>
              <a:t>f[i][v] = max(f[i-1][v],f[i-1][v-w[i]]+c[i]);</a:t>
            </a:r>
          </a:p>
          <a:p>
            <a:r>
              <a:rPr lang="zh-CN" altLang="en-US" sz="2800" dirty="0"/>
              <a:t>               else  f[i][v] = f[i-1][v];</a:t>
            </a:r>
            <a:endParaRPr lang="da-DK" altLang="zh-CN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smtClean="0"/>
              <a:t>背包问题</a:t>
            </a:r>
          </a:p>
        </p:txBody>
      </p:sp>
      <p:sp>
        <p:nvSpPr>
          <p:cNvPr id="18435" name="矩形 4"/>
          <p:cNvSpPr>
            <a:spLocks noChangeArrowheads="1"/>
          </p:cNvSpPr>
          <p:nvPr/>
        </p:nvSpPr>
        <p:spPr bwMode="auto">
          <a:xfrm>
            <a:off x="1225550" y="1390650"/>
            <a:ext cx="10436225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/>
              <a:t>【</a:t>
            </a:r>
            <a:r>
              <a:rPr lang="zh-CN" altLang="en-US" sz="1600"/>
              <a:t>问题描述</a:t>
            </a:r>
            <a:r>
              <a:rPr lang="en-US" altLang="zh-CN" sz="1600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      </a:t>
            </a:r>
            <a:r>
              <a:rPr lang="zh-CN" altLang="en-US" sz="1600"/>
              <a:t>一个旅行者有一个最多能用</a:t>
            </a:r>
            <a:r>
              <a:rPr lang="en-US" altLang="zh-CN" sz="1600"/>
              <a:t>m</a:t>
            </a:r>
            <a:r>
              <a:rPr lang="zh-CN" altLang="en-US" sz="1600"/>
              <a:t>公斤的背包，现在有</a:t>
            </a:r>
            <a:r>
              <a:rPr lang="en-US" altLang="zh-CN" sz="1600"/>
              <a:t>n</a:t>
            </a:r>
            <a:r>
              <a:rPr lang="zh-CN" altLang="en-US" sz="1600"/>
              <a:t>件物品，它们的重量分别是</a:t>
            </a:r>
            <a:r>
              <a:rPr lang="en-US" altLang="zh-CN" sz="1600"/>
              <a:t>W1</a:t>
            </a:r>
            <a:r>
              <a:rPr lang="zh-CN" altLang="en-US" sz="1600"/>
              <a:t>，</a:t>
            </a:r>
            <a:r>
              <a:rPr lang="en-US" altLang="zh-CN" sz="1600"/>
              <a:t>W2</a:t>
            </a:r>
            <a:r>
              <a:rPr lang="zh-CN" altLang="en-US" sz="1600"/>
              <a:t>，</a:t>
            </a:r>
            <a:r>
              <a:rPr lang="en-US" altLang="zh-CN" sz="1600"/>
              <a:t>...,Wn,</a:t>
            </a:r>
            <a:r>
              <a:rPr lang="zh-CN" altLang="en-US" sz="1600"/>
              <a:t>它们的价值分别为</a:t>
            </a:r>
            <a:r>
              <a:rPr lang="en-US" altLang="zh-CN" sz="1600"/>
              <a:t>C1,C2,...,Cn.</a:t>
            </a:r>
            <a:r>
              <a:rPr lang="zh-CN" altLang="en-US" sz="1600"/>
              <a:t>若每种物品只有一件，问：若要</a:t>
            </a:r>
            <a:r>
              <a:rPr lang="zh-CN" altLang="en-US" sz="20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恰好将背包装满</a:t>
            </a:r>
            <a:r>
              <a:rPr lang="zh-CN" altLang="en-US" sz="1600"/>
              <a:t>，求旅行者能获得最大总价值。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【</a:t>
            </a:r>
            <a:r>
              <a:rPr lang="zh-CN" altLang="en-US" sz="1600"/>
              <a:t>输入格式</a:t>
            </a:r>
            <a:r>
              <a:rPr lang="en-US" altLang="zh-CN" sz="1600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</a:t>
            </a:r>
            <a:r>
              <a:rPr lang="zh-CN" altLang="en-US" sz="1600"/>
              <a:t>第一行：两个整数，</a:t>
            </a:r>
            <a:r>
              <a:rPr lang="en-US" altLang="zh-CN" sz="1600"/>
              <a:t>M(</a:t>
            </a:r>
            <a:r>
              <a:rPr lang="zh-CN" altLang="en-US" sz="1600"/>
              <a:t>背包容量，</a:t>
            </a:r>
            <a:r>
              <a:rPr lang="en-US" altLang="zh-CN" sz="1600"/>
              <a:t>M&lt;=200)</a:t>
            </a:r>
            <a:r>
              <a:rPr lang="zh-CN" altLang="en-US" sz="1600"/>
              <a:t>和</a:t>
            </a:r>
            <a:r>
              <a:rPr lang="en-US" altLang="zh-CN" sz="1600"/>
              <a:t>N(</a:t>
            </a:r>
            <a:r>
              <a:rPr lang="zh-CN" altLang="en-US" sz="1600"/>
              <a:t>物品数量，</a:t>
            </a:r>
            <a:r>
              <a:rPr lang="en-US" altLang="zh-CN" sz="1600"/>
              <a:t>N&lt;=30)</a:t>
            </a:r>
            <a:r>
              <a:rPr lang="zh-CN" altLang="en-US" sz="1600"/>
              <a:t>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/>
              <a:t>   第</a:t>
            </a:r>
            <a:r>
              <a:rPr lang="en-US" altLang="zh-CN" sz="1600"/>
              <a:t>2..N+1</a:t>
            </a:r>
            <a:r>
              <a:rPr lang="zh-CN" altLang="en-US" sz="1600"/>
              <a:t>行：每行二个整数</a:t>
            </a:r>
            <a:r>
              <a:rPr lang="en-US" altLang="zh-CN" sz="1600"/>
              <a:t>Wi,Ci</a:t>
            </a:r>
            <a:r>
              <a:rPr lang="zh-CN" altLang="en-US" sz="1600"/>
              <a:t>，表示每个物品的重量和价值。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【</a:t>
            </a:r>
            <a:r>
              <a:rPr lang="zh-CN" altLang="en-US" sz="1600"/>
              <a:t>输出格式</a:t>
            </a:r>
            <a:r>
              <a:rPr lang="en-US" altLang="zh-CN" sz="1600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   </a:t>
            </a:r>
            <a:r>
              <a:rPr lang="zh-CN" altLang="en-US" sz="1600"/>
              <a:t>仅一行，一个数，表示最大总价值。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【</a:t>
            </a:r>
            <a:r>
              <a:rPr lang="zh-CN" altLang="en-US" sz="1600"/>
              <a:t>样例输入</a:t>
            </a:r>
            <a:r>
              <a:rPr lang="en-US" altLang="zh-CN" sz="1600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10 4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2  1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3  3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4  5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/>
              <a:t>7  9</a:t>
            </a:r>
          </a:p>
        </p:txBody>
      </p:sp>
      <p:sp>
        <p:nvSpPr>
          <p:cNvPr id="18436" name="矩形 1"/>
          <p:cNvSpPr>
            <a:spLocks noChangeArrowheads="1"/>
          </p:cNvSpPr>
          <p:nvPr/>
        </p:nvSpPr>
        <p:spPr bwMode="auto">
          <a:xfrm>
            <a:off x="3743325" y="4430713"/>
            <a:ext cx="6096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【</a:t>
            </a:r>
            <a:r>
              <a:rPr lang="zh-CN" altLang="en-US"/>
              <a:t>样例输出</a:t>
            </a:r>
            <a:r>
              <a:rPr lang="en-US" altLang="zh-CN"/>
              <a:t>】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12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01</a:t>
            </a:r>
            <a:r>
              <a:rPr lang="zh-CN" altLang="en-US" b="1" smtClean="0"/>
              <a:t>背包问题</a:t>
            </a:r>
            <a:endParaRPr lang="zh-CN" altLang="en-US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43063" y="1792288"/>
            <a:ext cx="931703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1、划分阶段</a:t>
            </a:r>
          </a:p>
          <a:p>
            <a:pPr eaLnBrk="1" hangingPunct="1"/>
            <a:r>
              <a:rPr lang="en-US" altLang="zh-CN" sz="2000" dirty="0">
                <a:solidFill>
                  <a:srgbClr val="FFFFFF"/>
                </a:solidFill>
              </a:rPr>
              <a:t>	</a:t>
            </a:r>
            <a:r>
              <a:rPr lang="zh-CN" altLang="en-US" sz="2000" dirty="0">
                <a:solidFill>
                  <a:srgbClr val="FFFFFF"/>
                </a:solidFill>
              </a:rPr>
              <a:t>物品件数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endParaRPr lang="zh-CN" altLang="zh-CN" sz="2000" dirty="0">
              <a:solidFill>
                <a:srgbClr val="FFFFFF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2、确定状态和状态变量</a:t>
            </a:r>
          </a:p>
          <a:p>
            <a:pPr eaLnBrk="1" hangingPunct="1"/>
            <a:r>
              <a:rPr lang="en-US" altLang="zh-CN" sz="2000" dirty="0">
                <a:solidFill>
                  <a:srgbClr val="FFFFFF"/>
                </a:solidFill>
              </a:rPr>
              <a:t>	 F[</a:t>
            </a:r>
            <a:r>
              <a:rPr lang="en-US" altLang="zh-CN" sz="2000" dirty="0" err="1">
                <a:solidFill>
                  <a:srgbClr val="FFFFFF"/>
                </a:solidFill>
              </a:rPr>
              <a:t>i,v</a:t>
            </a:r>
            <a:r>
              <a:rPr lang="en-US" altLang="zh-CN" sz="2000" dirty="0">
                <a:solidFill>
                  <a:srgbClr val="FFFFFF"/>
                </a:solidFill>
              </a:rPr>
              <a:t>] </a:t>
            </a:r>
            <a:r>
              <a:rPr lang="zh-CN" altLang="en-US" sz="2000" dirty="0">
                <a:solidFill>
                  <a:srgbClr val="FFFFFF"/>
                </a:solidFill>
              </a:rPr>
              <a:t>表示前 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</a:t>
            </a:r>
            <a:r>
              <a:rPr lang="zh-CN" altLang="en-US" sz="2000" dirty="0">
                <a:solidFill>
                  <a:srgbClr val="FFFFFF"/>
                </a:solidFill>
              </a:rPr>
              <a:t>件物品恰放入一个容量为 </a:t>
            </a:r>
            <a:r>
              <a:rPr lang="en-US" altLang="zh-CN" sz="2000" dirty="0">
                <a:solidFill>
                  <a:srgbClr val="FFFFFF"/>
                </a:solidFill>
              </a:rPr>
              <a:t>v </a:t>
            </a:r>
            <a:r>
              <a:rPr lang="zh-CN" altLang="en-US" sz="2000" dirty="0">
                <a:solidFill>
                  <a:srgbClr val="FFFFFF"/>
                </a:solidFill>
              </a:rPr>
              <a:t>的背包可以获得的最大价值；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endParaRPr lang="zh-CN" altLang="zh-CN" sz="2000" dirty="0">
              <a:solidFill>
                <a:srgbClr val="FFFFFF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3、确定决策并写出状态转移方程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FFFF"/>
                </a:solidFill>
              </a:rPr>
              <a:t>	</a:t>
            </a:r>
            <a:r>
              <a:rPr lang="en-US" altLang="zh-CN" sz="2000" dirty="0">
                <a:solidFill>
                  <a:srgbClr val="FFFFFF"/>
                </a:solidFill>
              </a:rPr>
              <a:t>F[</a:t>
            </a:r>
            <a:r>
              <a:rPr lang="en-US" altLang="zh-CN" sz="2000" dirty="0" err="1">
                <a:solidFill>
                  <a:srgbClr val="FFFFFF"/>
                </a:solidFill>
              </a:rPr>
              <a:t>i,v</a:t>
            </a:r>
            <a:r>
              <a:rPr lang="en-US" altLang="zh-CN" sz="2000" dirty="0">
                <a:solidFill>
                  <a:srgbClr val="FFFFFF"/>
                </a:solidFill>
              </a:rPr>
              <a:t>] = max {F[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− 1,v],F[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− 1,v − C 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] + W </a:t>
            </a:r>
            <a:r>
              <a:rPr lang="en-US" altLang="zh-CN" sz="2000" dirty="0" err="1">
                <a:solidFill>
                  <a:srgbClr val="FFFFFF"/>
                </a:solidFill>
              </a:rPr>
              <a:t>i</a:t>
            </a:r>
            <a:r>
              <a:rPr lang="en-US" altLang="zh-CN" sz="2000" dirty="0">
                <a:solidFill>
                  <a:srgbClr val="FFFFFF"/>
                </a:solidFill>
              </a:rPr>
              <a:t> }</a:t>
            </a: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endParaRPr lang="en-US" altLang="zh-CN" sz="1600" dirty="0">
              <a:solidFill>
                <a:srgbClr val="FFFFFF"/>
              </a:solidFill>
            </a:endParaRPr>
          </a:p>
          <a:p>
            <a:pPr eaLnBrk="1" hangingPunct="1"/>
            <a:r>
              <a:rPr lang="zh-CN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4、寻找边界条件</a:t>
            </a:r>
            <a:endParaRPr lang="en-US" altLang="zh-CN" sz="2800" b="1" dirty="0">
              <a:solidFill>
                <a:srgbClr val="D473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D473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/>
              <a:t>f[0][]=−∞;f[0][0]=0;</a:t>
            </a:r>
            <a:endParaRPr lang="zh-CN" altLang="zh-CN" sz="2000" dirty="0">
              <a:solidFill>
                <a:srgbClr val="FFFFFF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279900" y="4718050"/>
            <a:ext cx="352425" cy="366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5791200" y="4718050"/>
            <a:ext cx="354013" cy="366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62" name="文本框 5"/>
          <p:cNvSpPr txBox="1">
            <a:spLocks noChangeArrowheads="1"/>
          </p:cNvSpPr>
          <p:nvPr/>
        </p:nvSpPr>
        <p:spPr bwMode="auto">
          <a:xfrm>
            <a:off x="5389563" y="5084763"/>
            <a:ext cx="1511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放第</a:t>
            </a:r>
            <a:r>
              <a:rPr lang="en-US" altLang="zh-CN"/>
              <a:t>i</a:t>
            </a:r>
            <a:r>
              <a:rPr lang="zh-CN" altLang="en-US"/>
              <a:t>件物体</a:t>
            </a:r>
          </a:p>
        </p:txBody>
      </p:sp>
      <p:sp>
        <p:nvSpPr>
          <p:cNvPr id="19463" name="文本框 8"/>
          <p:cNvSpPr txBox="1">
            <a:spLocks noChangeArrowheads="1"/>
          </p:cNvSpPr>
          <p:nvPr/>
        </p:nvSpPr>
        <p:spPr bwMode="auto">
          <a:xfrm>
            <a:off x="3413125" y="5084763"/>
            <a:ext cx="1798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/>
              <a:t>不放第</a:t>
            </a:r>
            <a:r>
              <a:rPr lang="en-US" altLang="zh-CN"/>
              <a:t>i</a:t>
            </a:r>
            <a:r>
              <a:rPr lang="zh-CN" altLang="en-US"/>
              <a:t>件物体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 animBg="1"/>
      <p:bldP spid="19462" grpId="0"/>
      <p:bldP spid="194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accent1"/>
                </a:solidFill>
              </a:rPr>
              <a:t>理解：</a:t>
            </a:r>
          </a:p>
        </p:txBody>
      </p:sp>
      <p:sp>
        <p:nvSpPr>
          <p:cNvPr id="21507" name="文本框 3"/>
          <p:cNvSpPr txBox="1">
            <a:spLocks noChangeArrowheads="1"/>
          </p:cNvSpPr>
          <p:nvPr/>
        </p:nvSpPr>
        <p:spPr bwMode="auto">
          <a:xfrm>
            <a:off x="2187575" y="1609725"/>
            <a:ext cx="24082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sz="2800" dirty="0"/>
              <a:t>F[0][v]</a:t>
            </a:r>
            <a:r>
              <a:rPr lang="zh-CN" altLang="en-US" sz="2800" dirty="0"/>
              <a:t>的含义</a:t>
            </a:r>
          </a:p>
        </p:txBody>
      </p:sp>
      <p:sp>
        <p:nvSpPr>
          <p:cNvPr id="21508" name="文本框 4"/>
          <p:cNvSpPr txBox="1">
            <a:spLocks noChangeArrowheads="1"/>
          </p:cNvSpPr>
          <p:nvPr/>
        </p:nvSpPr>
        <p:spPr bwMode="auto">
          <a:xfrm>
            <a:off x="2768600" y="2473325"/>
            <a:ext cx="718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800" dirty="0"/>
              <a:t>容量为</a:t>
            </a:r>
            <a:r>
              <a:rPr lang="en-US" altLang="zh-CN" sz="2800" dirty="0"/>
              <a:t>v</a:t>
            </a:r>
            <a:r>
              <a:rPr lang="zh-CN" altLang="en-US" sz="2800" dirty="0"/>
              <a:t>的背包中，一件物品都不放的价值。</a:t>
            </a:r>
          </a:p>
        </p:txBody>
      </p:sp>
      <p:sp>
        <p:nvSpPr>
          <p:cNvPr id="21509" name="文本框 5"/>
          <p:cNvSpPr txBox="1">
            <a:spLocks noChangeArrowheads="1"/>
          </p:cNvSpPr>
          <p:nvPr/>
        </p:nvSpPr>
        <p:spPr bwMode="auto">
          <a:xfrm>
            <a:off x="631825" y="3336925"/>
            <a:ext cx="3562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400" dirty="0"/>
              <a:t>不需要将背包装满的情况</a:t>
            </a:r>
          </a:p>
        </p:txBody>
      </p:sp>
      <p:sp>
        <p:nvSpPr>
          <p:cNvPr id="21510" name="文本框 6"/>
          <p:cNvSpPr txBox="1">
            <a:spLocks noChangeArrowheads="1"/>
          </p:cNvSpPr>
          <p:nvPr/>
        </p:nvSpPr>
        <p:spPr bwMode="auto">
          <a:xfrm>
            <a:off x="1147763" y="4140200"/>
            <a:ext cx="25304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en-US" altLang="zh-CN" sz="2400" dirty="0"/>
              <a:t>F[0][v]</a:t>
            </a:r>
          </a:p>
          <a:p>
            <a:pPr algn="ctr"/>
            <a:r>
              <a:rPr lang="zh-CN" altLang="en-US" dirty="0"/>
              <a:t>一件都不放也是</a:t>
            </a:r>
            <a:r>
              <a:rPr lang="zh-CN" altLang="en-US" dirty="0">
                <a:solidFill>
                  <a:schemeClr val="accent1"/>
                </a:solidFill>
              </a:rPr>
              <a:t>合法</a:t>
            </a:r>
            <a:r>
              <a:rPr lang="zh-CN" altLang="en-US" dirty="0"/>
              <a:t>的，价值为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endParaRPr lang="en-US" altLang="zh-CN" dirty="0"/>
          </a:p>
          <a:p>
            <a:pPr algn="ctr">
              <a:lnSpc>
                <a:spcPct val="200000"/>
              </a:lnSpc>
            </a:pPr>
            <a:r>
              <a:rPr lang="en-US" altLang="zh-CN" sz="3200" dirty="0">
                <a:solidFill>
                  <a:schemeClr val="accent1"/>
                </a:solidFill>
              </a:rPr>
              <a:t>F[0][v]=0;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21511" name="文本框 7"/>
          <p:cNvSpPr txBox="1">
            <a:spLocks noChangeArrowheads="1"/>
          </p:cNvSpPr>
          <p:nvPr/>
        </p:nvSpPr>
        <p:spPr bwMode="auto">
          <a:xfrm>
            <a:off x="7837488" y="3336925"/>
            <a:ext cx="3562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400" dirty="0"/>
              <a:t>需要将背包装满的情况</a:t>
            </a:r>
          </a:p>
        </p:txBody>
      </p:sp>
      <p:sp>
        <p:nvSpPr>
          <p:cNvPr id="21512" name="文本框 8"/>
          <p:cNvSpPr txBox="1">
            <a:spLocks noChangeArrowheads="1"/>
          </p:cNvSpPr>
          <p:nvPr/>
        </p:nvSpPr>
        <p:spPr bwMode="auto">
          <a:xfrm>
            <a:off x="8353425" y="4140200"/>
            <a:ext cx="25304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en-US" altLang="zh-CN" sz="2400" dirty="0"/>
              <a:t>F[0][v]</a:t>
            </a:r>
          </a:p>
          <a:p>
            <a:pPr algn="ctr"/>
            <a:r>
              <a:rPr lang="zh-CN" altLang="en-US" dirty="0"/>
              <a:t>一件都不放是</a:t>
            </a:r>
            <a:r>
              <a:rPr lang="zh-CN" altLang="en-US" dirty="0">
                <a:solidFill>
                  <a:schemeClr val="accent1"/>
                </a:solidFill>
              </a:rPr>
              <a:t>不合法</a:t>
            </a:r>
            <a:r>
              <a:rPr lang="zh-CN" altLang="en-US" dirty="0"/>
              <a:t>的，价值为</a:t>
            </a:r>
            <a:r>
              <a:rPr lang="en-US" altLang="zh-CN" dirty="0"/>
              <a:t>−∞ </a:t>
            </a:r>
            <a:r>
              <a:rPr lang="zh-CN" altLang="en-US" dirty="0"/>
              <a:t>；</a:t>
            </a:r>
            <a:endParaRPr lang="en-US" altLang="zh-CN" dirty="0"/>
          </a:p>
          <a:p>
            <a:pPr algn="ctr">
              <a:lnSpc>
                <a:spcPct val="200000"/>
              </a:lnSpc>
            </a:pPr>
            <a:r>
              <a:rPr lang="en-US" altLang="zh-CN" sz="3200" dirty="0">
                <a:solidFill>
                  <a:schemeClr val="accent1"/>
                </a:solidFill>
              </a:rPr>
              <a:t>F[0][v]=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chemeClr val="accent1"/>
                </a:solidFill>
              </a:rPr>
              <a:t>−∞;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21513" name="文本框 9"/>
          <p:cNvSpPr txBox="1">
            <a:spLocks noChangeArrowheads="1"/>
          </p:cNvSpPr>
          <p:nvPr/>
        </p:nvSpPr>
        <p:spPr bwMode="auto">
          <a:xfrm>
            <a:off x="4651375" y="3894138"/>
            <a:ext cx="2660650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en-US" altLang="zh-CN" sz="2400" dirty="0"/>
              <a:t>F[0][0]</a:t>
            </a:r>
          </a:p>
          <a:p>
            <a:pPr algn="ctr"/>
            <a:r>
              <a:rPr lang="zh-CN" altLang="en-US" dirty="0"/>
              <a:t>一件都不放也装满了背包（背包的剩余容量为</a:t>
            </a:r>
            <a:r>
              <a:rPr lang="en-US" altLang="zh-CN" dirty="0"/>
              <a:t>0</a:t>
            </a:r>
            <a:r>
              <a:rPr lang="zh-CN" altLang="en-US" dirty="0"/>
              <a:t>）是</a:t>
            </a:r>
            <a:r>
              <a:rPr lang="zh-CN" altLang="en-US" dirty="0">
                <a:solidFill>
                  <a:schemeClr val="accent1"/>
                </a:solidFill>
              </a:rPr>
              <a:t>合法</a:t>
            </a:r>
            <a:r>
              <a:rPr lang="zh-CN" altLang="en-US" dirty="0"/>
              <a:t>的，价值为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endParaRPr lang="en-US" altLang="zh-CN" dirty="0"/>
          </a:p>
          <a:p>
            <a:pPr algn="ctr">
              <a:lnSpc>
                <a:spcPct val="200000"/>
              </a:lnSpc>
            </a:pPr>
            <a:r>
              <a:rPr lang="en-US" altLang="zh-CN" sz="3200" dirty="0">
                <a:solidFill>
                  <a:schemeClr val="accent1"/>
                </a:solidFill>
              </a:rPr>
              <a:t>F[0][0]=0;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8" grpId="0"/>
      <p:bldP spid="21509" grpId="0"/>
      <p:bldP spid="21510" grpId="0" build="p"/>
      <p:bldP spid="21511" grpId="0"/>
      <p:bldP spid="21512" grpId="0" build="p"/>
      <p:bldP spid="215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accent1"/>
                </a:solidFill>
              </a:rPr>
              <a:t>优化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816100" y="2154238"/>
            <a:ext cx="8950325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800"/>
              <a:t>for (i=0; i&lt;=M; i++) f[0][i]=0; </a:t>
            </a:r>
          </a:p>
          <a:p>
            <a:r>
              <a:rPr lang="zh-CN" altLang="en-US" sz="2800"/>
              <a:t> for (int i = 1; i &lt;= n; i++)</a:t>
            </a:r>
          </a:p>
          <a:p>
            <a:r>
              <a:rPr lang="zh-CN" altLang="en-US" sz="2800"/>
              <a:t>        for (int v = </a:t>
            </a:r>
            <a:r>
              <a:rPr lang="en-US" altLang="zh-CN" sz="2800"/>
              <a:t>1</a:t>
            </a:r>
            <a:r>
              <a:rPr lang="zh-CN" altLang="en-US" sz="2800"/>
              <a:t>; v </a:t>
            </a:r>
            <a:r>
              <a:rPr lang="en-US" altLang="zh-CN" sz="2800"/>
              <a:t>&lt;=m</a:t>
            </a:r>
            <a:r>
              <a:rPr lang="zh-CN" altLang="en-US" sz="2800"/>
              <a:t>; v</a:t>
            </a:r>
            <a:r>
              <a:rPr lang="en-US" altLang="zh-CN" sz="2800"/>
              <a:t>++</a:t>
            </a:r>
            <a:r>
              <a:rPr lang="zh-CN" altLang="en-US" sz="2800"/>
              <a:t>)</a:t>
            </a:r>
          </a:p>
          <a:p>
            <a:r>
              <a:rPr lang="zh-CN" altLang="en-US" sz="2800"/>
              <a:t>            if (w[i] &lt;= v)  </a:t>
            </a:r>
            <a:endParaRPr lang="en-US" altLang="zh-CN" sz="2800"/>
          </a:p>
          <a:p>
            <a:r>
              <a:rPr lang="zh-CN" altLang="en-US" sz="2800"/>
              <a:t>                   f[i][v] = max(f[i-1][v],f[i-1][v-w[i]]+c[i]);</a:t>
            </a:r>
          </a:p>
          <a:p>
            <a:r>
              <a:rPr lang="zh-CN" altLang="en-US" sz="2800"/>
              <a:t>               else  </a:t>
            </a:r>
            <a:endParaRPr lang="en-US" altLang="zh-CN" sz="2800"/>
          </a:p>
          <a:p>
            <a:r>
              <a:rPr lang="en-US" altLang="zh-CN" sz="2800"/>
              <a:t>                  </a:t>
            </a:r>
            <a:r>
              <a:rPr lang="zh-CN" altLang="en-US" sz="2800"/>
              <a:t>f[i][v] = f[i-1][v];</a:t>
            </a:r>
            <a:endParaRPr lang="da-DK" altLang="zh-CN" sz="2800"/>
          </a:p>
        </p:txBody>
      </p:sp>
      <p:sp>
        <p:nvSpPr>
          <p:cNvPr id="2" name="矩形 1"/>
          <p:cNvSpPr/>
          <p:nvPr/>
        </p:nvSpPr>
        <p:spPr>
          <a:xfrm>
            <a:off x="3170238" y="3767138"/>
            <a:ext cx="6164262" cy="573087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7851775" y="4388644"/>
            <a:ext cx="682625" cy="1000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34" name="文本框 5"/>
          <p:cNvSpPr txBox="1">
            <a:spLocks noChangeArrowheads="1"/>
          </p:cNvSpPr>
          <p:nvPr/>
        </p:nvSpPr>
        <p:spPr bwMode="auto">
          <a:xfrm>
            <a:off x="6613914" y="5437188"/>
            <a:ext cx="3413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400" dirty="0">
                <a:solidFill>
                  <a:schemeClr val="accent1"/>
                </a:solidFill>
              </a:rPr>
              <a:t>只用到了上一阶段的值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2688" y="5341938"/>
            <a:ext cx="4621212" cy="83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我们只需要保证在本阶段能够使用到上一个阶段的值就可以了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22534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空间</a:t>
            </a:r>
            <a:r>
              <a:rPr lang="zh-CN" altLang="en-US" b="1" smtClean="0">
                <a:solidFill>
                  <a:schemeClr val="accent1"/>
                </a:solidFill>
              </a:rPr>
              <a:t>优化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19138" y="1519238"/>
            <a:ext cx="690721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&lt;=M;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f[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]=0; </a:t>
            </a:r>
          </a:p>
          <a:p>
            <a:r>
              <a:rPr lang="zh-CN" altLang="en-US" sz="2800" dirty="0"/>
              <a:t> for (int i = 1; i &lt;= n; i++)</a:t>
            </a:r>
          </a:p>
          <a:p>
            <a:r>
              <a:rPr lang="zh-CN" altLang="en-US" sz="2800" dirty="0"/>
              <a:t>        for (</a:t>
            </a:r>
            <a:r>
              <a:rPr lang="zh-CN" altLang="en-US" sz="2800" dirty="0">
                <a:solidFill>
                  <a:schemeClr val="accent1"/>
                </a:solidFill>
              </a:rPr>
              <a:t>int v = </a:t>
            </a:r>
            <a:r>
              <a:rPr lang="en-US" altLang="zh-CN" sz="2800" dirty="0">
                <a:solidFill>
                  <a:schemeClr val="accent1"/>
                </a:solidFill>
              </a:rPr>
              <a:t>m</a:t>
            </a:r>
            <a:r>
              <a:rPr lang="zh-CN" altLang="en-US" sz="2800" dirty="0">
                <a:solidFill>
                  <a:schemeClr val="accent1"/>
                </a:solidFill>
              </a:rPr>
              <a:t>; v </a:t>
            </a:r>
            <a:r>
              <a:rPr lang="en-US" altLang="zh-CN" sz="2800" dirty="0">
                <a:solidFill>
                  <a:schemeClr val="accent1"/>
                </a:solidFill>
              </a:rPr>
              <a:t>&gt;=1</a:t>
            </a:r>
            <a:r>
              <a:rPr lang="zh-CN" altLang="en-US" sz="2800" dirty="0">
                <a:solidFill>
                  <a:schemeClr val="accent1"/>
                </a:solidFill>
              </a:rPr>
              <a:t>; v</a:t>
            </a:r>
            <a:r>
              <a:rPr lang="en-US" altLang="zh-CN" sz="2800" dirty="0">
                <a:solidFill>
                  <a:schemeClr val="accent1"/>
                </a:solidFill>
              </a:rPr>
              <a:t>--</a:t>
            </a:r>
            <a:r>
              <a:rPr lang="zh-CN" altLang="en-US" sz="2800" dirty="0"/>
              <a:t>)</a:t>
            </a:r>
          </a:p>
          <a:p>
            <a:r>
              <a:rPr lang="zh-CN" altLang="en-US" sz="2800" dirty="0"/>
              <a:t>            if (w[i] &lt;= v)  </a:t>
            </a:r>
            <a:endParaRPr lang="en-US" altLang="zh-CN" sz="2800" dirty="0"/>
          </a:p>
          <a:p>
            <a:r>
              <a:rPr lang="zh-CN" altLang="en-US" sz="2800" dirty="0"/>
              <a:t>                   </a:t>
            </a:r>
            <a:r>
              <a:rPr lang="zh-CN" altLang="en-US" sz="2800" dirty="0">
                <a:solidFill>
                  <a:schemeClr val="accent1"/>
                </a:solidFill>
              </a:rPr>
              <a:t>f[v] = max(f[v],f[v-w[i]]+c[i]);</a:t>
            </a:r>
          </a:p>
          <a:p>
            <a:r>
              <a:rPr lang="zh-CN" altLang="en-US" sz="2800" dirty="0"/>
              <a:t>               </a:t>
            </a:r>
            <a:endParaRPr lang="da-DK" altLang="zh-CN" sz="2800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19138" y="4111625"/>
            <a:ext cx="718185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&lt;=M;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f[0][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]=0; </a:t>
            </a:r>
          </a:p>
          <a:p>
            <a:r>
              <a:rPr lang="zh-CN" altLang="en-US" sz="2400" dirty="0"/>
              <a:t>for (int i = 1; i &lt;= n; i++)</a:t>
            </a:r>
          </a:p>
          <a:p>
            <a:r>
              <a:rPr lang="zh-CN" altLang="en-US" sz="2400" dirty="0"/>
              <a:t>        for (int v = </a:t>
            </a:r>
            <a:r>
              <a:rPr lang="en-US" altLang="zh-CN" sz="2400" dirty="0"/>
              <a:t>1</a:t>
            </a:r>
            <a:r>
              <a:rPr lang="zh-CN" altLang="en-US" sz="2400" dirty="0"/>
              <a:t>; v </a:t>
            </a:r>
            <a:r>
              <a:rPr lang="en-US" altLang="zh-CN" sz="2400" dirty="0"/>
              <a:t>&lt;=m</a:t>
            </a:r>
            <a:r>
              <a:rPr lang="zh-CN" altLang="en-US" sz="2400" dirty="0"/>
              <a:t>; v</a:t>
            </a:r>
            <a:r>
              <a:rPr lang="en-US" altLang="zh-CN" sz="2400" dirty="0"/>
              <a:t>++</a:t>
            </a:r>
            <a:r>
              <a:rPr lang="zh-CN" altLang="en-US" sz="2400" dirty="0"/>
              <a:t>)</a:t>
            </a:r>
          </a:p>
          <a:p>
            <a:r>
              <a:rPr lang="zh-CN" altLang="en-US" sz="2400" dirty="0"/>
              <a:t>            if (w[i] &lt;= v)  </a:t>
            </a:r>
            <a:endParaRPr lang="en-US" altLang="zh-CN" sz="2400" dirty="0"/>
          </a:p>
          <a:p>
            <a:r>
              <a:rPr lang="zh-CN" altLang="en-US" sz="2400" dirty="0"/>
              <a:t>                   f[i][v] = max(f[i-1][v],f[i-1][v-w[i]]+c[i]);</a:t>
            </a:r>
          </a:p>
          <a:p>
            <a:r>
              <a:rPr lang="zh-CN" altLang="en-US" sz="2400" dirty="0"/>
              <a:t>               else  </a:t>
            </a:r>
            <a:endParaRPr lang="en-US" altLang="zh-CN" sz="2400" dirty="0"/>
          </a:p>
          <a:p>
            <a:r>
              <a:rPr lang="en-US" altLang="zh-CN" sz="2400" dirty="0"/>
              <a:t>                  </a:t>
            </a:r>
            <a:r>
              <a:rPr lang="zh-CN" altLang="en-US" sz="2400" dirty="0"/>
              <a:t>f[i][v] = f[i-1][v];</a:t>
            </a:r>
            <a:endParaRPr lang="da-DK" altLang="zh-CN" sz="24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85788" y="3854450"/>
            <a:ext cx="6546850" cy="111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8" name="文本框 9"/>
          <p:cNvSpPr txBox="1">
            <a:spLocks noChangeArrowheads="1"/>
          </p:cNvSpPr>
          <p:nvPr/>
        </p:nvSpPr>
        <p:spPr bwMode="auto">
          <a:xfrm>
            <a:off x="8650288" y="2030413"/>
            <a:ext cx="29321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空间优化将二维空间变成了一维了。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235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空间</a:t>
            </a:r>
            <a:r>
              <a:rPr lang="zh-CN" altLang="en-US" b="1" smtClean="0">
                <a:solidFill>
                  <a:schemeClr val="accent1"/>
                </a:solidFill>
              </a:rPr>
              <a:t>优化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19138" y="1519238"/>
            <a:ext cx="690721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800"/>
              <a:t>for (i=0; i&lt;=M; i++) f[i]=0; </a:t>
            </a:r>
          </a:p>
          <a:p>
            <a:r>
              <a:rPr lang="zh-CN" altLang="en-US" sz="2800"/>
              <a:t> for (int i = 1; i &lt;= n; i++)</a:t>
            </a:r>
          </a:p>
          <a:p>
            <a:r>
              <a:rPr lang="zh-CN" altLang="en-US" sz="2800"/>
              <a:t>        for (</a:t>
            </a:r>
            <a:r>
              <a:rPr lang="zh-CN" altLang="en-US" sz="2800">
                <a:solidFill>
                  <a:schemeClr val="accent1"/>
                </a:solidFill>
              </a:rPr>
              <a:t>int v = </a:t>
            </a:r>
            <a:r>
              <a:rPr lang="en-US" altLang="zh-CN" sz="2800">
                <a:solidFill>
                  <a:schemeClr val="accent1"/>
                </a:solidFill>
              </a:rPr>
              <a:t>m</a:t>
            </a:r>
            <a:r>
              <a:rPr lang="zh-CN" altLang="en-US" sz="2800">
                <a:solidFill>
                  <a:schemeClr val="accent1"/>
                </a:solidFill>
              </a:rPr>
              <a:t>; v </a:t>
            </a:r>
            <a:r>
              <a:rPr lang="en-US" altLang="zh-CN" sz="2800">
                <a:solidFill>
                  <a:schemeClr val="accent1"/>
                </a:solidFill>
              </a:rPr>
              <a:t>&gt;=1</a:t>
            </a:r>
            <a:r>
              <a:rPr lang="zh-CN" altLang="en-US" sz="2800">
                <a:solidFill>
                  <a:schemeClr val="accent1"/>
                </a:solidFill>
              </a:rPr>
              <a:t>; v</a:t>
            </a:r>
            <a:r>
              <a:rPr lang="en-US" altLang="zh-CN" sz="2800">
                <a:solidFill>
                  <a:schemeClr val="accent1"/>
                </a:solidFill>
              </a:rPr>
              <a:t>--</a:t>
            </a:r>
            <a:r>
              <a:rPr lang="zh-CN" altLang="en-US" sz="2800"/>
              <a:t>)</a:t>
            </a:r>
          </a:p>
          <a:p>
            <a:r>
              <a:rPr lang="zh-CN" altLang="en-US" sz="2800"/>
              <a:t>            if (w[i] &lt;= v)  </a:t>
            </a:r>
            <a:endParaRPr lang="en-US" altLang="zh-CN" sz="2800"/>
          </a:p>
          <a:p>
            <a:r>
              <a:rPr lang="zh-CN" altLang="en-US" sz="2800"/>
              <a:t>                   </a:t>
            </a:r>
            <a:r>
              <a:rPr lang="zh-CN" altLang="en-US" sz="2800">
                <a:solidFill>
                  <a:schemeClr val="accent1"/>
                </a:solidFill>
              </a:rPr>
              <a:t>f[v] = max(f[v],f[v-w[i]]+c[i]);</a:t>
            </a:r>
          </a:p>
          <a:p>
            <a:r>
              <a:rPr lang="zh-CN" altLang="en-US" sz="2800"/>
              <a:t>               </a:t>
            </a:r>
            <a:endParaRPr lang="da-DK" altLang="zh-CN" sz="280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19138" y="4111625"/>
            <a:ext cx="718185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2400"/>
              <a:t>for (i=0; i&lt;=M; i++) f[0][i]=0; </a:t>
            </a:r>
          </a:p>
          <a:p>
            <a:r>
              <a:rPr lang="zh-CN" altLang="en-US" sz="2400"/>
              <a:t> for (int i = 1; i &lt;= n; i++)</a:t>
            </a:r>
          </a:p>
          <a:p>
            <a:r>
              <a:rPr lang="zh-CN" altLang="en-US" sz="2400"/>
              <a:t>        for (int v = </a:t>
            </a:r>
            <a:r>
              <a:rPr lang="en-US" altLang="zh-CN" sz="2400"/>
              <a:t>1</a:t>
            </a:r>
            <a:r>
              <a:rPr lang="zh-CN" altLang="en-US" sz="2400"/>
              <a:t>; v </a:t>
            </a:r>
            <a:r>
              <a:rPr lang="en-US" altLang="zh-CN" sz="2400"/>
              <a:t>&lt;=m</a:t>
            </a:r>
            <a:r>
              <a:rPr lang="zh-CN" altLang="en-US" sz="2400"/>
              <a:t>; v</a:t>
            </a:r>
            <a:r>
              <a:rPr lang="en-US" altLang="zh-CN" sz="2400"/>
              <a:t>++</a:t>
            </a:r>
            <a:r>
              <a:rPr lang="zh-CN" altLang="en-US" sz="2400"/>
              <a:t>)</a:t>
            </a:r>
          </a:p>
          <a:p>
            <a:r>
              <a:rPr lang="zh-CN" altLang="en-US" sz="2400"/>
              <a:t>            if (w[i] &lt;= v)  </a:t>
            </a:r>
            <a:endParaRPr lang="en-US" altLang="zh-CN" sz="2400"/>
          </a:p>
          <a:p>
            <a:r>
              <a:rPr lang="zh-CN" altLang="en-US" sz="2400"/>
              <a:t>                   f[i][v] = max(f[i-1][v],f[i-1][v-w[i]]+c[i]);</a:t>
            </a:r>
          </a:p>
          <a:p>
            <a:r>
              <a:rPr lang="zh-CN" altLang="en-US" sz="2400"/>
              <a:t>               else  </a:t>
            </a:r>
            <a:endParaRPr lang="en-US" altLang="zh-CN" sz="2400"/>
          </a:p>
          <a:p>
            <a:r>
              <a:rPr lang="en-US" altLang="zh-CN" sz="2400"/>
              <a:t>                  </a:t>
            </a:r>
            <a:r>
              <a:rPr lang="zh-CN" altLang="en-US" sz="2400"/>
              <a:t>f[i][v] = f[i-1][v];</a:t>
            </a:r>
            <a:endParaRPr lang="da-DK" altLang="zh-CN" sz="2400"/>
          </a:p>
        </p:txBody>
      </p:sp>
      <p:cxnSp>
        <p:nvCxnSpPr>
          <p:cNvPr id="9" name="直接连接符 8"/>
          <p:cNvCxnSpPr/>
          <p:nvPr/>
        </p:nvCxnSpPr>
        <p:spPr>
          <a:xfrm>
            <a:off x="585788" y="3854450"/>
            <a:ext cx="6546850" cy="111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2" name="文本框 9"/>
          <p:cNvSpPr txBox="1">
            <a:spLocks noChangeArrowheads="1"/>
          </p:cNvSpPr>
          <p:nvPr/>
        </p:nvSpPr>
        <p:spPr bwMode="auto">
          <a:xfrm>
            <a:off x="7339013" y="2032000"/>
            <a:ext cx="430371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en-US" altLang="zh-CN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第二层循环是逆序了！</a:t>
            </a:r>
          </a:p>
        </p:txBody>
      </p:sp>
      <p:sp>
        <p:nvSpPr>
          <p:cNvPr id="24583" name="文本框 1"/>
          <p:cNvSpPr txBox="1">
            <a:spLocks noChangeArrowheads="1"/>
          </p:cNvSpPr>
          <p:nvPr/>
        </p:nvSpPr>
        <p:spPr bwMode="auto">
          <a:xfrm>
            <a:off x="8005763" y="2944813"/>
            <a:ext cx="1328737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sz="23900" dirty="0">
                <a:solidFill>
                  <a:schemeClr val="accent1"/>
                </a:solidFill>
              </a:rPr>
              <a:t>？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583" grpId="0"/>
    </p:bldLst>
  </p:timing>
</p:sld>
</file>

<file path=ppt/theme/theme1.xml><?xml version="1.0" encoding="utf-8"?>
<a:theme xmlns:a="http://schemas.openxmlformats.org/drawingml/2006/main" name="A000120141114A11KWBG">
  <a:themeElements>
    <a:clrScheme name="自定义 1">
      <a:dk1>
        <a:srgbClr val="FFFFFF"/>
      </a:dk1>
      <a:lt1>
        <a:srgbClr val="555555"/>
      </a:lt1>
      <a:dk2>
        <a:srgbClr val="FFFFFF"/>
      </a:dk2>
      <a:lt2>
        <a:srgbClr val="555555"/>
      </a:lt2>
      <a:accent1>
        <a:srgbClr val="D47348"/>
      </a:accent1>
      <a:accent2>
        <a:srgbClr val="D4A444"/>
      </a:accent2>
      <a:accent3>
        <a:srgbClr val="EE96CC"/>
      </a:accent3>
      <a:accent4>
        <a:srgbClr val="B6ACDD"/>
      </a:accent4>
      <a:accent5>
        <a:srgbClr val="AA8FFF"/>
      </a:accent5>
      <a:accent6>
        <a:srgbClr val="FFC000"/>
      </a:accent6>
      <a:hlink>
        <a:srgbClr val="00B0F0"/>
      </a:hlink>
      <a:folHlink>
        <a:srgbClr val="7F7F7F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A000120141114A11KPBG</Template>
  <TotalTime>8503</TotalTime>
  <Words>2275</Words>
  <Application>Microsoft Office PowerPoint</Application>
  <PresentationFormat>宽屏</PresentationFormat>
  <Paragraphs>259</Paragraphs>
  <Slides>27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黑体</vt:lpstr>
      <vt:lpstr>宋体</vt:lpstr>
      <vt:lpstr>微软雅黑</vt:lpstr>
      <vt:lpstr>幼圆</vt:lpstr>
      <vt:lpstr>Arial</vt:lpstr>
      <vt:lpstr>Broadway</vt:lpstr>
      <vt:lpstr>Calibri</vt:lpstr>
      <vt:lpstr>A000120141114A11KWBG</vt:lpstr>
      <vt:lpstr>背包型动态规划</vt:lpstr>
      <vt:lpstr>01背包问题</vt:lpstr>
      <vt:lpstr>01背包代码</vt:lpstr>
      <vt:lpstr>背包问题</vt:lpstr>
      <vt:lpstr>01背包问题</vt:lpstr>
      <vt:lpstr>理解：</vt:lpstr>
      <vt:lpstr>优化</vt:lpstr>
      <vt:lpstr>空间优化</vt:lpstr>
      <vt:lpstr>空间优化</vt:lpstr>
      <vt:lpstr>空间优化</vt:lpstr>
      <vt:lpstr>空间优化</vt:lpstr>
      <vt:lpstr>优化</vt:lpstr>
      <vt:lpstr>时间优化</vt:lpstr>
      <vt:lpstr>扩展问题</vt:lpstr>
      <vt:lpstr>新的问题</vt:lpstr>
      <vt:lpstr>多重背包问题</vt:lpstr>
      <vt:lpstr>多重背包问题</vt:lpstr>
      <vt:lpstr>多重背包问题</vt:lpstr>
      <vt:lpstr>多重背包问题</vt:lpstr>
      <vt:lpstr>多重背包问题</vt:lpstr>
      <vt:lpstr>完全背包问题</vt:lpstr>
      <vt:lpstr>完全背包问题</vt:lpstr>
      <vt:lpstr>完全背包问题</vt:lpstr>
      <vt:lpstr>完全背包问题</vt:lpstr>
      <vt:lpstr>完全背包问题</vt:lpstr>
      <vt:lpstr>扩展：混合背包问题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第一周C语言学习总结</dc:title>
  <dc:creator>潘玉斌; Pin Jaa</dc:creator>
  <cp:lastModifiedBy>潘玉斌</cp:lastModifiedBy>
  <cp:revision>396</cp:revision>
  <dcterms:created xsi:type="dcterms:W3CDTF">2015-01-07T13:50:35Z</dcterms:created>
  <dcterms:modified xsi:type="dcterms:W3CDTF">2016-04-17T10:29:45Z</dcterms:modified>
</cp:coreProperties>
</file>