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61" r:id="rId2"/>
    <p:sldId id="262" r:id="rId3"/>
    <p:sldId id="263" r:id="rId4"/>
    <p:sldId id="264" r:id="rId5"/>
    <p:sldId id="265" r:id="rId6"/>
    <p:sldId id="257" r:id="rId7"/>
    <p:sldId id="258" r:id="rId8"/>
    <p:sldId id="259" r:id="rId9"/>
    <p:sldId id="260" r:id="rId10"/>
    <p:sldId id="266" r:id="rId11"/>
    <p:sldId id="267" r:id="rId12"/>
    <p:sldId id="268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87DCB-0E50-4C7C-8663-4C0E57309E18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C1386-7E6C-4ADD-AFB8-A82CFBDEC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38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3D38E-914B-4EA1-ACE1-E8DF2DBC6C29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2C243-18BC-4C7D-BFA7-4D8797FA2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4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dirty="0" smtClean="0"/>
              <a:t>F[0,0..V ] = 0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 to 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dirty="0" smtClean="0"/>
              <a:t>for v = C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to V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dirty="0" smtClean="0"/>
              <a:t>F[</a:t>
            </a:r>
            <a:r>
              <a:rPr lang="en-US" altLang="zh-CN" dirty="0" err="1" smtClean="0"/>
              <a:t>i,v</a:t>
            </a:r>
            <a:r>
              <a:rPr lang="en-US" altLang="zh-CN" dirty="0" smtClean="0"/>
              <a:t>] = max {F[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− 1,v],F[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− 1,v − C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 + W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}</a:t>
            </a:r>
            <a:endParaRPr lang="zh-CN" altLang="en-US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556A3F-FF1E-47BE-AF18-1AB3164B632E}" type="slidenum">
              <a:rPr lang="zh-CN" altLang="en-US" smtClean="0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969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8D1010-00C3-4C61-B965-046DB743E74E}" type="slidenum">
              <a:rPr lang="zh-CN" altLang="en-US" smtClean="0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791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7A971F6-DB21-47CC-AF3E-DBA66111ADAB}" type="slidenum">
              <a:rPr lang="zh-CN" altLang="en-US" smtClean="0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746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113338" y="1160463"/>
            <a:ext cx="1892300" cy="1893887"/>
            <a:chOff x="0" y="0"/>
            <a:chExt cx="1986116" cy="1986219"/>
          </a:xfrm>
        </p:grpSpPr>
        <p:sp>
          <p:nvSpPr>
            <p:cNvPr id="6" name="椭圆 6"/>
            <p:cNvSpPr>
              <a:spLocks noChangeArrowheads="1"/>
            </p:cNvSpPr>
            <p:nvPr/>
          </p:nvSpPr>
          <p:spPr bwMode="auto">
            <a:xfrm>
              <a:off x="0" y="0"/>
              <a:ext cx="1986116" cy="1986219"/>
            </a:xfrm>
            <a:prstGeom prst="ellipse">
              <a:avLst/>
            </a:prstGeom>
            <a:solidFill>
              <a:srgbClr val="DB7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>
              <a:off x="993058" y="0"/>
              <a:ext cx="0" cy="496624"/>
            </a:xfrm>
            <a:prstGeom prst="line">
              <a:avLst/>
            </a:prstGeom>
            <a:noFill/>
            <a:ln w="444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任意多边形 19"/>
            <p:cNvSpPr>
              <a:spLocks/>
            </p:cNvSpPr>
            <p:nvPr/>
          </p:nvSpPr>
          <p:spPr bwMode="auto">
            <a:xfrm>
              <a:off x="161356" y="1284576"/>
              <a:ext cx="1646438" cy="701643"/>
            </a:xfrm>
            <a:custGeom>
              <a:avLst/>
              <a:gdLst>
                <a:gd name="T0" fmla="*/ 273817 w 1646438"/>
                <a:gd name="T1" fmla="*/ 0 h 701643"/>
                <a:gd name="T2" fmla="*/ 0 w 1646438"/>
                <a:gd name="T3" fmla="*/ 250524 h 701643"/>
                <a:gd name="T4" fmla="*/ 105736 w 1646438"/>
                <a:gd name="T5" fmla="*/ 390516 h 701643"/>
                <a:gd name="T6" fmla="*/ 299394 w 1646438"/>
                <a:gd name="T7" fmla="*/ 550605 h 701643"/>
                <a:gd name="T8" fmla="*/ 499448 w 1646438"/>
                <a:gd name="T9" fmla="*/ 639898 h 701643"/>
                <a:gd name="T10" fmla="*/ 784456 w 1646438"/>
                <a:gd name="T11" fmla="*/ 699274 h 701643"/>
                <a:gd name="T12" fmla="*/ 1063526 w 1646438"/>
                <a:gd name="T13" fmla="*/ 679863 h 701643"/>
                <a:gd name="T14" fmla="*/ 1353949 w 1646438"/>
                <a:gd name="T15" fmla="*/ 563622 h 701643"/>
                <a:gd name="T16" fmla="*/ 1539615 w 1646438"/>
                <a:gd name="T17" fmla="*/ 411754 h 701643"/>
                <a:gd name="T18" fmla="*/ 1646438 w 1646438"/>
                <a:gd name="T19" fmla="*/ 281180 h 701643"/>
                <a:gd name="T20" fmla="*/ 1393751 w 1646438"/>
                <a:gd name="T21" fmla="*/ 3654 h 701643"/>
                <a:gd name="T22" fmla="*/ 273817 w 1646438"/>
                <a:gd name="T23" fmla="*/ 0 h 701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/>
                </a:gs>
                <a:gs pos="37000">
                  <a:srgbClr val="F4DD7F"/>
                </a:gs>
                <a:gs pos="70000">
                  <a:srgbClr val="F7E5A3"/>
                </a:gs>
                <a:gs pos="100000">
                  <a:srgbClr val="F7FA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9" name="饼形 15"/>
            <p:cNvSpPr>
              <a:spLocks/>
            </p:cNvSpPr>
            <p:nvPr/>
          </p:nvSpPr>
          <p:spPr bwMode="auto">
            <a:xfrm rot="-5400000">
              <a:off x="769555" y="1043143"/>
              <a:ext cx="452284" cy="452284"/>
            </a:xfrm>
            <a:custGeom>
              <a:avLst/>
              <a:gdLst>
                <a:gd name="T0" fmla="*/ 226142 w 452284"/>
                <a:gd name="T1" fmla="*/ 452284 h 452284"/>
                <a:gd name="T2" fmla="*/ 30297 w 452284"/>
                <a:gd name="T3" fmla="*/ 339213 h 452284"/>
                <a:gd name="T4" fmla="*/ 30297 w 452284"/>
                <a:gd name="T5" fmla="*/ 113071 h 452284"/>
                <a:gd name="T6" fmla="*/ 226142 w 452284"/>
                <a:gd name="T7" fmla="*/ 0 h 452284"/>
                <a:gd name="T8" fmla="*/ 226142 w 452284"/>
                <a:gd name="T9" fmla="*/ 226142 h 452284"/>
                <a:gd name="T10" fmla="*/ 226142 w 452284"/>
                <a:gd name="T11" fmla="*/ 452284 h 452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86449" y="496139"/>
              <a:ext cx="206609" cy="29968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93058" y="496139"/>
              <a:ext cx="206609" cy="299681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饼形 12"/>
            <p:cNvSpPr>
              <a:spLocks/>
            </p:cNvSpPr>
            <p:nvPr/>
          </p:nvSpPr>
          <p:spPr bwMode="auto">
            <a:xfrm>
              <a:off x="439426" y="727681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13" name="饼形 13"/>
            <p:cNvSpPr>
              <a:spLocks/>
            </p:cNvSpPr>
            <p:nvPr/>
          </p:nvSpPr>
          <p:spPr bwMode="auto">
            <a:xfrm flipH="1">
              <a:off x="427703" y="727680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endParaRPr>
            </a:p>
          </p:txBody>
        </p:sp>
      </p:grpSp>
      <p:sp>
        <p:nvSpPr>
          <p:cNvPr id="14" name="空心弧 28"/>
          <p:cNvSpPr>
            <a:spLocks/>
          </p:cNvSpPr>
          <p:nvPr/>
        </p:nvSpPr>
        <p:spPr bwMode="auto">
          <a:xfrm>
            <a:off x="5016500" y="1071563"/>
            <a:ext cx="2070100" cy="2070100"/>
          </a:xfrm>
          <a:custGeom>
            <a:avLst/>
            <a:gdLst>
              <a:gd name="T0" fmla="*/ 177828 w 2070399"/>
              <a:gd name="T1" fmla="*/ 1614620 h 2070399"/>
              <a:gd name="T2" fmla="*/ 351947 w 2070399"/>
              <a:gd name="T3" fmla="*/ 257100 h 2070399"/>
              <a:gd name="T4" fmla="*/ 1720234 w 2070399"/>
              <a:gd name="T5" fmla="*/ 260200 h 2070399"/>
              <a:gd name="T6" fmla="*/ 1888199 w 2070399"/>
              <a:gd name="T7" fmla="*/ 1618496 h 2070399"/>
              <a:gd name="T8" fmla="*/ 1888198 w 2070399"/>
              <a:gd name="T9" fmla="*/ 1618496 h 2070399"/>
              <a:gd name="T10" fmla="*/ 1720233 w 2070399"/>
              <a:gd name="T11" fmla="*/ 260200 h 2070399"/>
              <a:gd name="T12" fmla="*/ 351946 w 2070399"/>
              <a:gd name="T13" fmla="*/ 257100 h 2070399"/>
              <a:gd name="T14" fmla="*/ 177827 w 2070399"/>
              <a:gd name="T15" fmla="*/ 1614620 h 2070399"/>
              <a:gd name="T16" fmla="*/ 177828 w 2070399"/>
              <a:gd name="T17" fmla="*/ 1614620 h 2070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3381" y="3300188"/>
            <a:ext cx="8062400" cy="1153423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3381" y="4737741"/>
            <a:ext cx="8062400" cy="431800"/>
          </a:xfrm>
        </p:spPr>
        <p:txBody>
          <a:bodyPr/>
          <a:lstStyle>
            <a:lvl1pPr marL="0" indent="0" algn="ctr">
              <a:buFontTx/>
              <a:buNone/>
              <a:defRPr sz="1200"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0125E-A1C8-4048-B35A-8DCC7DC0DBFB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2016/4/18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476EC-E6D5-424C-881E-270B40E6428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24483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2D93EB-1421-4449-96F2-9F670EAD4E17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2016/4/18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ACE7B5-17E6-4068-A8FD-768385CF03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06333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5944" y="549277"/>
            <a:ext cx="2742485" cy="5605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314" y="549277"/>
            <a:ext cx="8078271" cy="5605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839614-DB7C-46A4-9032-ADDB11533703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2016/4/18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EED950-991E-4B5B-AFDB-60B81DB7AA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02535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16435C-CF6C-44C2-A8AA-DBC6F7ABC778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2016/4/18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4373AC-8472-4292-BCB2-30C006988D3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32872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5" y="1709740"/>
            <a:ext cx="10516036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5" y="4589464"/>
            <a:ext cx="10516036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067" indent="0">
              <a:buNone/>
              <a:defRPr sz="2000"/>
            </a:lvl2pPr>
            <a:lvl3pPr marL="914133" indent="0">
              <a:buNone/>
              <a:defRPr sz="1800"/>
            </a:lvl3pPr>
            <a:lvl4pPr marL="1371200" indent="0">
              <a:buNone/>
              <a:defRPr sz="1600"/>
            </a:lvl4pPr>
            <a:lvl5pPr marL="1828266" indent="0">
              <a:buNone/>
              <a:defRPr sz="1600"/>
            </a:lvl5pPr>
            <a:lvl6pPr marL="2285334" indent="0">
              <a:buNone/>
              <a:defRPr sz="1600"/>
            </a:lvl6pPr>
            <a:lvl7pPr marL="2742399" indent="0">
              <a:buNone/>
              <a:defRPr sz="1600"/>
            </a:lvl7pPr>
            <a:lvl8pPr marL="3199467" indent="0">
              <a:buNone/>
              <a:defRPr sz="1600"/>
            </a:lvl8pPr>
            <a:lvl9pPr marL="3656533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083331-285C-42EC-8F82-A2555579EA2E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2016/4/18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5BC6E5-F7CC-497C-9014-D46CD435A6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4595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05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AE5E87-8BBB-49CC-9192-E6E3CE56A329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2016/4/18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127301-8D08-49AB-AE6F-CFD30BA4B3C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953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1" y="365125"/>
            <a:ext cx="1051603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803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182" y="1681163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82" y="2505075"/>
            <a:ext cx="518342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4722BF-3DAB-4B82-A1DC-ED23FCA5BD9A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2016/4/18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C88273-C430-4A5D-860A-F45B1E610F7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41055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C2C22-FB16-46C8-81C4-B45A3E94480F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2016/4/18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E0E18A-1867-4542-8F81-F8B3C6B48FC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81002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A104C8-C644-4E96-8EC4-809B9CD7D834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2016/4/18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871816-FD5C-46D1-A9E2-0A056791B63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02778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D80A2-8913-46CF-A5B7-51CC2957E63F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2016/4/18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CF1C9F-3ECA-483F-84A6-0190F5E345B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565797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7" indent="0">
              <a:buNone/>
              <a:defRPr sz="2799"/>
            </a:lvl2pPr>
            <a:lvl3pPr marL="914133" indent="0">
              <a:buNone/>
              <a:defRPr sz="2400"/>
            </a:lvl3pPr>
            <a:lvl4pPr marL="1371200" indent="0">
              <a:buNone/>
              <a:defRPr sz="2000"/>
            </a:lvl4pPr>
            <a:lvl5pPr marL="1828266" indent="0">
              <a:buNone/>
              <a:defRPr sz="2000"/>
            </a:lvl5pPr>
            <a:lvl6pPr marL="2285334" indent="0">
              <a:buNone/>
              <a:defRPr sz="2000"/>
            </a:lvl6pPr>
            <a:lvl7pPr marL="2742399" indent="0">
              <a:buNone/>
              <a:defRPr sz="2000"/>
            </a:lvl7pPr>
            <a:lvl8pPr marL="3199467" indent="0">
              <a:buNone/>
              <a:defRPr sz="2000"/>
            </a:lvl8pPr>
            <a:lvl9pPr marL="3656533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703FBB-6DD7-470F-9DFE-B1B5BF8A4807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2016/4/18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B757E-2BB7-4D5E-BC25-BF436E769EC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09968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5338" y="549275"/>
            <a:ext cx="7269162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475" y="1743075"/>
            <a:ext cx="109728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6ADDA1-7F95-4803-B84F-0C7B32555746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2016/4/18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6B870-059F-4690-BC6A-360EB69E7C0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33375"/>
            <a:ext cx="1081088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58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067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133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200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266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1313" indent="-341313" algn="l" rtl="0" eaLnBrk="0" fontAlgn="base" hangingPunct="0">
        <a:spcBef>
          <a:spcPts val="32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55600" indent="-2841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866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4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6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4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9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多重背包问题</a:t>
            </a:r>
          </a:p>
        </p:txBody>
      </p:sp>
      <p:sp>
        <p:nvSpPr>
          <p:cNvPr id="33795" name="矩形 3"/>
          <p:cNvSpPr>
            <a:spLocks noChangeArrowheads="1"/>
          </p:cNvSpPr>
          <p:nvPr/>
        </p:nvSpPr>
        <p:spPr bwMode="auto">
          <a:xfrm>
            <a:off x="1431925" y="2219325"/>
            <a:ext cx="913923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/>
              <a:t>        有</a:t>
            </a:r>
            <a:r>
              <a:rPr lang="en-US" altLang="zh-CN" sz="2800" dirty="0"/>
              <a:t>N</a:t>
            </a:r>
            <a:r>
              <a:rPr lang="zh-CN" altLang="en-US" sz="2800" dirty="0"/>
              <a:t>种物品和一个容量为</a:t>
            </a:r>
            <a:r>
              <a:rPr lang="en-US" altLang="zh-CN" sz="2800" dirty="0"/>
              <a:t>V</a:t>
            </a:r>
            <a:r>
              <a:rPr lang="zh-CN" altLang="en-US" sz="2800" dirty="0"/>
              <a:t>的背包。第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种物品最多有</a:t>
            </a:r>
            <a:r>
              <a:rPr lang="en-US" altLang="zh-CN" sz="2800" dirty="0"/>
              <a:t>n[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件可用，每件费用是</a:t>
            </a:r>
            <a:r>
              <a:rPr lang="en-US" altLang="zh-CN" sz="2800" dirty="0"/>
              <a:t>w[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，价值是</a:t>
            </a:r>
            <a:r>
              <a:rPr lang="en-US" altLang="zh-CN" sz="2800" dirty="0"/>
              <a:t>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。求解将哪些物品装入背包可使这些物品的费用总和不超过背包容量，且价值总和最大。</a:t>
            </a:r>
          </a:p>
        </p:txBody>
      </p:sp>
    </p:spTree>
    <p:extLst>
      <p:ext uri="{BB962C8B-B14F-4D97-AF65-F5344CB8AC3E}">
        <p14:creationId xmlns:p14="http://schemas.microsoft.com/office/powerpoint/2010/main" val="11824671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二维费用背包问题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9751" y="2133774"/>
            <a:ext cx="9366423" cy="20225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      有</a:t>
            </a:r>
            <a:r>
              <a:rPr lang="en-US" altLang="zh-CN" sz="2800" dirty="0"/>
              <a:t>N</a:t>
            </a:r>
            <a:r>
              <a:rPr lang="zh-CN" altLang="en-US" sz="2800" dirty="0"/>
              <a:t>种物品和一个容量为</a:t>
            </a:r>
            <a:r>
              <a:rPr lang="en-US" altLang="zh-CN" sz="2800" dirty="0"/>
              <a:t>V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背包，背包还最多只能承受</a:t>
            </a:r>
            <a:r>
              <a:rPr lang="en-US" altLang="zh-CN" sz="2800" dirty="0" smtClean="0"/>
              <a:t>W</a:t>
            </a:r>
            <a:r>
              <a:rPr lang="zh-CN" altLang="en-US" sz="2800" dirty="0" smtClean="0"/>
              <a:t>的重量。</a:t>
            </a:r>
            <a:r>
              <a:rPr lang="zh-CN" altLang="en-US" sz="2800" dirty="0"/>
              <a:t>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种物品最多有</a:t>
            </a:r>
            <a:r>
              <a:rPr lang="en-US" altLang="zh-CN" sz="2800" dirty="0"/>
              <a:t>n[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件可用，每</a:t>
            </a:r>
            <a:r>
              <a:rPr lang="zh-CN" altLang="en-US" sz="2800" dirty="0" smtClean="0"/>
              <a:t>件体积是</a:t>
            </a:r>
            <a:r>
              <a:rPr lang="en-US" altLang="zh-CN" sz="2800" dirty="0" smtClean="0"/>
              <a:t>v[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，重量是</a:t>
            </a:r>
            <a:r>
              <a:rPr lang="en-US" altLang="zh-CN" sz="2800" dirty="0" smtClean="0"/>
              <a:t>w[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价值是</a:t>
            </a:r>
            <a:r>
              <a:rPr lang="en-US" altLang="zh-CN" sz="2800" dirty="0"/>
              <a:t>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。求解将哪些物品装入背包可使这些物品</a:t>
            </a:r>
            <a:r>
              <a:rPr lang="zh-CN" altLang="en-US" sz="2800" dirty="0" smtClean="0"/>
              <a:t>的体积和重量不</a:t>
            </a:r>
            <a:r>
              <a:rPr lang="zh-CN" altLang="en-US" sz="2800" dirty="0"/>
              <a:t>超过背包容量，且价值总和最大。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6962321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二维费用背包</a:t>
            </a:r>
            <a:endParaRPr lang="zh-CN" altLang="en-US" dirty="0" smtClean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86694" y="1534593"/>
            <a:ext cx="9317037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1、划分阶段</a:t>
            </a:r>
          </a:p>
          <a:p>
            <a:pPr eaLnBrk="1" hangingPunct="1"/>
            <a:r>
              <a:rPr lang="en-US" altLang="zh-CN" sz="2000" dirty="0">
                <a:solidFill>
                  <a:srgbClr val="FFFFFF"/>
                </a:solidFill>
              </a:rPr>
              <a:t>	</a:t>
            </a:r>
            <a:r>
              <a:rPr lang="zh-CN" altLang="en-US" sz="2000" dirty="0">
                <a:solidFill>
                  <a:srgbClr val="FFFFFF"/>
                </a:solidFill>
              </a:rPr>
              <a:t>物品件数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eaLnBrk="1" hangingPunct="1"/>
            <a:endParaRPr lang="zh-CN" altLang="zh-CN" sz="2000" dirty="0">
              <a:solidFill>
                <a:srgbClr val="FFFFFF"/>
              </a:solidFill>
            </a:endParaRPr>
          </a:p>
          <a:p>
            <a:pPr eaLnBrk="1" hangingPunct="1"/>
            <a:r>
              <a:rPr lang="zh-CN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2、确定状态和状态变量</a:t>
            </a:r>
          </a:p>
          <a:p>
            <a:pPr eaLnBrk="1" hangingPunct="1"/>
            <a:r>
              <a:rPr lang="en-US" altLang="zh-CN" sz="2000" dirty="0">
                <a:solidFill>
                  <a:srgbClr val="FFFFFF"/>
                </a:solidFill>
              </a:rPr>
              <a:t>	 </a:t>
            </a:r>
            <a:r>
              <a:rPr lang="en-US" altLang="zh-CN" sz="2000" dirty="0" smtClean="0">
                <a:solidFill>
                  <a:srgbClr val="FFFFFF"/>
                </a:solidFill>
              </a:rPr>
              <a:t>F[</a:t>
            </a:r>
            <a:r>
              <a:rPr lang="en-US" altLang="zh-CN" sz="2000" dirty="0" err="1" smtClean="0">
                <a:solidFill>
                  <a:srgbClr val="FFFFFF"/>
                </a:solidFill>
              </a:rPr>
              <a:t>i,v,w</a:t>
            </a:r>
            <a:r>
              <a:rPr lang="en-US" altLang="zh-CN" sz="2000" dirty="0" smtClean="0">
                <a:solidFill>
                  <a:srgbClr val="FFFFFF"/>
                </a:solidFill>
              </a:rPr>
              <a:t>] </a:t>
            </a:r>
            <a:r>
              <a:rPr lang="zh-CN" altLang="en-US" sz="2000" dirty="0">
                <a:solidFill>
                  <a:srgbClr val="FFFFFF"/>
                </a:solidFill>
              </a:rPr>
              <a:t>表示前 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</a:t>
            </a:r>
            <a:r>
              <a:rPr lang="zh-CN" altLang="en-US" sz="2000" dirty="0">
                <a:solidFill>
                  <a:srgbClr val="FFFFFF"/>
                </a:solidFill>
              </a:rPr>
              <a:t>件物品恰放入一个容量为 </a:t>
            </a:r>
            <a:r>
              <a:rPr lang="en-US" altLang="zh-CN" sz="2000" dirty="0" smtClean="0">
                <a:solidFill>
                  <a:srgbClr val="FFFFFF"/>
                </a:solidFill>
              </a:rPr>
              <a:t>v,</a:t>
            </a:r>
            <a:r>
              <a:rPr lang="zh-CN" altLang="en-US" sz="2000" dirty="0" smtClean="0">
                <a:solidFill>
                  <a:srgbClr val="FFFFFF"/>
                </a:solidFill>
              </a:rPr>
              <a:t>重量为</a:t>
            </a:r>
            <a:r>
              <a:rPr lang="en-US" altLang="zh-CN" sz="2000" dirty="0" smtClean="0">
                <a:solidFill>
                  <a:srgbClr val="FFFFFF"/>
                </a:solidFill>
              </a:rPr>
              <a:t>w </a:t>
            </a:r>
            <a:r>
              <a:rPr lang="zh-CN" altLang="en-US" sz="2000" dirty="0">
                <a:solidFill>
                  <a:srgbClr val="FFFFFF"/>
                </a:solidFill>
              </a:rPr>
              <a:t>的背包可以获得的最大价值；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eaLnBrk="1" hangingPunct="1"/>
            <a:endParaRPr lang="zh-CN" altLang="zh-CN" sz="2000" dirty="0">
              <a:solidFill>
                <a:srgbClr val="FFFFFF"/>
              </a:solidFill>
            </a:endParaRPr>
          </a:p>
          <a:p>
            <a:pPr eaLnBrk="1" hangingPunct="1"/>
            <a:r>
              <a:rPr lang="zh-CN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3、确定决策并写出状态转移方程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FFFF"/>
                </a:solidFill>
              </a:rPr>
              <a:t>	</a:t>
            </a:r>
            <a:r>
              <a:rPr lang="en-US" altLang="zh-CN" sz="2000" dirty="0" smtClean="0">
                <a:solidFill>
                  <a:srgbClr val="FFFFFF"/>
                </a:solidFill>
              </a:rPr>
              <a:t>F[</a:t>
            </a:r>
            <a:r>
              <a:rPr lang="en-US" altLang="zh-CN" sz="2000" dirty="0" err="1" smtClean="0">
                <a:solidFill>
                  <a:srgbClr val="FFFFFF"/>
                </a:solidFill>
              </a:rPr>
              <a:t>i,v,w</a:t>
            </a:r>
            <a:r>
              <a:rPr lang="en-US" altLang="zh-CN" sz="2000" dirty="0" smtClean="0">
                <a:solidFill>
                  <a:srgbClr val="FFFFFF"/>
                </a:solidFill>
              </a:rPr>
              <a:t>] </a:t>
            </a:r>
            <a:r>
              <a:rPr lang="en-US" altLang="zh-CN" sz="2000" dirty="0">
                <a:solidFill>
                  <a:srgbClr val="FFFFFF"/>
                </a:solidFill>
              </a:rPr>
              <a:t>= max {F[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− 1,v],F[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− 1,v − </a:t>
            </a:r>
            <a:r>
              <a:rPr lang="en-US" altLang="zh-CN" sz="2000" dirty="0" smtClean="0">
                <a:solidFill>
                  <a:srgbClr val="FFFFFF"/>
                </a:solidFill>
              </a:rPr>
              <a:t>vi ,w-</a:t>
            </a:r>
            <a:r>
              <a:rPr lang="en-US" altLang="zh-CN" sz="2000" dirty="0" err="1" smtClean="0">
                <a:solidFill>
                  <a:srgbClr val="FFFFFF"/>
                </a:solidFill>
              </a:rPr>
              <a:t>wi</a:t>
            </a:r>
            <a:r>
              <a:rPr lang="en-US" altLang="zh-CN" sz="2000" dirty="0" smtClean="0">
                <a:solidFill>
                  <a:srgbClr val="FFFFFF"/>
                </a:solidFill>
              </a:rPr>
              <a:t>] </a:t>
            </a:r>
            <a:r>
              <a:rPr lang="en-US" altLang="zh-CN" sz="2000" dirty="0">
                <a:solidFill>
                  <a:srgbClr val="FFFFFF"/>
                </a:solidFill>
              </a:rPr>
              <a:t>+ </a:t>
            </a:r>
            <a:r>
              <a:rPr lang="en-US" altLang="zh-CN" sz="2000" dirty="0" smtClean="0">
                <a:solidFill>
                  <a:srgbClr val="FFFFFF"/>
                </a:solidFill>
              </a:rPr>
              <a:t>ci}    </a:t>
            </a:r>
            <a:r>
              <a:rPr lang="zh-CN" altLang="en-US" sz="2000" dirty="0" smtClean="0">
                <a:solidFill>
                  <a:srgbClr val="FFFFFF"/>
                </a:solidFill>
              </a:rPr>
              <a:t>（</a:t>
            </a:r>
            <a:r>
              <a:rPr lang="en-US" altLang="zh-CN" sz="2000" dirty="0" smtClean="0">
                <a:solidFill>
                  <a:srgbClr val="FFFFFF"/>
                </a:solidFill>
              </a:rPr>
              <a:t>v&gt;=</a:t>
            </a:r>
            <a:r>
              <a:rPr lang="en-US" altLang="zh-CN" sz="2000" dirty="0" err="1" smtClean="0">
                <a:solidFill>
                  <a:srgbClr val="FFFFFF"/>
                </a:solidFill>
              </a:rPr>
              <a:t>ci,w</a:t>
            </a:r>
            <a:r>
              <a:rPr lang="en-US" altLang="zh-CN" sz="2000" dirty="0" smtClean="0">
                <a:solidFill>
                  <a:srgbClr val="FFFFFF"/>
                </a:solidFill>
              </a:rPr>
              <a:t>&gt;</a:t>
            </a:r>
            <a:r>
              <a:rPr lang="en-US" altLang="zh-CN" sz="2000" dirty="0" err="1" smtClean="0">
                <a:solidFill>
                  <a:srgbClr val="FFFFFF"/>
                </a:solidFill>
              </a:rPr>
              <a:t>wi</a:t>
            </a:r>
            <a:r>
              <a:rPr lang="en-US" altLang="zh-CN" sz="2000" dirty="0" smtClean="0">
                <a:solidFill>
                  <a:srgbClr val="FFFFFF"/>
                </a:solidFill>
              </a:rPr>
              <a:t>)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eaLnBrk="1" hangingPunct="1"/>
            <a:endParaRPr lang="en-US" altLang="zh-CN" sz="1600" dirty="0">
              <a:solidFill>
                <a:srgbClr val="FFFFFF"/>
              </a:solidFill>
            </a:endParaRPr>
          </a:p>
          <a:p>
            <a:pPr eaLnBrk="1" hangingPunct="1"/>
            <a:endParaRPr lang="en-US" altLang="zh-CN" sz="1600" dirty="0">
              <a:solidFill>
                <a:srgbClr val="FFFFFF"/>
              </a:solidFill>
            </a:endParaRPr>
          </a:p>
          <a:p>
            <a:pPr eaLnBrk="1" hangingPunct="1"/>
            <a:endParaRPr lang="en-US" altLang="zh-CN" sz="1600" dirty="0">
              <a:solidFill>
                <a:srgbClr val="FFFFFF"/>
              </a:solidFill>
            </a:endParaRPr>
          </a:p>
          <a:p>
            <a:pPr eaLnBrk="1" hangingPunct="1"/>
            <a:endParaRPr lang="en-US" altLang="zh-CN" sz="1600" dirty="0">
              <a:solidFill>
                <a:srgbClr val="FFFFFF"/>
              </a:solidFill>
            </a:endParaRPr>
          </a:p>
          <a:p>
            <a:pPr eaLnBrk="1" hangingPunct="1"/>
            <a:r>
              <a:rPr lang="zh-CN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4、寻找边界条件</a:t>
            </a:r>
            <a:endParaRPr lang="en-US" altLang="zh-CN" sz="2800" b="1" dirty="0">
              <a:solidFill>
                <a:srgbClr val="D473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/>
              <a:t>f[0</a:t>
            </a:r>
            <a:r>
              <a:rPr lang="en-US" altLang="zh-CN" sz="2000" dirty="0" smtClean="0"/>
              <a:t>][][]=0;</a:t>
            </a:r>
            <a:endParaRPr lang="zh-CN" altLang="zh-CN" sz="2000" dirty="0">
              <a:solidFill>
                <a:srgbClr val="FFFFFF"/>
              </a:solidFill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4279899" y="4776240"/>
            <a:ext cx="352425" cy="366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5791199" y="4776240"/>
            <a:ext cx="354013" cy="366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462" name="文本框 5"/>
          <p:cNvSpPr txBox="1">
            <a:spLocks noChangeArrowheads="1"/>
          </p:cNvSpPr>
          <p:nvPr/>
        </p:nvSpPr>
        <p:spPr bwMode="auto">
          <a:xfrm>
            <a:off x="5389562" y="5142953"/>
            <a:ext cx="1511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/>
              <a:t>放第</a:t>
            </a:r>
            <a:r>
              <a:rPr lang="en-US" altLang="zh-CN"/>
              <a:t>i</a:t>
            </a:r>
            <a:r>
              <a:rPr lang="zh-CN" altLang="en-US"/>
              <a:t>件物体</a:t>
            </a:r>
          </a:p>
        </p:txBody>
      </p:sp>
      <p:sp>
        <p:nvSpPr>
          <p:cNvPr id="19463" name="文本框 8"/>
          <p:cNvSpPr txBox="1">
            <a:spLocks noChangeArrowheads="1"/>
          </p:cNvSpPr>
          <p:nvPr/>
        </p:nvSpPr>
        <p:spPr bwMode="auto">
          <a:xfrm>
            <a:off x="3413124" y="5142953"/>
            <a:ext cx="17986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dirty="0"/>
              <a:t>不放第</a:t>
            </a:r>
            <a:r>
              <a:rPr lang="en-US" altLang="zh-CN" dirty="0" err="1"/>
              <a:t>i</a:t>
            </a:r>
            <a:r>
              <a:rPr lang="zh-CN" altLang="en-US" dirty="0"/>
              <a:t>件物体</a:t>
            </a:r>
          </a:p>
        </p:txBody>
      </p:sp>
    </p:spTree>
    <p:extLst>
      <p:ext uri="{BB962C8B-B14F-4D97-AF65-F5344CB8AC3E}">
        <p14:creationId xmlns:p14="http://schemas.microsoft.com/office/powerpoint/2010/main" val="22252009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 animBg="1"/>
      <p:bldP spid="19462" grpId="0"/>
      <p:bldP spid="194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二维费用背包</a:t>
            </a:r>
            <a:r>
              <a:rPr lang="zh-CN" altLang="en-US" b="1" dirty="0" smtClean="0">
                <a:solidFill>
                  <a:schemeClr val="accent1"/>
                </a:solidFill>
              </a:rPr>
              <a:t>代码</a:t>
            </a:r>
            <a:endParaRPr lang="zh-CN" altLang="en-US" dirty="0" smtClean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60388" y="1962150"/>
            <a:ext cx="5486400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accent1"/>
                </a:solidFill>
              </a:rPr>
              <a:t>2</a:t>
            </a:r>
            <a:r>
              <a:rPr lang="zh-CN" altLang="en-US" sz="3200" dirty="0">
                <a:solidFill>
                  <a:schemeClr val="accent1"/>
                </a:solidFill>
              </a:rPr>
              <a:t>、计算</a:t>
            </a:r>
            <a:r>
              <a:rPr lang="en-US" altLang="zh-CN" sz="3200" dirty="0"/>
              <a:t>          </a:t>
            </a:r>
          </a:p>
          <a:p>
            <a:pPr eaLnBrk="1" hangingPunct="1"/>
            <a:r>
              <a:rPr lang="en-US" altLang="zh-CN" sz="3200" dirty="0"/>
              <a:t>1</a:t>
            </a:r>
            <a:r>
              <a:rPr lang="zh-CN" altLang="en-US" sz="3200" dirty="0"/>
              <a:t>）处理边界值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2</a:t>
            </a:r>
            <a:r>
              <a:rPr lang="zh-CN" altLang="en-US" sz="3200" dirty="0"/>
              <a:t>）动归计算</a:t>
            </a:r>
            <a:endParaRPr lang="en-US" altLang="zh-CN" sz="3200" dirty="0"/>
          </a:p>
          <a:p>
            <a:pPr eaLnBrk="1" hangingPunct="1"/>
            <a:r>
              <a:rPr lang="en-US" altLang="zh-CN" sz="2400" dirty="0"/>
              <a:t>For(            </a:t>
            </a:r>
            <a:r>
              <a:rPr lang="zh-CN" altLang="en-US" sz="2400" dirty="0"/>
              <a:t>阶段           ）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    for</a:t>
            </a:r>
            <a:r>
              <a:rPr lang="zh-CN" altLang="en-US" sz="2400" dirty="0"/>
              <a:t>（     每个阶段中的状态   ）</a:t>
            </a:r>
            <a:r>
              <a:rPr lang="en-US" altLang="zh-CN" sz="2400" dirty="0"/>
              <a:t>{</a:t>
            </a:r>
          </a:p>
          <a:p>
            <a:pPr eaLnBrk="1" hangingPunct="1"/>
            <a:r>
              <a:rPr lang="en-US" altLang="zh-CN" sz="2400" dirty="0"/>
              <a:t>	</a:t>
            </a:r>
            <a:r>
              <a:rPr lang="zh-CN" altLang="en-US" sz="2400" dirty="0"/>
              <a:t>计算每个状态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      }</a:t>
            </a:r>
            <a:endParaRPr lang="zh-CN" altLang="en-US" sz="2400" dirty="0"/>
          </a:p>
          <a:p>
            <a:pPr eaLnBrk="1" hangingPunct="1"/>
            <a:endParaRPr lang="zh-CN" altLang="en-US" sz="3200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382375" y="2513157"/>
            <a:ext cx="6608536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for 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&lt;=M;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 f[0][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]=0; </a:t>
            </a:r>
          </a:p>
          <a:p>
            <a:r>
              <a:rPr lang="zh-CN" altLang="en-US" sz="2800" dirty="0"/>
              <a:t> for (int i = 1; i &lt;= n; i++)</a:t>
            </a:r>
          </a:p>
          <a:p>
            <a:r>
              <a:rPr lang="zh-CN" altLang="en-US" sz="2800" dirty="0"/>
              <a:t>        for (int v = </a:t>
            </a:r>
            <a:r>
              <a:rPr lang="en-US" altLang="zh-CN" sz="2800" dirty="0"/>
              <a:t>1</a:t>
            </a:r>
            <a:r>
              <a:rPr lang="zh-CN" altLang="en-US" sz="2800" dirty="0"/>
              <a:t>; v </a:t>
            </a:r>
            <a:r>
              <a:rPr lang="en-US" altLang="zh-CN" sz="2800" dirty="0" smtClean="0"/>
              <a:t>&lt;=V</a:t>
            </a:r>
            <a:r>
              <a:rPr lang="zh-CN" altLang="en-US" sz="2800" dirty="0" smtClean="0"/>
              <a:t>; </a:t>
            </a:r>
            <a:r>
              <a:rPr lang="zh-CN" altLang="en-US" sz="2800" dirty="0"/>
              <a:t>v</a:t>
            </a:r>
            <a:r>
              <a:rPr lang="en-US" altLang="zh-CN" sz="2800" dirty="0"/>
              <a:t>++</a:t>
            </a:r>
            <a:r>
              <a:rPr lang="zh-CN" altLang="en-US" sz="2800" dirty="0"/>
              <a:t>)</a:t>
            </a:r>
          </a:p>
          <a:p>
            <a:pPr lvl="1"/>
            <a:r>
              <a:rPr lang="en-US" altLang="zh-CN" sz="2800" dirty="0"/>
              <a:t>	</a:t>
            </a:r>
            <a:r>
              <a:rPr lang="en-US" altLang="zh-CN" sz="2800" dirty="0" smtClean="0"/>
              <a:t>  for(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w=1;w&lt;=</a:t>
            </a:r>
            <a:r>
              <a:rPr lang="en-US" altLang="zh-CN" sz="2800" dirty="0" err="1" smtClean="0"/>
              <a:t>W;w</a:t>
            </a:r>
            <a:r>
              <a:rPr lang="en-US" altLang="zh-CN" sz="2800" dirty="0" smtClean="0"/>
              <a:t>++)</a:t>
            </a:r>
          </a:p>
          <a:p>
            <a:pPr lvl="1"/>
            <a:r>
              <a:rPr lang="en-US" altLang="zh-CN" sz="2800" dirty="0"/>
              <a:t>	</a:t>
            </a:r>
            <a:r>
              <a:rPr lang="en-US" altLang="zh-CN" sz="2800" dirty="0" smtClean="0"/>
              <a:t>		</a:t>
            </a:r>
            <a:r>
              <a:rPr lang="zh-CN" altLang="en-US" sz="2800" dirty="0" smtClean="0"/>
              <a:t>求解</a:t>
            </a:r>
            <a:r>
              <a:rPr lang="en-US" altLang="zh-CN" sz="2800" dirty="0" smtClean="0"/>
              <a:t>f[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][][]:</a:t>
            </a:r>
            <a:r>
              <a:rPr lang="zh-CN" altLang="en-US" sz="2800" dirty="0" smtClean="0"/>
              <a:t>利用</a:t>
            </a:r>
            <a:r>
              <a:rPr lang="en-US" altLang="zh-CN" sz="2800" dirty="0" smtClean="0"/>
              <a:t>f[i-1][][]</a:t>
            </a:r>
            <a:r>
              <a:rPr lang="zh-CN" altLang="en-US" sz="2800" dirty="0" smtClean="0"/>
              <a:t>的</a:t>
            </a:r>
            <a:endParaRPr lang="da-DK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684403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smtClean="0"/>
              <a:t>分组背包问题</a:t>
            </a:r>
          </a:p>
        </p:txBody>
      </p:sp>
      <p:sp>
        <p:nvSpPr>
          <p:cNvPr id="5123" name="矩形 4"/>
          <p:cNvSpPr>
            <a:spLocks noChangeArrowheads="1"/>
          </p:cNvSpPr>
          <p:nvPr/>
        </p:nvSpPr>
        <p:spPr bwMode="auto">
          <a:xfrm>
            <a:off x="1249363" y="1268413"/>
            <a:ext cx="5224462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【</a:t>
            </a:r>
            <a:r>
              <a:rPr lang="zh-CN" altLang="en-US" sz="1600"/>
              <a:t>问题描述</a:t>
            </a:r>
            <a:r>
              <a:rPr lang="en-US" altLang="zh-CN" sz="1600"/>
              <a:t>】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</a:t>
            </a:r>
            <a:r>
              <a:rPr lang="zh-CN" altLang="en-US" sz="1600"/>
              <a:t>一个旅行者有一个最多能用</a:t>
            </a:r>
            <a:r>
              <a:rPr lang="en-US" altLang="zh-CN" sz="1600"/>
              <a:t>V</a:t>
            </a:r>
            <a:r>
              <a:rPr lang="zh-CN" altLang="en-US" sz="1600"/>
              <a:t>公斤的背包，现在有</a:t>
            </a:r>
            <a:r>
              <a:rPr lang="en-US" altLang="zh-CN" sz="1600"/>
              <a:t>n</a:t>
            </a:r>
            <a:r>
              <a:rPr lang="zh-CN" altLang="en-US" sz="1600"/>
              <a:t>件物品，它们的重量分别是</a:t>
            </a:r>
            <a:r>
              <a:rPr lang="en-US" altLang="zh-CN" sz="1600"/>
              <a:t>W1</a:t>
            </a:r>
            <a:r>
              <a:rPr lang="zh-CN" altLang="en-US" sz="1600"/>
              <a:t>，</a:t>
            </a:r>
            <a:r>
              <a:rPr lang="en-US" altLang="zh-CN" sz="1600"/>
              <a:t>W2</a:t>
            </a:r>
            <a:r>
              <a:rPr lang="zh-CN" altLang="en-US" sz="1600"/>
              <a:t>，</a:t>
            </a:r>
            <a:r>
              <a:rPr lang="en-US" altLang="zh-CN" sz="1600"/>
              <a:t>...,Wn</a:t>
            </a:r>
            <a:r>
              <a:rPr lang="zh-CN" altLang="en-US" sz="1600"/>
              <a:t>，它们的价值分别为</a:t>
            </a:r>
            <a:r>
              <a:rPr lang="en-US" altLang="zh-CN" sz="1600"/>
              <a:t>C1,C2,...,Cn</a:t>
            </a:r>
            <a:r>
              <a:rPr lang="zh-CN" altLang="en-US" sz="1600"/>
              <a:t>。这些物品被划分为若干组，每组中的物品互相冲突，最多选一件。求解将哪些物品装入背包可使这些物品的费用总和不超过背包容量，且价值总和最大。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【</a:t>
            </a:r>
            <a:r>
              <a:rPr lang="zh-CN" altLang="en-US" sz="1600"/>
              <a:t>输入格式</a:t>
            </a:r>
            <a:r>
              <a:rPr lang="en-US" altLang="zh-CN" sz="1600"/>
              <a:t>】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</a:t>
            </a:r>
            <a:r>
              <a:rPr lang="zh-CN" altLang="en-US" sz="1600"/>
              <a:t>第一行：三个整数，</a:t>
            </a:r>
            <a:r>
              <a:rPr lang="en-US" altLang="zh-CN" sz="1600"/>
              <a:t>V(</a:t>
            </a:r>
            <a:r>
              <a:rPr lang="zh-CN" altLang="en-US" sz="1600"/>
              <a:t>背包容量，</a:t>
            </a:r>
            <a:r>
              <a:rPr lang="en-US" altLang="zh-CN" sz="1600"/>
              <a:t>V&lt;=200)</a:t>
            </a:r>
            <a:r>
              <a:rPr lang="zh-CN" altLang="en-US" sz="1600"/>
              <a:t>，</a:t>
            </a:r>
            <a:r>
              <a:rPr lang="en-US" altLang="zh-CN" sz="1600"/>
              <a:t>N(</a:t>
            </a:r>
            <a:r>
              <a:rPr lang="zh-CN" altLang="en-US" sz="1600"/>
              <a:t>物品数量，</a:t>
            </a:r>
            <a:r>
              <a:rPr lang="en-US" altLang="zh-CN" sz="1600"/>
              <a:t>N&lt;=30)</a:t>
            </a:r>
            <a:r>
              <a:rPr lang="zh-CN" altLang="en-US" sz="1600"/>
              <a:t>和</a:t>
            </a:r>
            <a:r>
              <a:rPr lang="en-US" altLang="zh-CN" sz="1600"/>
              <a:t>T(</a:t>
            </a:r>
            <a:r>
              <a:rPr lang="zh-CN" altLang="en-US" sz="1600"/>
              <a:t>最大组号，</a:t>
            </a:r>
            <a:r>
              <a:rPr lang="en-US" altLang="zh-CN" sz="1600"/>
              <a:t>T&lt;=10)</a:t>
            </a:r>
            <a:r>
              <a:rPr lang="zh-CN" altLang="en-US" sz="1600"/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600"/>
              <a:t>   第</a:t>
            </a:r>
            <a:r>
              <a:rPr lang="en-US" altLang="zh-CN" sz="1600"/>
              <a:t>2..N+1</a:t>
            </a:r>
            <a:r>
              <a:rPr lang="zh-CN" altLang="en-US" sz="1600"/>
              <a:t>行：每行三个整数</a:t>
            </a:r>
            <a:r>
              <a:rPr lang="en-US" altLang="zh-CN" sz="1600"/>
              <a:t>Wi,Ci,P</a:t>
            </a:r>
            <a:r>
              <a:rPr lang="zh-CN" altLang="en-US" sz="1600"/>
              <a:t>，表示每个物品的重量，价值，所属组号。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【</a:t>
            </a:r>
            <a:r>
              <a:rPr lang="zh-CN" altLang="en-US" sz="1600"/>
              <a:t>输出格式</a:t>
            </a:r>
            <a:r>
              <a:rPr lang="en-US" altLang="zh-CN" sz="1600"/>
              <a:t>】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</a:t>
            </a:r>
            <a:r>
              <a:rPr lang="zh-CN" altLang="en-US" sz="1600"/>
              <a:t>仅一行，一个数，表示最大总价值。</a:t>
            </a: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9967913" y="2246313"/>
            <a:ext cx="170656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【</a:t>
            </a:r>
            <a:r>
              <a:rPr lang="zh-CN" altLang="en-US"/>
              <a:t>样例输出</a:t>
            </a:r>
            <a:r>
              <a:rPr lang="en-US" altLang="zh-CN"/>
              <a:t>】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20</a:t>
            </a:r>
          </a:p>
        </p:txBody>
      </p:sp>
      <p:sp>
        <p:nvSpPr>
          <p:cNvPr id="5125" name="矩形 1"/>
          <p:cNvSpPr>
            <a:spLocks noChangeArrowheads="1"/>
          </p:cNvSpPr>
          <p:nvPr/>
        </p:nvSpPr>
        <p:spPr bwMode="auto">
          <a:xfrm>
            <a:off x="7400925" y="2246313"/>
            <a:ext cx="310356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【</a:t>
            </a:r>
            <a:r>
              <a:rPr lang="zh-CN" altLang="en-US"/>
              <a:t>样例输入</a:t>
            </a:r>
            <a:r>
              <a:rPr lang="en-US" altLang="zh-CN"/>
              <a:t>】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10 6 3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2  1  1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3  3  1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4  8  2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6  9  2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2  8  3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3  9  3</a:t>
            </a:r>
          </a:p>
        </p:txBody>
      </p:sp>
    </p:spTree>
    <p:extLst>
      <p:ext uri="{BB962C8B-B14F-4D97-AF65-F5344CB8AC3E}">
        <p14:creationId xmlns:p14="http://schemas.microsoft.com/office/powerpoint/2010/main" val="39636106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分组背包问题</a:t>
            </a:r>
            <a:endParaRPr lang="zh-CN" altLang="en-US" smtClean="0"/>
          </a:p>
        </p:txBody>
      </p:sp>
      <p:sp>
        <p:nvSpPr>
          <p:cNvPr id="6147" name="矩形 1"/>
          <p:cNvSpPr>
            <a:spLocks noChangeArrowheads="1"/>
          </p:cNvSpPr>
          <p:nvPr/>
        </p:nvSpPr>
        <p:spPr bwMode="auto">
          <a:xfrm>
            <a:off x="1560513" y="2282825"/>
            <a:ext cx="9644062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800"/>
              <a:t>            这个问题变成了每组物品有若干种策略：是选择本组的某一件，还是一件都不选。也就是说设 F[k,v] 表示前 k 组物品花费费用 v 能取得的最大权值，则有：</a:t>
            </a:r>
          </a:p>
        </p:txBody>
      </p:sp>
      <p:sp>
        <p:nvSpPr>
          <p:cNvPr id="6148" name="矩形 2"/>
          <p:cNvSpPr>
            <a:spLocks noChangeArrowheads="1"/>
          </p:cNvSpPr>
          <p:nvPr/>
        </p:nvSpPr>
        <p:spPr bwMode="auto">
          <a:xfrm>
            <a:off x="1041400" y="4037013"/>
            <a:ext cx="10163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3600">
                <a:solidFill>
                  <a:schemeClr val="accent1"/>
                </a:solidFill>
              </a:rPr>
              <a:t>F[k,v] = max {F[k − 1,v],F[k − 1,v − C i ] + W i }</a:t>
            </a:r>
            <a:r>
              <a:rPr lang="en-US" altLang="zh-CN" sz="3600">
                <a:solidFill>
                  <a:srgbClr val="D47348"/>
                </a:solidFill>
              </a:rPr>
              <a:t> i</a:t>
            </a:r>
            <a:r>
              <a:rPr lang="zh-CN" altLang="en-US" sz="3600">
                <a:solidFill>
                  <a:srgbClr val="D47348"/>
                </a:solidFill>
              </a:rPr>
              <a:t> ∈  k组</a:t>
            </a:r>
            <a:endParaRPr lang="zh-CN" altLang="en-US" sz="28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3715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分组背包问题</a:t>
            </a:r>
            <a:r>
              <a:rPr lang="zh-CN" altLang="en-US" b="1" smtClean="0">
                <a:solidFill>
                  <a:schemeClr val="accent1"/>
                </a:solidFill>
              </a:rPr>
              <a:t>代码</a:t>
            </a:r>
            <a:endParaRPr lang="zh-CN" altLang="en-US" smtClean="0">
              <a:solidFill>
                <a:schemeClr val="accent1"/>
              </a:solidFill>
            </a:endParaRPr>
          </a:p>
        </p:txBody>
      </p:sp>
      <p:sp>
        <p:nvSpPr>
          <p:cNvPr id="8195" name="矩形 4"/>
          <p:cNvSpPr>
            <a:spLocks noChangeArrowheads="1"/>
          </p:cNvSpPr>
          <p:nvPr/>
        </p:nvSpPr>
        <p:spPr bwMode="auto">
          <a:xfrm>
            <a:off x="2571750" y="2268538"/>
            <a:ext cx="791368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sz="4000" dirty="0"/>
              <a:t>for k = 1 to K</a:t>
            </a:r>
          </a:p>
          <a:p>
            <a:r>
              <a:rPr lang="en-US" altLang="zh-CN" sz="4000" dirty="0"/>
              <a:t>   for v = V to 0</a:t>
            </a:r>
          </a:p>
          <a:p>
            <a:r>
              <a:rPr lang="en-US" altLang="zh-CN" sz="4000" dirty="0"/>
              <a:t>      for (</a:t>
            </a:r>
            <a:r>
              <a:rPr lang="en-US" altLang="zh-CN" sz="4000" dirty="0" err="1"/>
              <a:t>i</a:t>
            </a:r>
            <a:r>
              <a:rPr lang="zh-CN" altLang="en-US" sz="4000" dirty="0"/>
              <a:t>为第</a:t>
            </a:r>
            <a:r>
              <a:rPr lang="en-US" altLang="zh-CN" sz="4000" dirty="0"/>
              <a:t>k</a:t>
            </a:r>
            <a:r>
              <a:rPr lang="zh-CN" altLang="en-US" sz="4000" dirty="0"/>
              <a:t>组中物品</a:t>
            </a:r>
            <a:r>
              <a:rPr lang="en-US" altLang="zh-CN" sz="4000" dirty="0"/>
              <a:t>)</a:t>
            </a:r>
          </a:p>
          <a:p>
            <a:r>
              <a:rPr lang="en-US" altLang="zh-CN" sz="4000" dirty="0"/>
              <a:t>        F[v] = max {F[v],F[v − C </a:t>
            </a:r>
            <a:r>
              <a:rPr lang="en-US" altLang="zh-CN" sz="4000" dirty="0" err="1"/>
              <a:t>i</a:t>
            </a:r>
            <a:r>
              <a:rPr lang="en-US" altLang="zh-CN" sz="4000" dirty="0"/>
              <a:t> ] + W </a:t>
            </a:r>
            <a:r>
              <a:rPr lang="en-US" altLang="zh-CN" sz="4000" dirty="0" err="1"/>
              <a:t>i</a:t>
            </a:r>
            <a:r>
              <a:rPr lang="en-US" altLang="zh-CN" sz="4000" dirty="0"/>
              <a:t> }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860271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smtClean="0"/>
              <a:t>有依赖背包问题</a:t>
            </a:r>
          </a:p>
        </p:txBody>
      </p:sp>
      <p:sp>
        <p:nvSpPr>
          <p:cNvPr id="10243" name="矩形 4"/>
          <p:cNvSpPr>
            <a:spLocks noChangeArrowheads="1"/>
          </p:cNvSpPr>
          <p:nvPr/>
        </p:nvSpPr>
        <p:spPr bwMode="auto">
          <a:xfrm>
            <a:off x="2757488" y="2524125"/>
            <a:ext cx="649128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/>
              <a:t>          这种背包问题的物品间存在某种“依赖”的关系。也就是说，物品 </a:t>
            </a:r>
            <a:r>
              <a:rPr lang="en-US" altLang="zh-CN" sz="2400"/>
              <a:t>i </a:t>
            </a:r>
            <a:r>
              <a:rPr lang="zh-CN" altLang="en-US" sz="2400"/>
              <a:t>依赖于物品 </a:t>
            </a:r>
            <a:r>
              <a:rPr lang="en-US" altLang="zh-CN" sz="2400"/>
              <a:t>j </a:t>
            </a:r>
            <a:r>
              <a:rPr lang="zh-CN" altLang="en-US" sz="2400"/>
              <a:t>，表示若选物品 </a:t>
            </a:r>
            <a:r>
              <a:rPr lang="en-US" altLang="zh-CN" sz="2400"/>
              <a:t>i </a:t>
            </a:r>
            <a:r>
              <a:rPr lang="zh-CN" altLang="en-US" sz="2400"/>
              <a:t>，则必须选物品 </a:t>
            </a:r>
            <a:r>
              <a:rPr lang="en-US" altLang="zh-CN" sz="2400"/>
              <a:t>j </a:t>
            </a:r>
            <a:r>
              <a:rPr lang="zh-CN" altLang="en-US"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265439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多重背包问题</a:t>
            </a:r>
          </a:p>
        </p:txBody>
      </p:sp>
      <p:sp>
        <p:nvSpPr>
          <p:cNvPr id="34819" name="文本框 2"/>
          <p:cNvSpPr txBox="1">
            <a:spLocks noChangeArrowheads="1"/>
          </p:cNvSpPr>
          <p:nvPr/>
        </p:nvSpPr>
        <p:spPr bwMode="auto">
          <a:xfrm>
            <a:off x="1660525" y="2000250"/>
            <a:ext cx="9358313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解法一：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FFFFFF"/>
                </a:solidFill>
              </a:rPr>
              <a:t>普通</a:t>
            </a:r>
            <a:r>
              <a:rPr lang="en-US" altLang="zh-CN" sz="2800" dirty="0">
                <a:solidFill>
                  <a:srgbClr val="FFFFFF"/>
                </a:solidFill>
              </a:rPr>
              <a:t>01</a:t>
            </a:r>
            <a:r>
              <a:rPr lang="zh-CN" altLang="en-US" sz="2800" dirty="0">
                <a:solidFill>
                  <a:srgbClr val="FFFFFF"/>
                </a:solidFill>
              </a:rPr>
              <a:t>背包解法：</a:t>
            </a:r>
            <a:endParaRPr lang="en-US" altLang="zh-CN" sz="2800" dirty="0">
              <a:solidFill>
                <a:srgbClr val="FFFFFF"/>
              </a:solidFill>
            </a:endParaRPr>
          </a:p>
          <a:p>
            <a:r>
              <a:rPr lang="en-US" altLang="zh-CN" sz="2800" dirty="0">
                <a:solidFill>
                  <a:srgbClr val="FFFFFF"/>
                </a:solidFill>
              </a:rPr>
              <a:t>F[</a:t>
            </a:r>
            <a:r>
              <a:rPr lang="en-US" altLang="zh-CN" sz="2800" dirty="0" err="1">
                <a:solidFill>
                  <a:srgbClr val="FFFFFF"/>
                </a:solidFill>
              </a:rPr>
              <a:t>i,v</a:t>
            </a:r>
            <a:r>
              <a:rPr lang="en-US" altLang="zh-CN" sz="2800" dirty="0">
                <a:solidFill>
                  <a:srgbClr val="FFFFFF"/>
                </a:solidFill>
              </a:rPr>
              <a:t>] = max {F[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en-US" altLang="zh-CN" sz="2800" dirty="0">
                <a:solidFill>
                  <a:srgbClr val="FFFFFF"/>
                </a:solidFill>
              </a:rPr>
              <a:t> − 1,v],F[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en-US" altLang="zh-CN" sz="2800" dirty="0">
                <a:solidFill>
                  <a:srgbClr val="FFFFFF"/>
                </a:solidFill>
              </a:rPr>
              <a:t> − 1,v −C 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en-US" altLang="zh-CN" sz="2800" dirty="0">
                <a:solidFill>
                  <a:srgbClr val="FFFFFF"/>
                </a:solidFill>
              </a:rPr>
              <a:t> ] + W 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en-US" altLang="zh-CN" sz="2800" dirty="0">
                <a:solidFill>
                  <a:srgbClr val="FFFFFF"/>
                </a:solidFill>
              </a:rPr>
              <a:t> }</a:t>
            </a:r>
          </a:p>
          <a:p>
            <a:endParaRPr lang="en-US" altLang="zh-CN" sz="2800" dirty="0">
              <a:solidFill>
                <a:srgbClr val="FFFFFF"/>
              </a:solidFill>
            </a:endParaRPr>
          </a:p>
          <a:p>
            <a:r>
              <a:rPr lang="zh-CN" altLang="en-US" sz="2800" dirty="0">
                <a:solidFill>
                  <a:srgbClr val="FFFFFF"/>
                </a:solidFill>
              </a:rPr>
              <a:t>多重背包问题解法</a:t>
            </a:r>
            <a:endParaRPr lang="en-US" altLang="zh-CN" sz="2800" dirty="0">
              <a:solidFill>
                <a:srgbClr val="FFFFFF"/>
              </a:solidFill>
            </a:endParaRPr>
          </a:p>
          <a:p>
            <a:r>
              <a:rPr lang="en-US" altLang="zh-CN" sz="2800" dirty="0">
                <a:solidFill>
                  <a:srgbClr val="FFFFFF"/>
                </a:solidFill>
              </a:rPr>
              <a:t>F[</a:t>
            </a:r>
            <a:r>
              <a:rPr lang="en-US" altLang="zh-CN" sz="2800" dirty="0" err="1">
                <a:solidFill>
                  <a:srgbClr val="FFFFFF"/>
                </a:solidFill>
              </a:rPr>
              <a:t>i,v</a:t>
            </a:r>
            <a:r>
              <a:rPr lang="en-US" altLang="zh-CN" sz="2800" dirty="0">
                <a:solidFill>
                  <a:srgbClr val="FFFFFF"/>
                </a:solidFill>
              </a:rPr>
              <a:t>] = max {F[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en-US" altLang="zh-CN" sz="2800" dirty="0">
                <a:solidFill>
                  <a:srgbClr val="FFFFFF"/>
                </a:solidFill>
              </a:rPr>
              <a:t> − 1,v],F[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en-US" altLang="zh-CN" sz="2800" dirty="0">
                <a:solidFill>
                  <a:srgbClr val="FFFFFF"/>
                </a:solidFill>
              </a:rPr>
              <a:t> − 1,v −</a:t>
            </a:r>
            <a:r>
              <a:rPr lang="en-US" altLang="zh-CN" sz="2800" dirty="0">
                <a:solidFill>
                  <a:schemeClr val="accent1"/>
                </a:solidFill>
              </a:rPr>
              <a:t>k*</a:t>
            </a:r>
            <a:r>
              <a:rPr lang="en-US" altLang="zh-CN" sz="2800" dirty="0">
                <a:solidFill>
                  <a:srgbClr val="FFFFFF"/>
                </a:solidFill>
              </a:rPr>
              <a:t> C 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en-US" altLang="zh-CN" sz="2800" dirty="0">
                <a:solidFill>
                  <a:srgbClr val="FFFFFF"/>
                </a:solidFill>
              </a:rPr>
              <a:t> ] + </a:t>
            </a:r>
            <a:r>
              <a:rPr lang="en-US" altLang="zh-CN" sz="2800" dirty="0">
                <a:solidFill>
                  <a:schemeClr val="accent1"/>
                </a:solidFill>
              </a:rPr>
              <a:t>k*</a:t>
            </a:r>
            <a:r>
              <a:rPr lang="en-US" altLang="zh-CN" sz="2800" dirty="0">
                <a:solidFill>
                  <a:srgbClr val="FFFFFF"/>
                </a:solidFill>
              </a:rPr>
              <a:t>W 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en-US" altLang="zh-CN" sz="2800" dirty="0">
                <a:solidFill>
                  <a:srgbClr val="FFFFFF"/>
                </a:solidFill>
              </a:rPr>
              <a:t> }</a:t>
            </a:r>
          </a:p>
          <a:p>
            <a:endParaRPr lang="en-US" altLang="zh-CN" sz="2800" dirty="0">
              <a:solidFill>
                <a:srgbClr val="FFFFFF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96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多重背包问题</a:t>
            </a:r>
          </a:p>
        </p:txBody>
      </p:sp>
      <p:sp>
        <p:nvSpPr>
          <p:cNvPr id="35843" name="文本框 2"/>
          <p:cNvSpPr txBox="1">
            <a:spLocks noChangeArrowheads="1"/>
          </p:cNvSpPr>
          <p:nvPr/>
        </p:nvSpPr>
        <p:spPr bwMode="auto">
          <a:xfrm>
            <a:off x="1660525" y="2000250"/>
            <a:ext cx="9358313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解法一</a:t>
            </a:r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/>
              <a:t>for (int i = 1; i &lt;= n; i++)</a:t>
            </a:r>
          </a:p>
          <a:p>
            <a:r>
              <a:rPr lang="zh-CN" altLang="en-US" sz="2800" dirty="0"/>
              <a:t>        for (int v = </a:t>
            </a:r>
            <a:r>
              <a:rPr lang="en-US" altLang="zh-CN" sz="2800" dirty="0"/>
              <a:t>1</a:t>
            </a:r>
            <a:r>
              <a:rPr lang="zh-CN" altLang="en-US" sz="2800" dirty="0"/>
              <a:t>; v </a:t>
            </a:r>
            <a:r>
              <a:rPr lang="en-US" altLang="zh-CN" sz="2800" dirty="0"/>
              <a:t>&lt;=m</a:t>
            </a:r>
            <a:r>
              <a:rPr lang="zh-CN" altLang="en-US" sz="2800" dirty="0"/>
              <a:t>; v</a:t>
            </a:r>
            <a:r>
              <a:rPr lang="en-US" altLang="zh-CN" sz="2800" dirty="0"/>
              <a:t>++</a:t>
            </a:r>
            <a:r>
              <a:rPr lang="zh-CN" altLang="en-US" sz="2800" dirty="0"/>
              <a:t>)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dirty="0">
                <a:solidFill>
                  <a:schemeClr val="accent1"/>
                </a:solidFill>
              </a:rPr>
              <a:t>for(k=0;k&lt;=n[</a:t>
            </a:r>
            <a:r>
              <a:rPr lang="en-US" altLang="zh-CN" sz="2800" dirty="0" err="1">
                <a:solidFill>
                  <a:schemeClr val="accent1"/>
                </a:solidFill>
              </a:rPr>
              <a:t>i</a:t>
            </a:r>
            <a:r>
              <a:rPr lang="en-US" altLang="zh-CN" sz="2800" dirty="0">
                <a:solidFill>
                  <a:schemeClr val="accent1"/>
                </a:solidFill>
              </a:rPr>
              <a:t>];k++)</a:t>
            </a:r>
            <a:endParaRPr lang="zh-CN" altLang="en-US" sz="2800" dirty="0">
              <a:solidFill>
                <a:schemeClr val="accent1"/>
              </a:solidFill>
            </a:endParaRPr>
          </a:p>
          <a:p>
            <a:r>
              <a:rPr lang="zh-CN" altLang="en-US" sz="2800" dirty="0"/>
              <a:t>            if (w[i] &lt;= v)  </a:t>
            </a:r>
            <a:endParaRPr lang="en-US" altLang="zh-CN" sz="2800" dirty="0"/>
          </a:p>
          <a:p>
            <a:r>
              <a:rPr lang="zh-CN" altLang="en-US" sz="2800" dirty="0"/>
              <a:t>                   f[i][v] = max(f[i-1][v],f[i-1][v-w[i]]+c[i]);</a:t>
            </a:r>
          </a:p>
          <a:p>
            <a:r>
              <a:rPr lang="zh-CN" altLang="en-US" sz="2800" dirty="0"/>
              <a:t>               else  </a:t>
            </a:r>
            <a:endParaRPr lang="en-US" altLang="zh-CN" sz="2800" dirty="0"/>
          </a:p>
          <a:p>
            <a:r>
              <a:rPr lang="en-US" altLang="zh-CN" sz="2800" dirty="0"/>
              <a:t>                  </a:t>
            </a:r>
            <a:r>
              <a:rPr lang="zh-CN" altLang="en-US" sz="2800" dirty="0"/>
              <a:t>f[i][v] = f[i-1][v];</a:t>
            </a:r>
            <a:endParaRPr lang="en-US" altLang="zh-CN" sz="2800" dirty="0">
              <a:solidFill>
                <a:srgbClr val="FFFFFF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4463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多重背包问题</a:t>
            </a:r>
          </a:p>
        </p:txBody>
      </p:sp>
      <p:sp>
        <p:nvSpPr>
          <p:cNvPr id="36867" name="文本框 2"/>
          <p:cNvSpPr txBox="1">
            <a:spLocks noChangeArrowheads="1"/>
          </p:cNvSpPr>
          <p:nvPr/>
        </p:nvSpPr>
        <p:spPr bwMode="auto">
          <a:xfrm>
            <a:off x="1660525" y="2000250"/>
            <a:ext cx="9358313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解法二：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FFFFFF"/>
                </a:solidFill>
              </a:rPr>
              <a:t>对于存在</a:t>
            </a:r>
            <a:r>
              <a:rPr lang="en-US" altLang="zh-CN" sz="2800" dirty="0">
                <a:solidFill>
                  <a:srgbClr val="FFFFFF"/>
                </a:solidFill>
              </a:rPr>
              <a:t>n[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en-US" altLang="zh-CN" sz="2800" dirty="0">
                <a:solidFill>
                  <a:srgbClr val="FFFFFF"/>
                </a:solidFill>
              </a:rPr>
              <a:t>]</a:t>
            </a:r>
            <a:r>
              <a:rPr lang="zh-CN" altLang="en-US" sz="2800" dirty="0">
                <a:solidFill>
                  <a:srgbClr val="FFFFFF"/>
                </a:solidFill>
              </a:rPr>
              <a:t>件的物品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zh-CN" altLang="en-US" sz="2800" dirty="0">
                <a:solidFill>
                  <a:srgbClr val="FFFFFF"/>
                </a:solidFill>
              </a:rPr>
              <a:t>，可将其转换为</a:t>
            </a:r>
            <a:r>
              <a:rPr lang="en-US" altLang="zh-CN" sz="2800" dirty="0">
                <a:solidFill>
                  <a:srgbClr val="FFFFFF"/>
                </a:solidFill>
              </a:rPr>
              <a:t>n[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en-US" altLang="zh-CN" sz="2800" dirty="0">
                <a:solidFill>
                  <a:srgbClr val="FFFFFF"/>
                </a:solidFill>
              </a:rPr>
              <a:t>]</a:t>
            </a:r>
            <a:r>
              <a:rPr lang="zh-CN" altLang="en-US" sz="2800" dirty="0">
                <a:solidFill>
                  <a:srgbClr val="FFFFFF"/>
                </a:solidFill>
              </a:rPr>
              <a:t>件</a:t>
            </a:r>
            <a:r>
              <a:rPr lang="en-US" altLang="zh-CN" sz="2800" dirty="0">
                <a:solidFill>
                  <a:srgbClr val="FFFFFF"/>
                </a:solidFill>
              </a:rPr>
              <a:t>01</a:t>
            </a:r>
            <a:r>
              <a:rPr lang="zh-CN" altLang="en-US" sz="2800" dirty="0">
                <a:solidFill>
                  <a:srgbClr val="FFFFFF"/>
                </a:solidFill>
              </a:rPr>
              <a:t>背包类的物体。</a:t>
            </a:r>
            <a:endParaRPr lang="en-US" altLang="zh-CN" sz="2800" dirty="0">
              <a:solidFill>
                <a:srgbClr val="FFFFFF"/>
              </a:solidFill>
            </a:endParaRPr>
          </a:p>
          <a:p>
            <a:endParaRPr lang="en-US" altLang="zh-CN" sz="2800" dirty="0">
              <a:solidFill>
                <a:srgbClr val="FFFFFF"/>
              </a:solidFill>
            </a:endParaRPr>
          </a:p>
          <a:p>
            <a:r>
              <a:rPr lang="zh-CN" altLang="en-US" sz="2800" dirty="0">
                <a:solidFill>
                  <a:srgbClr val="FFFFFF"/>
                </a:solidFill>
              </a:rPr>
              <a:t>则整体转换为</a:t>
            </a:r>
            <a:r>
              <a:rPr lang="en-US" altLang="zh-CN" sz="2800" dirty="0">
                <a:solidFill>
                  <a:srgbClr val="FFFFFF"/>
                </a:solidFill>
              </a:rPr>
              <a:t>01</a:t>
            </a:r>
            <a:r>
              <a:rPr lang="zh-CN" altLang="en-US" sz="2800" dirty="0">
                <a:solidFill>
                  <a:srgbClr val="FFFFFF"/>
                </a:solidFill>
              </a:rPr>
              <a:t>背包问题。</a:t>
            </a:r>
            <a:endParaRPr lang="en-US" altLang="zh-CN" sz="2800" dirty="0">
              <a:solidFill>
                <a:srgbClr val="FFFFFF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5881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多重背包问题</a:t>
            </a:r>
          </a:p>
        </p:txBody>
      </p:sp>
      <p:sp>
        <p:nvSpPr>
          <p:cNvPr id="37891" name="文本框 3"/>
          <p:cNvSpPr txBox="1">
            <a:spLocks noChangeArrowheads="1"/>
          </p:cNvSpPr>
          <p:nvPr/>
        </p:nvSpPr>
        <p:spPr bwMode="auto">
          <a:xfrm>
            <a:off x="2566988" y="2305050"/>
            <a:ext cx="7577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200" dirty="0"/>
              <a:t>解法一与解法二在时间复杂度上都比较大</a:t>
            </a:r>
          </a:p>
        </p:txBody>
      </p:sp>
      <p:sp>
        <p:nvSpPr>
          <p:cNvPr id="37892" name="文本框 4"/>
          <p:cNvSpPr txBox="1">
            <a:spLocks noChangeArrowheads="1"/>
          </p:cNvSpPr>
          <p:nvPr/>
        </p:nvSpPr>
        <p:spPr bwMode="auto">
          <a:xfrm>
            <a:off x="3522663" y="3694113"/>
            <a:ext cx="6367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4000" dirty="0"/>
              <a:t>有没有比较优化的方法？</a:t>
            </a:r>
          </a:p>
        </p:txBody>
      </p:sp>
    </p:spTree>
    <p:extLst>
      <p:ext uri="{BB962C8B-B14F-4D97-AF65-F5344CB8AC3E}">
        <p14:creationId xmlns:p14="http://schemas.microsoft.com/office/powerpoint/2010/main" val="40191371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/>
      <p:bldP spid="378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一道微软面试题</a:t>
            </a:r>
          </a:p>
        </p:txBody>
      </p:sp>
      <p:sp>
        <p:nvSpPr>
          <p:cNvPr id="38915" name="文本框 2"/>
          <p:cNvSpPr txBox="1">
            <a:spLocks noChangeArrowheads="1"/>
          </p:cNvSpPr>
          <p:nvPr/>
        </p:nvSpPr>
        <p:spPr bwMode="auto">
          <a:xfrm>
            <a:off x="1706563" y="2240189"/>
            <a:ext cx="903763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你的工作是负责对产品打包，现在有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个产品，你需要将几件产品打包到一起，形成一个个的包裹（不同的包裹产品个数可以不同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），现在上司对你的要求是，顾客随便要求一个产品数量（小于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），你都可以通过给包裹给顾客的方式实现顾客的要求。请设计打包方案，使包裹的总个数尽可能少。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2228" y="5181600"/>
            <a:ext cx="82005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当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n=8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时，可行方案为：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1 2 4 1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01364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一道微软面试题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75657" y="1915886"/>
            <a:ext cx="103922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打包方案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：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	1	2	4        ……        2</a:t>
            </a:r>
            <a:r>
              <a:rPr kumimoji="0" lang="en-US" altLang="zh-CN" sz="3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k-1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		2</a:t>
            </a:r>
            <a:r>
              <a:rPr kumimoji="0" lang="en-US" altLang="zh-CN" sz="3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k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	n-2</a:t>
            </a:r>
            <a:r>
              <a:rPr kumimoji="0" lang="en-US" altLang="zh-CN" sz="3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k+1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+1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	k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是满足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n-2</a:t>
            </a:r>
            <a:r>
              <a:rPr kumimoji="0" lang="en-US" altLang="zh-CN" sz="3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k+1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+1&gt;0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的最大整数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69656" y="5486399"/>
            <a:ext cx="4804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有没有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启示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呢？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6808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多重背包问题</a:t>
            </a:r>
          </a:p>
        </p:txBody>
      </p:sp>
      <p:sp>
        <p:nvSpPr>
          <p:cNvPr id="39939" name="文本框 2"/>
          <p:cNvSpPr txBox="1">
            <a:spLocks noChangeArrowheads="1"/>
          </p:cNvSpPr>
          <p:nvPr/>
        </p:nvSpPr>
        <p:spPr bwMode="auto">
          <a:xfrm>
            <a:off x="2257879" y="2106839"/>
            <a:ext cx="10775950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解法三：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对于有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n[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]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件的第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i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件物品转换为：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物品一：价值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c[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]  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重量为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w[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物品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二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：价值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2*c[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]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重量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2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*w[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……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物品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k: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价值为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2k*c[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]  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重量为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2k*w[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物品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k+1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：价值为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(n[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]-2</a:t>
            </a:r>
            <a:r>
              <a:rPr kumimoji="0" lang="en-US" altLang="zh-CN" sz="2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k+1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+1)*c[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] 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重量为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(n[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]-2</a:t>
            </a:r>
            <a:r>
              <a:rPr kumimoji="0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k+1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+1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)*w[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]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2830286" y="3715657"/>
            <a:ext cx="145143" cy="1785257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958" y="3715657"/>
            <a:ext cx="16836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0~n[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]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任意数可通过组合实现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D47348"/>
              </a:solidFill>
              <a:effectLst/>
              <a:uLnTx/>
              <a:uFillTx/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23771" y="6154057"/>
            <a:ext cx="406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优化：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n  -&gt;  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47348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rPr>
              <a:t>logn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D47348"/>
              </a:solidFill>
              <a:effectLst/>
              <a:uLnTx/>
              <a:uFillTx/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9897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  <p:bldP spid="3" grpId="0" animBg="1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扩展：</a:t>
            </a:r>
            <a:r>
              <a:rPr lang="zh-CN" altLang="en-US" dirty="0" smtClean="0"/>
              <a:t>混合背包问题</a:t>
            </a:r>
            <a:endParaRPr lang="zh-CN" altLang="en-US" dirty="0"/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2938917" y="1510744"/>
            <a:ext cx="6907213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for (int i = 1; i &lt;= n; i</a:t>
            </a:r>
            <a:r>
              <a:rPr lang="zh-CN" altLang="en-US" sz="2800" dirty="0" smtClean="0"/>
              <a:t>++)</a:t>
            </a:r>
            <a:r>
              <a:rPr lang="en-US" altLang="zh-CN" sz="2800" dirty="0" smtClean="0"/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smtClean="0"/>
              <a:t>	if(</a:t>
            </a:r>
            <a:r>
              <a:rPr lang="zh-CN" altLang="en-US" sz="2800" dirty="0" smtClean="0"/>
              <a:t>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件物品为</a:t>
            </a:r>
            <a:r>
              <a:rPr lang="en-US" altLang="zh-CN" sz="2800" dirty="0" smtClean="0"/>
              <a:t>01</a:t>
            </a:r>
            <a:r>
              <a:rPr lang="zh-CN" altLang="en-US" sz="2800" dirty="0" smtClean="0"/>
              <a:t>背包物体</a:t>
            </a:r>
            <a:r>
              <a:rPr lang="en-US" altLang="zh-CN" sz="2800" dirty="0" smtClean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使用</a:t>
            </a:r>
            <a:r>
              <a:rPr lang="en-US" altLang="zh-CN" sz="2800" dirty="0" smtClean="0"/>
              <a:t>01</a:t>
            </a:r>
            <a:r>
              <a:rPr lang="zh-CN" altLang="en-US" sz="2800" dirty="0" smtClean="0"/>
              <a:t>背包遍历方式</a:t>
            </a:r>
            <a:endParaRPr lang="en-US" altLang="zh-CN" sz="28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if(</a:t>
            </a:r>
            <a:r>
              <a:rPr lang="zh-CN" altLang="en-US" sz="2800" dirty="0" smtClean="0"/>
              <a:t>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件物品为完全背包物体</a:t>
            </a:r>
            <a:r>
              <a:rPr lang="en-US" altLang="zh-CN" sz="2800" dirty="0" smtClean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使用完全背包遍历方式</a:t>
            </a:r>
            <a:endParaRPr lang="en-US" altLang="zh-CN" sz="28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if(</a:t>
            </a:r>
            <a:r>
              <a:rPr lang="zh-CN" altLang="en-US" sz="2800" dirty="0" smtClean="0"/>
              <a:t>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件物品为多重背包物体</a:t>
            </a:r>
            <a:r>
              <a:rPr lang="en-US" altLang="zh-CN" sz="2800" dirty="0" smtClean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使用多重背包遍历方式</a:t>
            </a:r>
            <a:endParaRPr lang="en-US" altLang="zh-CN" sz="28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smtClean="0"/>
              <a:t>}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        </a:t>
            </a:r>
            <a:r>
              <a:rPr lang="zh-CN" altLang="en-US" sz="2800" dirty="0" smtClean="0"/>
              <a:t>               </a:t>
            </a:r>
            <a:endParaRPr lang="da-DK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80998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A000120141114A11KWBG">
  <a:themeElements>
    <a:clrScheme name="自定义 1">
      <a:dk1>
        <a:srgbClr val="FFFFFF"/>
      </a:dk1>
      <a:lt1>
        <a:srgbClr val="555555"/>
      </a:lt1>
      <a:dk2>
        <a:srgbClr val="FFFFFF"/>
      </a:dk2>
      <a:lt2>
        <a:srgbClr val="555555"/>
      </a:lt2>
      <a:accent1>
        <a:srgbClr val="D47348"/>
      </a:accent1>
      <a:accent2>
        <a:srgbClr val="D4A444"/>
      </a:accent2>
      <a:accent3>
        <a:srgbClr val="EE96CC"/>
      </a:accent3>
      <a:accent4>
        <a:srgbClr val="B6ACDD"/>
      </a:accent4>
      <a:accent5>
        <a:srgbClr val="AA8FFF"/>
      </a:accent5>
      <a:accent6>
        <a:srgbClr val="FFC00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960</Words>
  <Application>Microsoft Office PowerPoint</Application>
  <PresentationFormat>宽屏</PresentationFormat>
  <Paragraphs>129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黑体</vt:lpstr>
      <vt:lpstr>宋体</vt:lpstr>
      <vt:lpstr>微软雅黑</vt:lpstr>
      <vt:lpstr>幼圆</vt:lpstr>
      <vt:lpstr>Arial</vt:lpstr>
      <vt:lpstr>Broadway</vt:lpstr>
      <vt:lpstr>Calibri</vt:lpstr>
      <vt:lpstr>A000120141114A11KWBG</vt:lpstr>
      <vt:lpstr>多重背包问题</vt:lpstr>
      <vt:lpstr>多重背包问题</vt:lpstr>
      <vt:lpstr>多重背包问题</vt:lpstr>
      <vt:lpstr>多重背包问题</vt:lpstr>
      <vt:lpstr>多重背包问题</vt:lpstr>
      <vt:lpstr>一道微软面试题</vt:lpstr>
      <vt:lpstr>一道微软面试题</vt:lpstr>
      <vt:lpstr>多重背包问题</vt:lpstr>
      <vt:lpstr>扩展：混合背包问题</vt:lpstr>
      <vt:lpstr>二维费用背包问题</vt:lpstr>
      <vt:lpstr>二维费用背包</vt:lpstr>
      <vt:lpstr>二维费用背包代码</vt:lpstr>
      <vt:lpstr>分组背包问题</vt:lpstr>
      <vt:lpstr>分组背包问题</vt:lpstr>
      <vt:lpstr>分组背包问题代码</vt:lpstr>
      <vt:lpstr>有依赖背包问题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一道微软面试题</dc:title>
  <dc:creator>潘玉斌</dc:creator>
  <cp:lastModifiedBy>潘玉斌</cp:lastModifiedBy>
  <cp:revision>5</cp:revision>
  <dcterms:created xsi:type="dcterms:W3CDTF">2016-04-17T02:09:53Z</dcterms:created>
  <dcterms:modified xsi:type="dcterms:W3CDTF">2016-04-18T14:39:43Z</dcterms:modified>
</cp:coreProperties>
</file>