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0125E-A1C8-4048-B35A-8DCC7DC0DBFB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1476EC-E6D5-424C-881E-270B40E642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24483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2D93EB-1421-4449-96F2-9F670EAD4E17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CE7B5-17E6-4068-A8FD-768385CF035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0633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839614-DB7C-46A4-9032-ADDB11533703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EED950-991E-4B5B-AFDB-60B81DB7AA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253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16435C-CF6C-44C2-A8AA-DBC6F7ABC778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373AC-8472-4292-BCB2-30C006988D3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32872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83331-285C-42EC-8F82-A2555579EA2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5BC6E5-F7CC-497C-9014-D46CD435A6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4595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AE5E87-8BBB-49CC-9192-E6E3CE56A329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27301-8D08-49AB-AE6F-CFD30BA4B3C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95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4722BF-3DAB-4B82-A1DC-ED23FCA5BD9A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88273-C430-4A5D-860A-F45B1E610F7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1055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DC2C22-FB16-46C8-81C4-B45A3E94480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0E18A-1867-4542-8F81-F8B3C6B48FC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81002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104C8-C644-4E96-8EC4-809B9CD7D834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871816-FD5C-46D1-A9E2-0A056791B63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0277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D80A2-8913-46CF-A5B7-51CC2957E63F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F1C9F-3ECA-483F-84A6-0190F5E345B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6579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703FBB-6DD7-470F-9DFE-B1B5BF8A4807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B757E-2BB7-4D5E-BC25-BF436E769E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09968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6ADDA1-7F95-4803-B84F-0C7B32555746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6B870-059F-4690-BC6A-360EB69E7C0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幼圆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幼圆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58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金明的预算方案</a:t>
            </a:r>
            <a:endParaRPr lang="zh-CN" altLang="en-US" smtClean="0"/>
          </a:p>
        </p:txBody>
      </p:sp>
      <p:sp>
        <p:nvSpPr>
          <p:cNvPr id="11267" name="矩形 4"/>
          <p:cNvSpPr>
            <a:spLocks noChangeArrowheads="1"/>
          </p:cNvSpPr>
          <p:nvPr/>
        </p:nvSpPr>
        <p:spPr bwMode="auto">
          <a:xfrm>
            <a:off x="859848" y="1154864"/>
            <a:ext cx="107648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 smtClean="0"/>
              <a:t>         金明</a:t>
            </a:r>
            <a:r>
              <a:rPr lang="zh-CN" altLang="en-US" dirty="0"/>
              <a:t>今天很开心，家里购置的新房就要领钥匙了，新房里有一间金明自己专用的很宽敞的房间。更让他高兴的是，妈妈昨天对他说：“你的房间需要购买哪些物品，怎么布置，你说了算，只要不超过</a:t>
            </a:r>
            <a:r>
              <a:rPr lang="en-US" altLang="zh-CN" dirty="0"/>
              <a:t>N</a:t>
            </a:r>
            <a:r>
              <a:rPr lang="zh-CN" altLang="en-US" dirty="0"/>
              <a:t>元钱就行”。今天一早，金明就开始做预算了，他把想买的物品分为两类：主件与附件，附件是从属于某个主件的，下表就是一些主件与附件的例子：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如果要买归类为附件的物品，必须先买该附件所属的主件。每个主件可以有</a:t>
            </a:r>
            <a:r>
              <a:rPr lang="en-US" altLang="zh-CN" dirty="0"/>
              <a:t>0</a:t>
            </a:r>
            <a:r>
              <a:rPr lang="zh-CN" altLang="en-US" dirty="0"/>
              <a:t>个、</a:t>
            </a:r>
            <a:r>
              <a:rPr lang="en-US" altLang="zh-CN" dirty="0"/>
              <a:t>1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个附件。附件不再有从属于自己的附件。金明想买的东西很多，肯定会超过妈妈限定的</a:t>
            </a:r>
            <a:r>
              <a:rPr lang="en-US" altLang="zh-CN" dirty="0"/>
              <a:t>N</a:t>
            </a:r>
            <a:r>
              <a:rPr lang="zh-CN" altLang="en-US" dirty="0"/>
              <a:t>元。于是，他把每件物品规定了一个重要度，分为</a:t>
            </a:r>
            <a:r>
              <a:rPr lang="en-US" altLang="zh-CN" dirty="0"/>
              <a:t>5</a:t>
            </a:r>
            <a:r>
              <a:rPr lang="zh-CN" altLang="en-US" dirty="0"/>
              <a:t>等：用整数</a:t>
            </a:r>
            <a:r>
              <a:rPr lang="en-US" altLang="zh-CN" dirty="0"/>
              <a:t>1~5</a:t>
            </a:r>
            <a:r>
              <a:rPr lang="zh-CN" altLang="en-US" dirty="0"/>
              <a:t>表示，第</a:t>
            </a:r>
            <a:r>
              <a:rPr lang="en-US" altLang="zh-CN" dirty="0"/>
              <a:t>5</a:t>
            </a:r>
            <a:r>
              <a:rPr lang="zh-CN" altLang="en-US" dirty="0"/>
              <a:t>等最重要。他还从因特网上查到了每件物品的价格（都是</a:t>
            </a:r>
            <a:r>
              <a:rPr lang="en-US" altLang="zh-CN" dirty="0"/>
              <a:t>10</a:t>
            </a:r>
            <a:r>
              <a:rPr lang="zh-CN" altLang="en-US" dirty="0"/>
              <a:t>元的整数倍）。他希望在不超过</a:t>
            </a:r>
            <a:r>
              <a:rPr lang="en-US" altLang="zh-CN" dirty="0"/>
              <a:t>N</a:t>
            </a:r>
            <a:r>
              <a:rPr lang="zh-CN" altLang="en-US" dirty="0"/>
              <a:t>元（可以等于</a:t>
            </a:r>
            <a:r>
              <a:rPr lang="en-US" altLang="zh-CN" dirty="0"/>
              <a:t>N</a:t>
            </a:r>
            <a:r>
              <a:rPr lang="zh-CN" altLang="en-US" dirty="0"/>
              <a:t>元）的前提下，使每件物品的价格与重要度的乘积的总和最大。</a:t>
            </a:r>
          </a:p>
          <a:p>
            <a:r>
              <a:rPr lang="zh-CN" altLang="en-US" dirty="0"/>
              <a:t>    设第</a:t>
            </a:r>
            <a:r>
              <a:rPr lang="en-US" altLang="zh-CN" dirty="0"/>
              <a:t>j</a:t>
            </a:r>
            <a:r>
              <a:rPr lang="zh-CN" altLang="en-US" dirty="0"/>
              <a:t>件物品的价格为</a:t>
            </a:r>
            <a:r>
              <a:rPr lang="en-US" altLang="zh-CN" dirty="0"/>
              <a:t>v[j]</a:t>
            </a:r>
            <a:r>
              <a:rPr lang="zh-CN" altLang="en-US" dirty="0"/>
              <a:t>，重要度为</a:t>
            </a:r>
            <a:r>
              <a:rPr lang="en-US" altLang="zh-CN" dirty="0"/>
              <a:t>w[j]</a:t>
            </a:r>
            <a:r>
              <a:rPr lang="zh-CN" altLang="en-US" dirty="0"/>
              <a:t>，共选中了</a:t>
            </a:r>
            <a:r>
              <a:rPr lang="en-US" altLang="zh-CN" dirty="0"/>
              <a:t>k</a:t>
            </a:r>
            <a:r>
              <a:rPr lang="zh-CN" altLang="en-US" dirty="0"/>
              <a:t>件物品，编号依次为</a:t>
            </a:r>
            <a:r>
              <a:rPr lang="en-US" altLang="zh-CN" dirty="0"/>
              <a:t>j1</a:t>
            </a:r>
            <a:r>
              <a:rPr lang="zh-CN" altLang="en-US" dirty="0"/>
              <a:t>，</a:t>
            </a:r>
            <a:r>
              <a:rPr lang="en-US" altLang="zh-CN" dirty="0"/>
              <a:t>j2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 err="1"/>
              <a:t>jk</a:t>
            </a:r>
            <a:r>
              <a:rPr lang="zh-CN" altLang="en-US" dirty="0"/>
              <a:t>，则所求的总和为：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v[j1]*w[j1]+v[j2]*w[j2]+ …+v[</a:t>
            </a:r>
            <a:r>
              <a:rPr lang="en-US" altLang="zh-CN" dirty="0" err="1"/>
              <a:t>jk</a:t>
            </a:r>
            <a:r>
              <a:rPr lang="en-US" altLang="zh-CN" dirty="0"/>
              <a:t>]*w[</a:t>
            </a:r>
            <a:r>
              <a:rPr lang="en-US" altLang="zh-CN" dirty="0" err="1"/>
              <a:t>jk</a:t>
            </a:r>
            <a:r>
              <a:rPr lang="en-US" altLang="zh-CN" dirty="0"/>
              <a:t>]</a:t>
            </a:r>
            <a:r>
              <a:rPr lang="zh-CN" altLang="en-US" dirty="0"/>
              <a:t>。（其中*为乘号）</a:t>
            </a:r>
          </a:p>
          <a:p>
            <a:r>
              <a:rPr lang="zh-CN" altLang="en-US" dirty="0"/>
              <a:t>    请你帮助金明设计一个满足要求的购物单。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0785"/>
              </p:ext>
            </p:extLst>
          </p:nvPr>
        </p:nvGraphicFramePr>
        <p:xfrm>
          <a:off x="4160751" y="2334751"/>
          <a:ext cx="36687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主件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附件</a:t>
                      </a:r>
                    </a:p>
                  </a:txBody>
                  <a:tcPr marL="91460" marR="914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电脑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打印机，扫描仪</a:t>
                      </a:r>
                    </a:p>
                  </a:txBody>
                  <a:tcPr marL="91460" marR="914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书柜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图书</a:t>
                      </a:r>
                    </a:p>
                  </a:txBody>
                  <a:tcPr marL="91460" marR="914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书桌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台灯，文具</a:t>
                      </a:r>
                    </a:p>
                  </a:txBody>
                  <a:tcPr marL="91460" marR="914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工作椅</a:t>
                      </a:r>
                    </a:p>
                  </a:txBody>
                  <a:tcPr marL="91460" marR="91460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2"/>
                          </a:solidFill>
                        </a:rPr>
                        <a:t>无</a:t>
                      </a:r>
                    </a:p>
                  </a:txBody>
                  <a:tcPr marL="91460" marR="914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12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金明的预算方案</a:t>
            </a:r>
            <a:endParaRPr lang="zh-CN" altLang="en-US" smtClean="0"/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1450975" y="1317625"/>
            <a:ext cx="9948863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【</a:t>
            </a:r>
            <a:r>
              <a:rPr lang="zh-CN" altLang="en-US"/>
              <a:t>输入文件</a:t>
            </a:r>
            <a:r>
              <a:rPr lang="en-US" altLang="zh-CN"/>
              <a:t>】</a:t>
            </a:r>
          </a:p>
          <a:p>
            <a:r>
              <a:rPr lang="en-US" altLang="zh-CN"/>
              <a:t> </a:t>
            </a:r>
            <a:r>
              <a:rPr lang="zh-CN" altLang="en-US"/>
              <a:t>输入文件</a:t>
            </a:r>
            <a:r>
              <a:rPr lang="en-US" altLang="zh-CN"/>
              <a:t>budget.in </a:t>
            </a:r>
            <a:r>
              <a:rPr lang="zh-CN" altLang="en-US"/>
              <a:t>的第</a:t>
            </a:r>
            <a:r>
              <a:rPr lang="en-US" altLang="zh-CN"/>
              <a:t>1</a:t>
            </a:r>
            <a:r>
              <a:rPr lang="zh-CN" altLang="en-US"/>
              <a:t>行，为两个正整数，用一个空格隔开：</a:t>
            </a:r>
          </a:p>
          <a:p>
            <a:r>
              <a:rPr lang="zh-CN" altLang="en-US"/>
              <a:t>  </a:t>
            </a:r>
            <a:r>
              <a:rPr lang="en-US" altLang="zh-CN"/>
              <a:t>N  m  </a:t>
            </a:r>
            <a:r>
              <a:rPr lang="zh-CN" altLang="en-US"/>
              <a:t>（其中</a:t>
            </a:r>
            <a:r>
              <a:rPr lang="en-US" altLang="zh-CN"/>
              <a:t>N</a:t>
            </a:r>
            <a:r>
              <a:rPr lang="zh-CN" altLang="en-US"/>
              <a:t>（</a:t>
            </a:r>
            <a:r>
              <a:rPr lang="en-US" altLang="zh-CN"/>
              <a:t>&lt;32000</a:t>
            </a:r>
            <a:r>
              <a:rPr lang="zh-CN" altLang="en-US"/>
              <a:t>）表示总钱数，</a:t>
            </a:r>
            <a:r>
              <a:rPr lang="en-US" altLang="zh-CN"/>
              <a:t>m</a:t>
            </a:r>
            <a:r>
              <a:rPr lang="zh-CN" altLang="en-US"/>
              <a:t>（</a:t>
            </a:r>
            <a:r>
              <a:rPr lang="en-US" altLang="zh-CN"/>
              <a:t>&lt;60</a:t>
            </a:r>
            <a:r>
              <a:rPr lang="zh-CN" altLang="en-US"/>
              <a:t>）为希望购买物品的个数。）</a:t>
            </a:r>
          </a:p>
          <a:p>
            <a:r>
              <a:rPr lang="zh-CN" altLang="en-US"/>
              <a:t>  从第</a:t>
            </a:r>
            <a:r>
              <a:rPr lang="en-US" altLang="zh-CN"/>
              <a:t>2</a:t>
            </a:r>
            <a:r>
              <a:rPr lang="zh-CN" altLang="en-US"/>
              <a:t>行到第</a:t>
            </a:r>
            <a:r>
              <a:rPr lang="en-US" altLang="zh-CN"/>
              <a:t>m+1</a:t>
            </a:r>
            <a:r>
              <a:rPr lang="zh-CN" altLang="en-US"/>
              <a:t>行，第</a:t>
            </a:r>
            <a:r>
              <a:rPr lang="en-US" altLang="zh-CN"/>
              <a:t>j</a:t>
            </a:r>
            <a:r>
              <a:rPr lang="zh-CN" altLang="en-US"/>
              <a:t>行给出了编号为</a:t>
            </a:r>
            <a:r>
              <a:rPr lang="en-US" altLang="zh-CN"/>
              <a:t>j-1</a:t>
            </a:r>
            <a:r>
              <a:rPr lang="zh-CN" altLang="en-US"/>
              <a:t>的物品的基本数据，每行有</a:t>
            </a:r>
            <a:r>
              <a:rPr lang="en-US" altLang="zh-CN"/>
              <a:t>3</a:t>
            </a:r>
            <a:r>
              <a:rPr lang="zh-CN" altLang="en-US"/>
              <a:t>个非负整数</a:t>
            </a:r>
          </a:p>
          <a:p>
            <a:r>
              <a:rPr lang="zh-CN" altLang="en-US"/>
              <a:t>  </a:t>
            </a:r>
            <a:r>
              <a:rPr lang="en-US" altLang="zh-CN"/>
              <a:t>v  p  q</a:t>
            </a:r>
          </a:p>
          <a:p>
            <a:r>
              <a:rPr lang="en-US" altLang="zh-CN"/>
              <a:t>  </a:t>
            </a:r>
            <a:r>
              <a:rPr lang="zh-CN" altLang="en-US"/>
              <a:t>（其中</a:t>
            </a:r>
            <a:r>
              <a:rPr lang="en-US" altLang="zh-CN"/>
              <a:t>v</a:t>
            </a:r>
            <a:r>
              <a:rPr lang="zh-CN" altLang="en-US"/>
              <a:t>表示该物品的价格（</a:t>
            </a:r>
            <a:r>
              <a:rPr lang="en-US" altLang="zh-CN"/>
              <a:t>v&lt;10000</a:t>
            </a:r>
            <a:r>
              <a:rPr lang="zh-CN" altLang="en-US"/>
              <a:t>），</a:t>
            </a:r>
            <a:r>
              <a:rPr lang="en-US" altLang="zh-CN"/>
              <a:t>p</a:t>
            </a:r>
            <a:r>
              <a:rPr lang="zh-CN" altLang="en-US"/>
              <a:t>表示该物品的重要度（</a:t>
            </a:r>
            <a:r>
              <a:rPr lang="en-US" altLang="zh-CN"/>
              <a:t>1~5</a:t>
            </a:r>
            <a:r>
              <a:rPr lang="zh-CN" altLang="en-US"/>
              <a:t>），</a:t>
            </a:r>
            <a:r>
              <a:rPr lang="en-US" altLang="zh-CN"/>
              <a:t>q</a:t>
            </a:r>
            <a:r>
              <a:rPr lang="zh-CN" altLang="en-US"/>
              <a:t>表示该物品是主件还是附件。如果</a:t>
            </a:r>
            <a:r>
              <a:rPr lang="en-US" altLang="zh-CN"/>
              <a:t>q=0</a:t>
            </a:r>
            <a:r>
              <a:rPr lang="zh-CN" altLang="en-US"/>
              <a:t>，表示该物品为主件，如果</a:t>
            </a:r>
            <a:r>
              <a:rPr lang="en-US" altLang="zh-CN"/>
              <a:t>q&gt;0</a:t>
            </a:r>
            <a:r>
              <a:rPr lang="zh-CN" altLang="en-US"/>
              <a:t>，表示该物品为附件，</a:t>
            </a:r>
            <a:r>
              <a:rPr lang="en-US" altLang="zh-CN"/>
              <a:t>q</a:t>
            </a:r>
            <a:r>
              <a:rPr lang="zh-CN" altLang="en-US"/>
              <a:t>是所属主件的编号）</a:t>
            </a:r>
          </a:p>
          <a:p>
            <a:r>
              <a:rPr lang="en-US" altLang="zh-CN"/>
              <a:t>【</a:t>
            </a:r>
            <a:r>
              <a:rPr lang="zh-CN" altLang="en-US"/>
              <a:t>输出文件</a:t>
            </a:r>
            <a:r>
              <a:rPr lang="en-US" altLang="zh-CN"/>
              <a:t>】</a:t>
            </a:r>
          </a:p>
          <a:p>
            <a:r>
              <a:rPr lang="en-US" altLang="zh-CN"/>
              <a:t> </a:t>
            </a:r>
            <a:r>
              <a:rPr lang="zh-CN" altLang="en-US"/>
              <a:t>输出文件</a:t>
            </a:r>
            <a:r>
              <a:rPr lang="en-US" altLang="zh-CN"/>
              <a:t>budget.out</a:t>
            </a:r>
            <a:r>
              <a:rPr lang="zh-CN" altLang="en-US"/>
              <a:t>只有一个正整数，为不超过总钱数的物品的价格与重要度乘积的总和的最大值（</a:t>
            </a:r>
            <a:r>
              <a:rPr lang="en-US" altLang="zh-CN"/>
              <a:t>&lt;200000</a:t>
            </a:r>
            <a:r>
              <a:rPr lang="zh-CN" altLang="en-US"/>
              <a:t>）。</a:t>
            </a:r>
          </a:p>
          <a:p>
            <a:r>
              <a:rPr lang="en-US" altLang="zh-CN"/>
              <a:t>【</a:t>
            </a:r>
            <a:r>
              <a:rPr lang="zh-CN" altLang="en-US"/>
              <a:t>输入样例</a:t>
            </a:r>
            <a:r>
              <a:rPr lang="en-US" altLang="zh-CN"/>
              <a:t>】</a:t>
            </a:r>
          </a:p>
          <a:p>
            <a:r>
              <a:rPr lang="en-US" altLang="zh-CN"/>
              <a:t>1000 5</a:t>
            </a:r>
          </a:p>
          <a:p>
            <a:r>
              <a:rPr lang="en-US" altLang="zh-CN"/>
              <a:t>800 2 0</a:t>
            </a:r>
          </a:p>
          <a:p>
            <a:r>
              <a:rPr lang="en-US" altLang="zh-CN"/>
              <a:t>400 5 1</a:t>
            </a:r>
          </a:p>
          <a:p>
            <a:r>
              <a:rPr lang="en-US" altLang="zh-CN"/>
              <a:t>300 5 1</a:t>
            </a:r>
          </a:p>
          <a:p>
            <a:r>
              <a:rPr lang="en-US" altLang="zh-CN"/>
              <a:t>400 3 0</a:t>
            </a:r>
          </a:p>
          <a:p>
            <a:r>
              <a:rPr lang="en-US" altLang="zh-CN"/>
              <a:t>500 2 0</a:t>
            </a:r>
          </a:p>
          <a:p>
            <a:r>
              <a:rPr lang="en-US" altLang="zh-CN"/>
              <a:t>【</a:t>
            </a:r>
            <a:r>
              <a:rPr lang="zh-CN" altLang="en-US"/>
              <a:t>输出样例</a:t>
            </a:r>
            <a:r>
              <a:rPr lang="en-US" altLang="zh-CN"/>
              <a:t>】</a:t>
            </a:r>
          </a:p>
          <a:p>
            <a:r>
              <a:rPr lang="en-US" altLang="zh-CN"/>
              <a:t>2200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22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金明的预算方案</a:t>
            </a:r>
            <a:r>
              <a:rPr lang="zh-CN" altLang="en-US" b="1" smtClean="0">
                <a:solidFill>
                  <a:schemeClr val="accent1"/>
                </a:solidFill>
              </a:rPr>
              <a:t>算法</a:t>
            </a:r>
            <a:endParaRPr lang="zh-CN" altLang="en-US" smtClean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63963" y="1700213"/>
          <a:ext cx="474186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主件</a:t>
                      </a:r>
                    </a:p>
                  </a:txBody>
                  <a:tcPr marL="91482" marR="91482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附件</a:t>
                      </a:r>
                    </a:p>
                  </a:txBody>
                  <a:tcPr marL="91482" marR="914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2"/>
                          </a:solidFill>
                        </a:rPr>
                        <a:t>电脑</a:t>
                      </a:r>
                    </a:p>
                  </a:txBody>
                  <a:tcPr marL="91482" marR="91482"/>
                </a:tc>
                <a:tc>
                  <a:txBody>
                    <a:bodyPr/>
                    <a:lstStyle/>
                    <a:p>
                      <a:pPr marL="0" marR="0" indent="0" algn="l" defTabSz="914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2"/>
                          </a:solidFill>
                        </a:rPr>
                        <a:t>打印机，扫描仪</a:t>
                      </a:r>
                    </a:p>
                  </a:txBody>
                  <a:tcPr marL="91482" marR="914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06488" y="3062288"/>
            <a:ext cx="4814887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有以下几种可能：</a:t>
            </a:r>
            <a:endParaRPr lang="en-US" altLang="zh-CN" sz="36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/>
              <a:t>1</a:t>
            </a:r>
            <a:r>
              <a:rPr lang="zh-CN" altLang="en-US" sz="2800"/>
              <a:t>）买电脑</a:t>
            </a:r>
            <a:endParaRPr lang="en-US" altLang="zh-CN" sz="2800"/>
          </a:p>
          <a:p>
            <a:r>
              <a:rPr lang="en-US" altLang="zh-CN" sz="2800"/>
              <a:t>2</a:t>
            </a:r>
            <a:r>
              <a:rPr lang="zh-CN" altLang="en-US" sz="2800"/>
              <a:t>）买电脑</a:t>
            </a:r>
            <a:r>
              <a:rPr lang="en-US" altLang="zh-CN" sz="2800"/>
              <a:t>+</a:t>
            </a:r>
            <a:r>
              <a:rPr lang="zh-CN" altLang="en-US" sz="2800"/>
              <a:t>打印机</a:t>
            </a:r>
            <a:endParaRPr lang="en-US" altLang="zh-CN" sz="2800"/>
          </a:p>
          <a:p>
            <a:r>
              <a:rPr lang="en-US" altLang="zh-CN" sz="2800"/>
              <a:t>3</a:t>
            </a:r>
            <a:r>
              <a:rPr lang="zh-CN" altLang="en-US" sz="2800"/>
              <a:t>）买电脑</a:t>
            </a:r>
            <a:r>
              <a:rPr lang="en-US" altLang="zh-CN" sz="2800"/>
              <a:t>+</a:t>
            </a:r>
            <a:r>
              <a:rPr lang="zh-CN" altLang="en-US" sz="2800"/>
              <a:t>扫描仪</a:t>
            </a:r>
            <a:endParaRPr lang="en-US" altLang="zh-CN" sz="2800"/>
          </a:p>
          <a:p>
            <a:r>
              <a:rPr lang="en-US" altLang="zh-CN" sz="2800"/>
              <a:t>4</a:t>
            </a:r>
            <a:r>
              <a:rPr lang="zh-CN" altLang="en-US" sz="2800"/>
              <a:t>）买电脑</a:t>
            </a:r>
            <a:r>
              <a:rPr lang="en-US" altLang="zh-CN" sz="2800"/>
              <a:t>+</a:t>
            </a:r>
            <a:r>
              <a:rPr lang="zh-CN" altLang="en-US" sz="2800"/>
              <a:t>打印机</a:t>
            </a:r>
            <a:r>
              <a:rPr lang="en-US" altLang="zh-CN" sz="2800"/>
              <a:t>+</a:t>
            </a:r>
            <a:r>
              <a:rPr lang="zh-CN" altLang="en-US" sz="2800"/>
              <a:t>扫描仪</a:t>
            </a:r>
          </a:p>
        </p:txBody>
      </p:sp>
      <p:sp>
        <p:nvSpPr>
          <p:cNvPr id="5" name="右箭头 4"/>
          <p:cNvSpPr/>
          <p:nvPr/>
        </p:nvSpPr>
        <p:spPr>
          <a:xfrm>
            <a:off x="5616575" y="3802063"/>
            <a:ext cx="1554163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764463" y="3381375"/>
            <a:ext cx="28749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转换为四件物品</a:t>
            </a:r>
            <a:endParaRPr lang="en-US" altLang="zh-CN" sz="2800"/>
          </a:p>
          <a:p>
            <a:r>
              <a:rPr lang="zh-CN" altLang="en-US" sz="2800"/>
              <a:t>但这四件物品最多只能选择一件</a:t>
            </a:r>
          </a:p>
        </p:txBody>
      </p:sp>
      <p:sp>
        <p:nvSpPr>
          <p:cNvPr id="7" name="下箭头 6"/>
          <p:cNvSpPr/>
          <p:nvPr/>
        </p:nvSpPr>
        <p:spPr>
          <a:xfrm>
            <a:off x="8780463" y="4876800"/>
            <a:ext cx="78422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64463" y="5900738"/>
            <a:ext cx="33528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分组背包问题</a:t>
            </a:r>
          </a:p>
        </p:txBody>
      </p:sp>
    </p:spTree>
    <p:extLst>
      <p:ext uri="{BB962C8B-B14F-4D97-AF65-F5344CB8AC3E}">
        <p14:creationId xmlns:p14="http://schemas.microsoft.com/office/powerpoint/2010/main" val="2371207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有依赖背包问题一般化</a:t>
            </a:r>
            <a:r>
              <a:rPr lang="zh-CN" altLang="en-US" b="1" smtClean="0">
                <a:solidFill>
                  <a:schemeClr val="accent1"/>
                </a:solidFill>
              </a:rPr>
              <a:t>算法</a:t>
            </a:r>
            <a:endParaRPr lang="zh-CN" altLang="en-US" smtClean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438400" y="2074863"/>
            <a:ext cx="808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/>
              <a:t>如果一个主件有</a:t>
            </a:r>
            <a:r>
              <a:rPr lang="en-US" altLang="zh-CN" sz="2800"/>
              <a:t>n</a:t>
            </a:r>
            <a:r>
              <a:rPr lang="zh-CN" altLang="en-US" sz="2800"/>
              <a:t>个附件，那么会有多少种可能？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009775" y="3106738"/>
            <a:ext cx="8940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pt-BR" altLang="zh-CN" sz="2800"/>
              <a:t>C(0,n)+C(1,n)+C(2,n)+...+C(n-1,n)+C(n,n)</a:t>
            </a:r>
          </a:p>
          <a:p>
            <a:pPr algn="ctr">
              <a:lnSpc>
                <a:spcPct val="150000"/>
              </a:lnSpc>
            </a:pPr>
            <a:r>
              <a:rPr lang="pt-BR" altLang="zh-CN" sz="8000"/>
              <a:t>2</a:t>
            </a:r>
            <a:r>
              <a:rPr lang="pt-BR" altLang="zh-CN" sz="8000" baseline="30000"/>
              <a:t>n</a:t>
            </a:r>
            <a:endParaRPr lang="pt-BR" altLang="zh-CN" sz="8000" b="1" baseline="30000"/>
          </a:p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85587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有依赖背包问题一般化</a:t>
            </a:r>
            <a:r>
              <a:rPr lang="zh-CN" altLang="en-US" b="1" smtClean="0">
                <a:solidFill>
                  <a:schemeClr val="accent1"/>
                </a:solidFill>
              </a:rPr>
              <a:t>算法</a:t>
            </a:r>
            <a:endParaRPr lang="zh-CN" altLang="en-US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76463" y="1639888"/>
            <a:ext cx="80708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优化方案：</a:t>
            </a:r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/>
              <a:t>          对主件 </a:t>
            </a:r>
            <a:r>
              <a:rPr lang="en-US" altLang="zh-CN" sz="2400"/>
              <a:t>k </a:t>
            </a:r>
            <a:r>
              <a:rPr lang="zh-CN" altLang="en-US" sz="2400"/>
              <a:t>的“附件集合”先进行一次</a:t>
            </a:r>
            <a:r>
              <a:rPr lang="en-US" altLang="zh-CN" sz="2400"/>
              <a:t>01</a:t>
            </a:r>
            <a:r>
              <a:rPr lang="zh-CN" altLang="en-US" sz="2400"/>
              <a:t>背包。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06475" y="3705225"/>
            <a:ext cx="10793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/>
              <a:t>背包容量</a:t>
            </a:r>
            <a:r>
              <a:rPr lang="en-US" altLang="zh-CN" sz="3200"/>
              <a:t>:m-w[k]</a:t>
            </a:r>
            <a:r>
              <a:rPr lang="zh-CN" altLang="en-US" sz="3200"/>
              <a:t>，装“附件集合”的这些物品的最大价值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065338" y="4845050"/>
            <a:ext cx="1693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5400">
                <a:solidFill>
                  <a:schemeClr val="accent1"/>
                </a:solidFill>
              </a:rPr>
              <a:t>F</a:t>
            </a:r>
            <a:r>
              <a:rPr lang="en-US" altLang="zh-CN" sz="5400" baseline="-25000">
                <a:solidFill>
                  <a:schemeClr val="accent1"/>
                </a:solidFill>
              </a:rPr>
              <a:t>K</a:t>
            </a:r>
            <a:r>
              <a:rPr lang="en-US" altLang="zh-CN" sz="5400">
                <a:solidFill>
                  <a:schemeClr val="accent1"/>
                </a:solidFill>
              </a:rPr>
              <a:t>[v]</a:t>
            </a:r>
            <a:endParaRPr lang="zh-CN" altLang="en-US" sz="540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122738" y="5014913"/>
            <a:ext cx="7473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/>
              <a:t>给附件集合</a:t>
            </a:r>
            <a:r>
              <a:rPr lang="en-US" altLang="zh-CN" sz="3200"/>
              <a:t>v</a:t>
            </a:r>
            <a:r>
              <a:rPr lang="zh-CN" altLang="en-US" sz="3200"/>
              <a:t>的空间，能得到的最大价值</a:t>
            </a:r>
          </a:p>
        </p:txBody>
      </p:sp>
    </p:spTree>
    <p:extLst>
      <p:ext uri="{BB962C8B-B14F-4D97-AF65-F5344CB8AC3E}">
        <p14:creationId xmlns:p14="http://schemas.microsoft.com/office/powerpoint/2010/main" val="25382274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有依赖背包问题一般化</a:t>
            </a:r>
            <a:r>
              <a:rPr lang="zh-CN" altLang="en-US" b="1" smtClean="0">
                <a:solidFill>
                  <a:schemeClr val="accent1"/>
                </a:solidFill>
              </a:rPr>
              <a:t>算法</a:t>
            </a:r>
            <a:endParaRPr lang="zh-CN" altLang="en-US" smtClean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833563" y="1695450"/>
            <a:ext cx="1693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5400">
                <a:solidFill>
                  <a:schemeClr val="accent1"/>
                </a:solidFill>
              </a:rPr>
              <a:t>F</a:t>
            </a:r>
            <a:r>
              <a:rPr lang="en-US" altLang="zh-CN" sz="5400" baseline="-25000">
                <a:solidFill>
                  <a:schemeClr val="accent1"/>
                </a:solidFill>
              </a:rPr>
              <a:t>K</a:t>
            </a:r>
            <a:r>
              <a:rPr lang="en-US" altLang="zh-CN" sz="5400">
                <a:solidFill>
                  <a:schemeClr val="accent1"/>
                </a:solidFill>
              </a:rPr>
              <a:t>[v]</a:t>
            </a:r>
            <a:endParaRPr lang="zh-CN" altLang="en-US" sz="540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889375" y="1865313"/>
            <a:ext cx="7475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/>
              <a:t>给附件集合</a:t>
            </a:r>
            <a:r>
              <a:rPr lang="en-US" altLang="zh-CN" sz="3200"/>
              <a:t>v</a:t>
            </a:r>
            <a:r>
              <a:rPr lang="zh-CN" altLang="en-US" sz="3200"/>
              <a:t>的空间，能得到的最大价值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889375" y="2619375"/>
            <a:ext cx="42243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/>
              <a:t>转化为了</a:t>
            </a:r>
            <a:r>
              <a:rPr lang="zh-CN" altLang="en-US" sz="32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一组物品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zh-CN" altLang="en-US" sz="2400"/>
              <a:t>物品属性：</a:t>
            </a:r>
            <a:endParaRPr lang="en-US" altLang="zh-CN" sz="2400"/>
          </a:p>
          <a:p>
            <a:r>
              <a:rPr lang="zh-CN" altLang="en-US" sz="2400"/>
              <a:t>花费</a:t>
            </a:r>
            <a:r>
              <a:rPr lang="en-US" altLang="zh-CN" sz="2400"/>
              <a:t>	</a:t>
            </a:r>
            <a:r>
              <a:rPr lang="zh-CN" altLang="en-US" sz="2400"/>
              <a:t>价值</a:t>
            </a:r>
            <a:endParaRPr lang="en-US" altLang="zh-CN" sz="2400"/>
          </a:p>
          <a:p>
            <a:r>
              <a:rPr lang="en-US" altLang="zh-CN" sz="2400"/>
              <a:t>wk	F</a:t>
            </a:r>
            <a:r>
              <a:rPr lang="en-US" altLang="zh-CN" sz="2400" baseline="-25000"/>
              <a:t>k</a:t>
            </a:r>
            <a:r>
              <a:rPr lang="en-US" altLang="zh-CN" sz="2400"/>
              <a:t>[0]+ck</a:t>
            </a:r>
          </a:p>
          <a:p>
            <a:r>
              <a:rPr lang="en-US" altLang="zh-CN" sz="2400"/>
              <a:t>wk+1	F</a:t>
            </a:r>
            <a:r>
              <a:rPr lang="en-US" altLang="zh-CN" sz="2400" baseline="-25000"/>
              <a:t>k</a:t>
            </a:r>
            <a:r>
              <a:rPr lang="en-US" altLang="zh-CN" sz="2400"/>
              <a:t>[1]+ck</a:t>
            </a:r>
          </a:p>
          <a:p>
            <a:r>
              <a:rPr lang="en-US" altLang="zh-CN" sz="2400"/>
              <a:t>wk+2	F</a:t>
            </a:r>
            <a:r>
              <a:rPr lang="en-US" altLang="zh-CN" sz="2400" baseline="-25000"/>
              <a:t>k</a:t>
            </a:r>
            <a:r>
              <a:rPr lang="en-US" altLang="zh-CN" sz="2400"/>
              <a:t>[2]+ck</a:t>
            </a:r>
          </a:p>
          <a:p>
            <a:r>
              <a:rPr lang="en-US" altLang="zh-CN" sz="2400"/>
              <a:t>……………</a:t>
            </a:r>
          </a:p>
          <a:p>
            <a:r>
              <a:rPr lang="en-US" altLang="zh-CN" sz="2400"/>
              <a:t>V	F</a:t>
            </a:r>
            <a:r>
              <a:rPr lang="en-US" altLang="zh-CN" sz="2400" baseline="-25000"/>
              <a:t>k</a:t>
            </a:r>
            <a:r>
              <a:rPr lang="en-US" altLang="zh-CN" sz="2400"/>
              <a:t>[v-wk]+ck	</a:t>
            </a:r>
          </a:p>
          <a:p>
            <a:r>
              <a:rPr lang="en-US" altLang="zh-CN" sz="2400"/>
              <a:t>…………..</a:t>
            </a:r>
          </a:p>
          <a:p>
            <a:r>
              <a:rPr lang="en-US" altLang="zh-CN" sz="2400"/>
              <a:t>M	F</a:t>
            </a:r>
            <a:r>
              <a:rPr lang="en-US" altLang="zh-CN" sz="2400" baseline="-25000"/>
              <a:t>k</a:t>
            </a:r>
            <a:r>
              <a:rPr lang="en-US" altLang="zh-CN" sz="2400"/>
              <a:t>[m-wk]+ck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70763" y="3519488"/>
            <a:ext cx="3994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/>
              <a:t>物品总件数：</a:t>
            </a:r>
            <a:r>
              <a:rPr lang="en-US" altLang="zh-CN" sz="3200"/>
              <a:t>m-wk+1</a:t>
            </a:r>
          </a:p>
        </p:txBody>
      </p:sp>
    </p:spTree>
    <p:extLst>
      <p:ext uri="{BB962C8B-B14F-4D97-AF65-F5344CB8AC3E}">
        <p14:creationId xmlns:p14="http://schemas.microsoft.com/office/powerpoint/2010/main" val="1513243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有依赖背包问题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751" y="2133774"/>
            <a:ext cx="9366423" cy="20225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背包，背包还最多只能承受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的重量。</a:t>
            </a:r>
            <a:r>
              <a:rPr lang="zh-CN" altLang="en-US" sz="2800" dirty="0"/>
              <a:t>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</a:t>
            </a:r>
            <a:r>
              <a:rPr lang="zh-CN" altLang="en-US" sz="2800" dirty="0" smtClean="0"/>
              <a:t>件体积是</a:t>
            </a:r>
            <a:r>
              <a:rPr lang="en-US" altLang="zh-CN" sz="2800" dirty="0" smtClean="0"/>
              <a:t>v[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，重量是</a:t>
            </a:r>
            <a:r>
              <a:rPr lang="en-US" altLang="zh-CN" sz="2800" dirty="0" smtClean="0"/>
              <a:t>w[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</a:t>
            </a:r>
            <a:r>
              <a:rPr lang="zh-CN" altLang="en-US" sz="2800" dirty="0" smtClean="0"/>
              <a:t>的体积和重量不</a:t>
            </a:r>
            <a:r>
              <a:rPr lang="zh-CN" altLang="en-US" sz="2800" dirty="0"/>
              <a:t>超过背包容量，且价值总和最大。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838777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817</Words>
  <Application>Microsoft Office PowerPoint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金明的预算方案</vt:lpstr>
      <vt:lpstr>金明的预算方案</vt:lpstr>
      <vt:lpstr>金明的预算方案算法</vt:lpstr>
      <vt:lpstr>有依赖背包问题一般化算法</vt:lpstr>
      <vt:lpstr>有依赖背包问题一般化算法</vt:lpstr>
      <vt:lpstr>有依赖背包问题一般化算法</vt:lpstr>
      <vt:lpstr>有依赖背包问题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一道微软面试题</dc:title>
  <dc:creator>潘玉斌</dc:creator>
  <cp:lastModifiedBy>潘玉斌</cp:lastModifiedBy>
  <cp:revision>3</cp:revision>
  <dcterms:created xsi:type="dcterms:W3CDTF">2016-04-17T02:09:53Z</dcterms:created>
  <dcterms:modified xsi:type="dcterms:W3CDTF">2016-04-18T14:48:12Z</dcterms:modified>
</cp:coreProperties>
</file>