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2" r:id="rId3"/>
    <p:sldId id="274" r:id="rId4"/>
    <p:sldId id="273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D7437-11D3-43F5-83A0-2A826D4A10BC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FF8FF-8A1C-4B54-8C05-CFBF26122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198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113338" y="1160463"/>
            <a:ext cx="1892300" cy="1893887"/>
            <a:chOff x="0" y="0"/>
            <a:chExt cx="1986116" cy="1986219"/>
          </a:xfrm>
        </p:grpSpPr>
        <p:sp>
          <p:nvSpPr>
            <p:cNvPr id="6" name="椭圆 6"/>
            <p:cNvSpPr>
              <a:spLocks noChangeArrowheads="1"/>
            </p:cNvSpPr>
            <p:nvPr/>
          </p:nvSpPr>
          <p:spPr bwMode="auto">
            <a:xfrm>
              <a:off x="0" y="0"/>
              <a:ext cx="1986116" cy="1986219"/>
            </a:xfrm>
            <a:prstGeom prst="ellipse">
              <a:avLst/>
            </a:prstGeom>
            <a:solidFill>
              <a:srgbClr val="DB7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>
              <a:off x="993058" y="0"/>
              <a:ext cx="0" cy="496624"/>
            </a:xfrm>
            <a:prstGeom prst="line">
              <a:avLst/>
            </a:prstGeom>
            <a:noFill/>
            <a:ln w="444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任意多边形 19"/>
            <p:cNvSpPr>
              <a:spLocks/>
            </p:cNvSpPr>
            <p:nvPr/>
          </p:nvSpPr>
          <p:spPr bwMode="auto">
            <a:xfrm>
              <a:off x="161356" y="1284576"/>
              <a:ext cx="1646438" cy="701643"/>
            </a:xfrm>
            <a:custGeom>
              <a:avLst/>
              <a:gdLst>
                <a:gd name="T0" fmla="*/ 273817 w 1646438"/>
                <a:gd name="T1" fmla="*/ 0 h 701643"/>
                <a:gd name="T2" fmla="*/ 0 w 1646438"/>
                <a:gd name="T3" fmla="*/ 250524 h 701643"/>
                <a:gd name="T4" fmla="*/ 105736 w 1646438"/>
                <a:gd name="T5" fmla="*/ 390516 h 701643"/>
                <a:gd name="T6" fmla="*/ 299394 w 1646438"/>
                <a:gd name="T7" fmla="*/ 550605 h 701643"/>
                <a:gd name="T8" fmla="*/ 499448 w 1646438"/>
                <a:gd name="T9" fmla="*/ 639898 h 701643"/>
                <a:gd name="T10" fmla="*/ 784456 w 1646438"/>
                <a:gd name="T11" fmla="*/ 699274 h 701643"/>
                <a:gd name="T12" fmla="*/ 1063526 w 1646438"/>
                <a:gd name="T13" fmla="*/ 679863 h 701643"/>
                <a:gd name="T14" fmla="*/ 1353949 w 1646438"/>
                <a:gd name="T15" fmla="*/ 563622 h 701643"/>
                <a:gd name="T16" fmla="*/ 1539615 w 1646438"/>
                <a:gd name="T17" fmla="*/ 411754 h 701643"/>
                <a:gd name="T18" fmla="*/ 1646438 w 1646438"/>
                <a:gd name="T19" fmla="*/ 281180 h 701643"/>
                <a:gd name="T20" fmla="*/ 1393751 w 1646438"/>
                <a:gd name="T21" fmla="*/ 3654 h 701643"/>
                <a:gd name="T22" fmla="*/ 273817 w 1646438"/>
                <a:gd name="T23" fmla="*/ 0 h 701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/>
                </a:gs>
                <a:gs pos="37000">
                  <a:srgbClr val="F4DD7F"/>
                </a:gs>
                <a:gs pos="70000">
                  <a:srgbClr val="F7E5A3"/>
                </a:gs>
                <a:gs pos="100000">
                  <a:srgbClr val="F7FA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9" name="饼形 15"/>
            <p:cNvSpPr>
              <a:spLocks/>
            </p:cNvSpPr>
            <p:nvPr/>
          </p:nvSpPr>
          <p:spPr bwMode="auto">
            <a:xfrm rot="-5400000">
              <a:off x="769555" y="1043143"/>
              <a:ext cx="452284" cy="452284"/>
            </a:xfrm>
            <a:custGeom>
              <a:avLst/>
              <a:gdLst>
                <a:gd name="T0" fmla="*/ 226142 w 452284"/>
                <a:gd name="T1" fmla="*/ 452284 h 452284"/>
                <a:gd name="T2" fmla="*/ 30297 w 452284"/>
                <a:gd name="T3" fmla="*/ 339213 h 452284"/>
                <a:gd name="T4" fmla="*/ 30297 w 452284"/>
                <a:gd name="T5" fmla="*/ 113071 h 452284"/>
                <a:gd name="T6" fmla="*/ 226142 w 452284"/>
                <a:gd name="T7" fmla="*/ 0 h 452284"/>
                <a:gd name="T8" fmla="*/ 226142 w 452284"/>
                <a:gd name="T9" fmla="*/ 226142 h 452284"/>
                <a:gd name="T10" fmla="*/ 226142 w 452284"/>
                <a:gd name="T11" fmla="*/ 452284 h 452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86449" y="496139"/>
              <a:ext cx="206609" cy="29968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93058" y="496139"/>
              <a:ext cx="206609" cy="299681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饼形 12"/>
            <p:cNvSpPr>
              <a:spLocks/>
            </p:cNvSpPr>
            <p:nvPr/>
          </p:nvSpPr>
          <p:spPr bwMode="auto">
            <a:xfrm>
              <a:off x="439426" y="727681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13" name="饼形 13"/>
            <p:cNvSpPr>
              <a:spLocks/>
            </p:cNvSpPr>
            <p:nvPr/>
          </p:nvSpPr>
          <p:spPr bwMode="auto">
            <a:xfrm flipH="1">
              <a:off x="427703" y="727680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endParaRPr>
            </a:p>
          </p:txBody>
        </p:sp>
      </p:grpSp>
      <p:sp>
        <p:nvSpPr>
          <p:cNvPr id="14" name="空心弧 28"/>
          <p:cNvSpPr>
            <a:spLocks/>
          </p:cNvSpPr>
          <p:nvPr/>
        </p:nvSpPr>
        <p:spPr bwMode="auto">
          <a:xfrm>
            <a:off x="5016500" y="1071563"/>
            <a:ext cx="2070100" cy="2070100"/>
          </a:xfrm>
          <a:custGeom>
            <a:avLst/>
            <a:gdLst>
              <a:gd name="T0" fmla="*/ 177828 w 2070399"/>
              <a:gd name="T1" fmla="*/ 1614620 h 2070399"/>
              <a:gd name="T2" fmla="*/ 351947 w 2070399"/>
              <a:gd name="T3" fmla="*/ 257100 h 2070399"/>
              <a:gd name="T4" fmla="*/ 1720234 w 2070399"/>
              <a:gd name="T5" fmla="*/ 260200 h 2070399"/>
              <a:gd name="T6" fmla="*/ 1888199 w 2070399"/>
              <a:gd name="T7" fmla="*/ 1618496 h 2070399"/>
              <a:gd name="T8" fmla="*/ 1888198 w 2070399"/>
              <a:gd name="T9" fmla="*/ 1618496 h 2070399"/>
              <a:gd name="T10" fmla="*/ 1720233 w 2070399"/>
              <a:gd name="T11" fmla="*/ 260200 h 2070399"/>
              <a:gd name="T12" fmla="*/ 351946 w 2070399"/>
              <a:gd name="T13" fmla="*/ 257100 h 2070399"/>
              <a:gd name="T14" fmla="*/ 177827 w 2070399"/>
              <a:gd name="T15" fmla="*/ 1614620 h 2070399"/>
              <a:gd name="T16" fmla="*/ 177828 w 2070399"/>
              <a:gd name="T17" fmla="*/ 1614620 h 2070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3381" y="3300188"/>
            <a:ext cx="8062400" cy="1153423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3381" y="4737741"/>
            <a:ext cx="8062400" cy="431800"/>
          </a:xfrm>
        </p:spPr>
        <p:txBody>
          <a:bodyPr/>
          <a:lstStyle>
            <a:lvl1pPr marL="0" indent="0" algn="ctr">
              <a:buFontTx/>
              <a:buNone/>
              <a:defRPr sz="1200"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0125E-A1C8-4048-B35A-8DCC7DC0DBFB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2016/5/12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476EC-E6D5-424C-881E-270B40E6428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24483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2D93EB-1421-4449-96F2-9F670EAD4E17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2016/5/12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ACE7B5-17E6-4068-A8FD-768385CF03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06333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5944" y="549277"/>
            <a:ext cx="2742485" cy="5605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314" y="549277"/>
            <a:ext cx="8078271" cy="5605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839614-DB7C-46A4-9032-ADDB11533703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2016/5/12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EED950-991E-4B5B-AFDB-60B81DB7AA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02535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16435C-CF6C-44C2-A8AA-DBC6F7ABC778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2016/5/12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4373AC-8472-4292-BCB2-30C006988D3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32872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5" y="1709740"/>
            <a:ext cx="10516036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5" y="4589464"/>
            <a:ext cx="10516036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067" indent="0">
              <a:buNone/>
              <a:defRPr sz="2000"/>
            </a:lvl2pPr>
            <a:lvl3pPr marL="914133" indent="0">
              <a:buNone/>
              <a:defRPr sz="1800"/>
            </a:lvl3pPr>
            <a:lvl4pPr marL="1371200" indent="0">
              <a:buNone/>
              <a:defRPr sz="1600"/>
            </a:lvl4pPr>
            <a:lvl5pPr marL="1828266" indent="0">
              <a:buNone/>
              <a:defRPr sz="1600"/>
            </a:lvl5pPr>
            <a:lvl6pPr marL="2285334" indent="0">
              <a:buNone/>
              <a:defRPr sz="1600"/>
            </a:lvl6pPr>
            <a:lvl7pPr marL="2742399" indent="0">
              <a:buNone/>
              <a:defRPr sz="1600"/>
            </a:lvl7pPr>
            <a:lvl8pPr marL="3199467" indent="0">
              <a:buNone/>
              <a:defRPr sz="1600"/>
            </a:lvl8pPr>
            <a:lvl9pPr marL="3656533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083331-285C-42EC-8F82-A2555579EA2E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2016/5/12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5BC6E5-F7CC-497C-9014-D46CD435A6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4595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05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AE5E87-8BBB-49CC-9192-E6E3CE56A329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2016/5/12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127301-8D08-49AB-AE6F-CFD30BA4B3C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953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1" y="365125"/>
            <a:ext cx="1051603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803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182" y="1681163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82" y="2505075"/>
            <a:ext cx="518342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4722BF-3DAB-4B82-A1DC-ED23FCA5BD9A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2016/5/12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C88273-C430-4A5D-860A-F45B1E610F7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41055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C2C22-FB16-46C8-81C4-B45A3E94480F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2016/5/12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E0E18A-1867-4542-8F81-F8B3C6B48FC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81002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A104C8-C644-4E96-8EC4-809B9CD7D834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2016/5/12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871816-FD5C-46D1-A9E2-0A056791B63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02778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D80A2-8913-46CF-A5B7-51CC2957E63F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2016/5/12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CF1C9F-3ECA-483F-84A6-0190F5E345B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565797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7" indent="0">
              <a:buNone/>
              <a:defRPr sz="2799"/>
            </a:lvl2pPr>
            <a:lvl3pPr marL="914133" indent="0">
              <a:buNone/>
              <a:defRPr sz="2400"/>
            </a:lvl3pPr>
            <a:lvl4pPr marL="1371200" indent="0">
              <a:buNone/>
              <a:defRPr sz="2000"/>
            </a:lvl4pPr>
            <a:lvl5pPr marL="1828266" indent="0">
              <a:buNone/>
              <a:defRPr sz="2000"/>
            </a:lvl5pPr>
            <a:lvl6pPr marL="2285334" indent="0">
              <a:buNone/>
              <a:defRPr sz="2000"/>
            </a:lvl6pPr>
            <a:lvl7pPr marL="2742399" indent="0">
              <a:buNone/>
              <a:defRPr sz="2000"/>
            </a:lvl7pPr>
            <a:lvl8pPr marL="3199467" indent="0">
              <a:buNone/>
              <a:defRPr sz="2000"/>
            </a:lvl8pPr>
            <a:lvl9pPr marL="3656533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703FBB-6DD7-470F-9DFE-B1B5BF8A4807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2016/5/12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B757E-2BB7-4D5E-BC25-BF436E769EC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09968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5338" y="549275"/>
            <a:ext cx="7269162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475" y="1743075"/>
            <a:ext cx="109728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6ADDA1-7F95-4803-B84F-0C7B32555746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2016/5/12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6B870-059F-4690-BC6A-360EB69E7C0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33375"/>
            <a:ext cx="1081088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58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067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133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200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266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1313" indent="-341313" algn="l" rtl="0" eaLnBrk="0" fontAlgn="base" hangingPunct="0">
        <a:spcBef>
          <a:spcPts val="32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55600" indent="-2841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866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4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6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4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9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滑雪</a:t>
            </a:r>
          </a:p>
        </p:txBody>
      </p:sp>
      <p:sp>
        <p:nvSpPr>
          <p:cNvPr id="11267" name="矩形 4"/>
          <p:cNvSpPr>
            <a:spLocks noChangeArrowheads="1"/>
          </p:cNvSpPr>
          <p:nvPr/>
        </p:nvSpPr>
        <p:spPr bwMode="auto">
          <a:xfrm>
            <a:off x="901412" y="1828194"/>
            <a:ext cx="1076483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dirty="0"/>
              <a:t>Michael</a:t>
            </a:r>
            <a:r>
              <a:rPr lang="zh-CN" altLang="en-US" dirty="0"/>
              <a:t>喜欢滑雪百这并不奇怪， 因为滑雪的确很刺激。可是为了获得速度，滑的区域必须向下倾斜，而且当你滑到坡底，你不得不再次走上坡或者等待升降机来载你。</a:t>
            </a:r>
            <a:r>
              <a:rPr lang="en-US" altLang="zh-CN" dirty="0"/>
              <a:t>Michael</a:t>
            </a:r>
            <a:r>
              <a:rPr lang="zh-CN" altLang="en-US" dirty="0"/>
              <a:t>想知道载一个区域中最长的滑坡。区域由一个二维数组给出。数组的每个数字代表点的高度。下面是一个例子</a:t>
            </a:r>
          </a:p>
          <a:p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1  </a:t>
            </a:r>
            <a:r>
              <a:rPr lang="en-US" altLang="zh-CN" dirty="0"/>
              <a:t>2  3  4 5</a:t>
            </a:r>
          </a:p>
          <a:p>
            <a:r>
              <a:rPr lang="en-US" altLang="zh-CN" dirty="0"/>
              <a:t>16 17 18 19 6</a:t>
            </a:r>
          </a:p>
          <a:p>
            <a:r>
              <a:rPr lang="en-US" altLang="zh-CN" dirty="0"/>
              <a:t>15 24 25 20 7</a:t>
            </a:r>
          </a:p>
          <a:p>
            <a:r>
              <a:rPr lang="en-US" altLang="zh-CN" dirty="0"/>
              <a:t>14 23 22 21 8</a:t>
            </a:r>
          </a:p>
          <a:p>
            <a:r>
              <a:rPr lang="en-US" altLang="zh-CN" dirty="0"/>
              <a:t>13 12 11 10 9</a:t>
            </a:r>
          </a:p>
          <a:p>
            <a:endParaRPr lang="en-US" altLang="zh-CN" dirty="0"/>
          </a:p>
          <a:p>
            <a:r>
              <a:rPr lang="zh-CN" altLang="en-US" dirty="0"/>
              <a:t>一个人可以从某个点滑向上下左右相邻四个点之一，当且仅当高度减小。在上面的例子中，一条可滑行的滑坡为</a:t>
            </a:r>
            <a:r>
              <a:rPr lang="en-US" altLang="zh-CN" dirty="0"/>
              <a:t>24-17-16-1</a:t>
            </a:r>
            <a:r>
              <a:rPr lang="zh-CN" altLang="en-US" dirty="0"/>
              <a:t>。当然</a:t>
            </a:r>
            <a:r>
              <a:rPr lang="en-US" altLang="zh-CN" dirty="0"/>
              <a:t>25-24-23-...-3-2-1</a:t>
            </a:r>
            <a:r>
              <a:rPr lang="zh-CN" altLang="en-US" dirty="0"/>
              <a:t>更长。事实上，这是最长的一条</a:t>
            </a:r>
          </a:p>
        </p:txBody>
      </p:sp>
    </p:spTree>
    <p:extLst>
      <p:ext uri="{BB962C8B-B14F-4D97-AF65-F5344CB8AC3E}">
        <p14:creationId xmlns:p14="http://schemas.microsoft.com/office/powerpoint/2010/main" val="31338120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DP</a:t>
            </a:r>
            <a:r>
              <a:rPr lang="zh-CN" altLang="en-US" dirty="0" smtClean="0"/>
              <a:t>的比较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25475" y="1743075"/>
            <a:ext cx="5101994" cy="44116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、效率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略慢于</a:t>
            </a:r>
            <a:r>
              <a:rPr lang="en-US" altLang="zh-CN" dirty="0" smtClean="0"/>
              <a:t>DP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、优势：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可以剪枝，减少状态总数；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不需要按阶段求解；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2029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911475" y="1751387"/>
            <a:ext cx="7063798" cy="44116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(</a:t>
            </a:r>
            <a:r>
              <a:rPr lang="zh-CN" altLang="en-US" dirty="0" smtClean="0"/>
              <a:t>状态表示</a:t>
            </a:r>
            <a:r>
              <a:rPr lang="en-US" altLang="zh-CN" dirty="0" smtClean="0"/>
              <a:t>){</a:t>
            </a:r>
          </a:p>
          <a:p>
            <a:pPr marL="0" indent="0">
              <a:buNone/>
            </a:pPr>
            <a:r>
              <a:rPr lang="en-US" altLang="zh-CN" dirty="0" smtClean="0"/>
              <a:t>	if(</a:t>
            </a:r>
            <a:r>
              <a:rPr lang="zh-CN" altLang="en-US" dirty="0" smtClean="0"/>
              <a:t>该状态求解过） </a:t>
            </a:r>
            <a:r>
              <a:rPr lang="en-US" altLang="zh-CN" dirty="0" smtClean="0"/>
              <a:t>return </a:t>
            </a:r>
            <a:r>
              <a:rPr lang="zh-CN" altLang="en-US" dirty="0" smtClean="0"/>
              <a:t>该状态的值；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求解该状态的值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保存该状态的值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return </a:t>
            </a:r>
            <a:r>
              <a:rPr lang="zh-CN" altLang="en-US" dirty="0" smtClean="0"/>
              <a:t>该状态的值；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2001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ctrTitle"/>
          </p:nvPr>
        </p:nvSpPr>
        <p:spPr>
          <a:xfrm>
            <a:off x="1993900" y="3300413"/>
            <a:ext cx="8061325" cy="1152525"/>
          </a:xfrm>
        </p:spPr>
        <p:txBody>
          <a:bodyPr/>
          <a:lstStyle/>
          <a:p>
            <a:pPr eaLnBrk="1" hangingPunct="1"/>
            <a:r>
              <a:rPr lang="en-US" altLang="zh-CN" smtClean="0"/>
              <a:t>THE END</a:t>
            </a:r>
            <a:endParaRPr lang="zh-CN" altLang="en-US" smtClean="0"/>
          </a:p>
        </p:txBody>
      </p:sp>
      <p:sp>
        <p:nvSpPr>
          <p:cNvPr id="26627" name="副标题 2"/>
          <p:cNvSpPr>
            <a:spLocks noGrp="1"/>
          </p:cNvSpPr>
          <p:nvPr>
            <p:ph type="subTitle" idx="1"/>
          </p:nvPr>
        </p:nvSpPr>
        <p:spPr>
          <a:xfrm>
            <a:off x="1993900" y="4737100"/>
            <a:ext cx="8061325" cy="431800"/>
          </a:xfrm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10678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 smtClean="0">
                <a:solidFill>
                  <a:schemeClr val="accent2"/>
                </a:solidFill>
              </a:rPr>
              <a:t>思考</a:t>
            </a:r>
            <a:endParaRPr lang="zh-CN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20982" y="1679171"/>
            <a:ext cx="6675120" cy="1485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/>
              <a:t>map[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][j]</a:t>
            </a:r>
            <a:r>
              <a:rPr lang="zh-CN" altLang="en-US" sz="3200" dirty="0" smtClean="0"/>
              <a:t>用于记录整个地图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f</a:t>
            </a:r>
            <a:r>
              <a:rPr lang="en-US" altLang="zh-CN" sz="3200" dirty="0" smtClean="0"/>
              <a:t>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][j]</a:t>
            </a:r>
            <a:r>
              <a:rPr lang="zh-CN" altLang="en-US" sz="3200" dirty="0" smtClean="0"/>
              <a:t>用于记录从</a:t>
            </a:r>
            <a:r>
              <a:rPr lang="en-US" altLang="zh-CN" sz="3200" dirty="0" smtClean="0"/>
              <a:t>(</a:t>
            </a:r>
            <a:r>
              <a:rPr lang="en-US" altLang="zh-CN" sz="3200" dirty="0" err="1"/>
              <a:t>i</a:t>
            </a:r>
            <a:r>
              <a:rPr lang="en-US" altLang="zh-CN" sz="3200" dirty="0" err="1" smtClean="0"/>
              <a:t>,j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出发的长距离；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947651" y="3474720"/>
            <a:ext cx="53367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易得关系式：</a:t>
            </a:r>
            <a:endParaRPr lang="en-US" altLang="zh-CN" sz="3200" dirty="0" smtClean="0"/>
          </a:p>
          <a:p>
            <a:r>
              <a:rPr lang="en-US" altLang="zh-CN" sz="3200" dirty="0" smtClean="0"/>
              <a:t>f[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][j]=max{f[i+k1][j+k2]}+1,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947651" y="4551938"/>
            <a:ext cx="1078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k1={1,0,-1,0</a:t>
            </a:r>
            <a:r>
              <a:rPr lang="en-US" altLang="zh-CN" sz="3600" dirty="0" smtClean="0"/>
              <a:t>}</a:t>
            </a:r>
            <a:r>
              <a:rPr lang="zh-CN" altLang="en-US" sz="3600" dirty="0" smtClean="0"/>
              <a:t>，</a:t>
            </a:r>
            <a:r>
              <a:rPr lang="en-US" altLang="zh-CN" sz="3600" dirty="0"/>
              <a:t>k2={1,0,-1,0</a:t>
            </a:r>
            <a:r>
              <a:rPr lang="en-US" altLang="zh-CN" sz="3600" dirty="0" smtClean="0"/>
              <a:t>},</a:t>
            </a:r>
            <a:r>
              <a:rPr lang="zh-CN" altLang="en-US" sz="3600" dirty="0" smtClean="0"/>
              <a:t>且</a:t>
            </a:r>
            <a:r>
              <a:rPr lang="en-US" altLang="zh-CN" sz="3600" dirty="0" smtClean="0"/>
              <a:t>map[i+k1][j+k2]&lt;map[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][j]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1130532" y="5552900"/>
            <a:ext cx="5802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2"/>
                </a:solidFill>
              </a:rPr>
              <a:t>状态转移方程出来了没？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63099" y="5337457"/>
            <a:ext cx="2992582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</a:t>
            </a:r>
            <a:endParaRPr lang="en-US" altLang="zh-CN" sz="3600" b="1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/>
              <a:t>阶段是什么？？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40874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  <p:bldP spid="6" grpId="0"/>
      <p:bldP spid="7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 smtClean="0">
                <a:solidFill>
                  <a:schemeClr val="accent2"/>
                </a:solidFill>
              </a:rPr>
              <a:t>思考</a:t>
            </a:r>
            <a:endParaRPr lang="zh-CN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20982" y="1679171"/>
            <a:ext cx="6675120" cy="1485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/>
              <a:t>map[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][j]</a:t>
            </a:r>
            <a:r>
              <a:rPr lang="zh-CN" altLang="en-US" sz="3200" dirty="0" smtClean="0"/>
              <a:t>用于记录整个地图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f</a:t>
            </a:r>
            <a:r>
              <a:rPr lang="en-US" altLang="zh-CN" sz="3200" dirty="0" smtClean="0"/>
              <a:t>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][j]</a:t>
            </a:r>
            <a:r>
              <a:rPr lang="zh-CN" altLang="en-US" sz="3200" dirty="0" smtClean="0"/>
              <a:t>用于记录从</a:t>
            </a:r>
            <a:r>
              <a:rPr lang="en-US" altLang="zh-CN" sz="3200" dirty="0" smtClean="0"/>
              <a:t>(</a:t>
            </a:r>
            <a:r>
              <a:rPr lang="en-US" altLang="zh-CN" sz="3200" dirty="0" err="1"/>
              <a:t>i</a:t>
            </a:r>
            <a:r>
              <a:rPr lang="en-US" altLang="zh-CN" sz="3200" dirty="0" err="1" smtClean="0"/>
              <a:t>,j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出发的长距离；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947651" y="3474720"/>
            <a:ext cx="53367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易得关系式：</a:t>
            </a:r>
            <a:endParaRPr lang="en-US" altLang="zh-CN" sz="3200" dirty="0" smtClean="0"/>
          </a:p>
          <a:p>
            <a:r>
              <a:rPr lang="en-US" altLang="zh-CN" sz="3200" dirty="0" smtClean="0"/>
              <a:t>f[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][j]=max{f[i+k1][j+k2]}+1,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947651" y="4551938"/>
            <a:ext cx="1078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k1={1,0,-1,0</a:t>
            </a:r>
            <a:r>
              <a:rPr lang="en-US" altLang="zh-CN" sz="3600" dirty="0" smtClean="0"/>
              <a:t>}</a:t>
            </a:r>
            <a:r>
              <a:rPr lang="zh-CN" altLang="en-US" sz="3600" dirty="0" smtClean="0"/>
              <a:t>，</a:t>
            </a:r>
            <a:r>
              <a:rPr lang="en-US" altLang="zh-CN" sz="3600" dirty="0"/>
              <a:t>k2={1,0,-1,0</a:t>
            </a:r>
            <a:r>
              <a:rPr lang="en-US" altLang="zh-CN" sz="3600" dirty="0" smtClean="0"/>
              <a:t>},</a:t>
            </a:r>
            <a:r>
              <a:rPr lang="zh-CN" altLang="en-US" sz="3600" dirty="0" smtClean="0"/>
              <a:t>且</a:t>
            </a:r>
            <a:r>
              <a:rPr lang="en-US" altLang="zh-CN" sz="3600" dirty="0" smtClean="0"/>
              <a:t>map[i+k1][j+k2]&lt;map[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][j]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1130532" y="5552900"/>
            <a:ext cx="5802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2"/>
                </a:solidFill>
              </a:rPr>
              <a:t>这个关系式如何用？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535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尝试用于递归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47651" y="1421476"/>
            <a:ext cx="53367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易得关系式：</a:t>
            </a:r>
            <a:endParaRPr lang="en-US" altLang="zh-CN" sz="3200" dirty="0" smtClean="0"/>
          </a:p>
          <a:p>
            <a:r>
              <a:rPr lang="en-US" altLang="zh-CN" sz="3200" dirty="0" smtClean="0"/>
              <a:t>f[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][j]=max{f[i+k1][j+k2]}+1,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947651" y="2498694"/>
            <a:ext cx="1078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k1={1,0,-1,0</a:t>
            </a:r>
            <a:r>
              <a:rPr lang="en-US" altLang="zh-CN" sz="3600" dirty="0" smtClean="0"/>
              <a:t>}</a:t>
            </a:r>
            <a:r>
              <a:rPr lang="zh-CN" altLang="en-US" sz="3600" dirty="0" smtClean="0"/>
              <a:t>，</a:t>
            </a:r>
            <a:r>
              <a:rPr lang="en-US" altLang="zh-CN" sz="3600" dirty="0"/>
              <a:t>k2={1,0,-1,0</a:t>
            </a:r>
            <a:r>
              <a:rPr lang="en-US" altLang="zh-CN" sz="3600" dirty="0" smtClean="0"/>
              <a:t>},</a:t>
            </a:r>
            <a:r>
              <a:rPr lang="zh-CN" altLang="en-US" sz="3600" dirty="0" smtClean="0"/>
              <a:t>且</a:t>
            </a:r>
            <a:r>
              <a:rPr lang="en-US" altLang="zh-CN" sz="3600" dirty="0" smtClean="0"/>
              <a:t>map[i+k1][j+k2]&lt;map[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][j]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947651" y="3575912"/>
            <a:ext cx="35245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2"/>
                </a:solidFill>
              </a:rPr>
              <a:t>边界条件：</a:t>
            </a:r>
            <a:endParaRPr lang="en-US" altLang="zh-CN" sz="4000" b="1" dirty="0" smtClean="0">
              <a:solidFill>
                <a:schemeClr val="accent2"/>
              </a:solidFill>
            </a:endParaRPr>
          </a:p>
          <a:p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==0 ||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&gt;R  </a:t>
            </a:r>
            <a:r>
              <a:rPr lang="zh-CN" altLang="en-US" sz="2400" dirty="0" smtClean="0"/>
              <a:t>时  </a:t>
            </a:r>
            <a:r>
              <a:rPr lang="en-US" altLang="zh-CN" sz="2400" dirty="0" smtClean="0"/>
              <a:t>return 0;</a:t>
            </a:r>
          </a:p>
          <a:p>
            <a:r>
              <a:rPr lang="en-US" altLang="zh-CN" sz="2400" dirty="0" smtClean="0"/>
              <a:t>j==0 || j&gt;C </a:t>
            </a:r>
            <a:r>
              <a:rPr lang="zh-CN" altLang="en-US" sz="2400" dirty="0" smtClean="0"/>
              <a:t>时 </a:t>
            </a:r>
            <a:r>
              <a:rPr lang="en-US" altLang="zh-CN" sz="2400" dirty="0" smtClean="0"/>
              <a:t>return 0;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699919" y="1676735"/>
            <a:ext cx="6096000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 dirty="0"/>
              <a:t>int dp(int x,int y){</a:t>
            </a:r>
          </a:p>
          <a:p>
            <a:endParaRPr lang="en-US" altLang="zh-CN" dirty="0" smtClean="0"/>
          </a:p>
          <a:p>
            <a:r>
              <a:rPr lang="zh-CN" altLang="en-US" dirty="0"/>
              <a:t>	</a:t>
            </a:r>
            <a:r>
              <a:rPr lang="zh-CN" altLang="en-US" dirty="0" smtClean="0"/>
              <a:t>if</a:t>
            </a:r>
            <a:r>
              <a:rPr lang="zh-CN" altLang="en-US" dirty="0"/>
              <a:t>(x==0 || x&gt;R ) return 0;</a:t>
            </a:r>
          </a:p>
          <a:p>
            <a:r>
              <a:rPr lang="zh-CN" altLang="en-US" dirty="0"/>
              <a:t>	if(y==0 || y&gt;C ) return 0;</a:t>
            </a:r>
          </a:p>
          <a:p>
            <a:r>
              <a:rPr lang="zh-CN" altLang="en-US" dirty="0"/>
              <a:t>	int max=0;</a:t>
            </a:r>
          </a:p>
          <a:p>
            <a:r>
              <a:rPr lang="zh-CN" altLang="en-US" dirty="0"/>
              <a:t>	int t;</a:t>
            </a:r>
          </a:p>
          <a:p>
            <a:r>
              <a:rPr lang="zh-CN" altLang="en-US" dirty="0"/>
              <a:t>	for(int i=1;i&lt;=4;i++){</a:t>
            </a:r>
          </a:p>
          <a:p>
            <a:r>
              <a:rPr lang="zh-CN" altLang="en-US" dirty="0"/>
              <a:t>		if(map[x][y]&gt;map[x+mi[i]][y+mj[i]]){</a:t>
            </a:r>
          </a:p>
          <a:p>
            <a:r>
              <a:rPr lang="zh-CN" altLang="en-US" dirty="0"/>
              <a:t>			t=dp(x+mi[i],y+mj[i]);</a:t>
            </a:r>
          </a:p>
          <a:p>
            <a:r>
              <a:rPr lang="zh-CN" altLang="en-US" dirty="0"/>
              <a:t>			max=t&gt;max?t:max;</a:t>
            </a:r>
          </a:p>
          <a:p>
            <a:r>
              <a:rPr lang="zh-CN" altLang="en-US" dirty="0"/>
              <a:t>		}</a:t>
            </a:r>
          </a:p>
          <a:p>
            <a:r>
              <a:rPr lang="zh-CN" altLang="en-US" dirty="0"/>
              <a:t>		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}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zh-CN" altLang="en-US" dirty="0" smtClean="0"/>
              <a:t>return </a:t>
            </a:r>
            <a:r>
              <a:rPr lang="zh-CN" altLang="en-US" dirty="0"/>
              <a:t>max+1;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834640" y="5237018"/>
            <a:ext cx="2069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accent2"/>
                </a:solidFill>
              </a:rPr>
              <a:t>可行吗？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833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6" grpId="0" uiExpand="1" build="p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尝试用于递归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47651" y="1421476"/>
            <a:ext cx="53367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易得关系式：</a:t>
            </a:r>
            <a:endParaRPr lang="en-US" altLang="zh-CN" sz="3200" dirty="0" smtClean="0"/>
          </a:p>
          <a:p>
            <a:r>
              <a:rPr lang="en-US" altLang="zh-CN" sz="3200" dirty="0" smtClean="0"/>
              <a:t>f[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][j]=max{f[i+k1][j+k2]}+1,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947651" y="2498694"/>
            <a:ext cx="1078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k1={1,0,-1,0</a:t>
            </a:r>
            <a:r>
              <a:rPr lang="en-US" altLang="zh-CN" sz="3600" dirty="0" smtClean="0"/>
              <a:t>}</a:t>
            </a:r>
            <a:r>
              <a:rPr lang="zh-CN" altLang="en-US" sz="3600" dirty="0" smtClean="0"/>
              <a:t>，</a:t>
            </a:r>
            <a:r>
              <a:rPr lang="en-US" altLang="zh-CN" sz="3600" dirty="0"/>
              <a:t>k2={1,0,-1,0</a:t>
            </a:r>
            <a:r>
              <a:rPr lang="en-US" altLang="zh-CN" sz="3600" dirty="0" smtClean="0"/>
              <a:t>},</a:t>
            </a:r>
            <a:r>
              <a:rPr lang="zh-CN" altLang="en-US" sz="3600" dirty="0" smtClean="0"/>
              <a:t>且</a:t>
            </a:r>
            <a:r>
              <a:rPr lang="en-US" altLang="zh-CN" sz="3600" dirty="0" smtClean="0"/>
              <a:t>map[i+k1][j+k2]&lt;map[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][j]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5699919" y="1676735"/>
            <a:ext cx="6096000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 dirty="0"/>
              <a:t>int dp(int x,int y){</a:t>
            </a:r>
          </a:p>
          <a:p>
            <a:endParaRPr lang="en-US" altLang="zh-CN" dirty="0" smtClean="0"/>
          </a:p>
          <a:p>
            <a:r>
              <a:rPr lang="zh-CN" altLang="en-US" dirty="0"/>
              <a:t>	</a:t>
            </a:r>
            <a:r>
              <a:rPr lang="zh-CN" altLang="en-US" dirty="0" smtClean="0"/>
              <a:t>if</a:t>
            </a:r>
            <a:r>
              <a:rPr lang="zh-CN" altLang="en-US" dirty="0"/>
              <a:t>(x==0 || x&gt;R ) return 0;</a:t>
            </a:r>
          </a:p>
          <a:p>
            <a:r>
              <a:rPr lang="zh-CN" altLang="en-US" dirty="0"/>
              <a:t>	if(y==0 || y&gt;C ) return 0;</a:t>
            </a:r>
          </a:p>
          <a:p>
            <a:r>
              <a:rPr lang="zh-CN" altLang="en-US" dirty="0"/>
              <a:t>	int max=0;</a:t>
            </a:r>
          </a:p>
          <a:p>
            <a:r>
              <a:rPr lang="zh-CN" altLang="en-US" dirty="0"/>
              <a:t>	int t;</a:t>
            </a:r>
          </a:p>
          <a:p>
            <a:r>
              <a:rPr lang="zh-CN" altLang="en-US" dirty="0"/>
              <a:t>	for(int i=1;i&lt;=4;i++){</a:t>
            </a:r>
          </a:p>
          <a:p>
            <a:r>
              <a:rPr lang="zh-CN" altLang="en-US" dirty="0"/>
              <a:t>		if(map[x][y]&gt;map[x+mi[i]][y+mj[i]]){</a:t>
            </a:r>
          </a:p>
          <a:p>
            <a:r>
              <a:rPr lang="zh-CN" altLang="en-US" dirty="0"/>
              <a:t>			t=dp(x+mi[i],y+mj[i]);</a:t>
            </a:r>
          </a:p>
          <a:p>
            <a:r>
              <a:rPr lang="zh-CN" altLang="en-US" dirty="0"/>
              <a:t>			max=t&gt;max?t:max;</a:t>
            </a:r>
          </a:p>
          <a:p>
            <a:r>
              <a:rPr lang="zh-CN" altLang="en-US" dirty="0"/>
              <a:t>		}</a:t>
            </a:r>
          </a:p>
          <a:p>
            <a:r>
              <a:rPr lang="zh-CN" altLang="en-US" dirty="0"/>
              <a:t>		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}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zh-CN" altLang="en-US" dirty="0" smtClean="0"/>
              <a:t>return </a:t>
            </a:r>
            <a:r>
              <a:rPr lang="zh-CN" altLang="en-US" dirty="0"/>
              <a:t>max+1;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47651" y="3682538"/>
            <a:ext cx="386541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效率问题：</a:t>
            </a:r>
            <a:endParaRPr lang="en-US" altLang="zh-CN" sz="2800" b="1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/>
              <a:t>有些状态求过多次！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解决方案：</a:t>
            </a:r>
            <a:endParaRPr lang="en-US" altLang="zh-CN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/>
              <a:t>将求过的状态记录下来，直接返回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4462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尝试用于递归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47651" y="1421476"/>
            <a:ext cx="53367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易得关系式：</a:t>
            </a:r>
            <a:endParaRPr lang="en-US" altLang="zh-CN" sz="3200" dirty="0" smtClean="0"/>
          </a:p>
          <a:p>
            <a:r>
              <a:rPr lang="en-US" altLang="zh-CN" sz="3200" dirty="0" smtClean="0"/>
              <a:t>f[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][j]=max{f[i+k1][j+k2]}+1,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947651" y="2498694"/>
            <a:ext cx="1078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k1={1,0,-1,0</a:t>
            </a:r>
            <a:r>
              <a:rPr lang="en-US" altLang="zh-CN" sz="3600" dirty="0" smtClean="0"/>
              <a:t>}</a:t>
            </a:r>
            <a:r>
              <a:rPr lang="zh-CN" altLang="en-US" sz="3600" dirty="0" smtClean="0"/>
              <a:t>，</a:t>
            </a:r>
            <a:r>
              <a:rPr lang="en-US" altLang="zh-CN" sz="3600" dirty="0"/>
              <a:t>k2={1,0,-1,0</a:t>
            </a:r>
            <a:r>
              <a:rPr lang="en-US" altLang="zh-CN" sz="3600" dirty="0" smtClean="0"/>
              <a:t>},</a:t>
            </a:r>
            <a:r>
              <a:rPr lang="zh-CN" altLang="en-US" sz="3600" dirty="0" smtClean="0"/>
              <a:t>且</a:t>
            </a:r>
            <a:r>
              <a:rPr lang="en-US" altLang="zh-CN" sz="3600" dirty="0" smtClean="0"/>
              <a:t>map[i+k1][j+k2]&lt;map[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][j]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5699919" y="1676735"/>
            <a:ext cx="6096000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 dirty="0"/>
              <a:t>int dp(int x,int y){</a:t>
            </a:r>
          </a:p>
          <a:p>
            <a:r>
              <a:rPr lang="en-US" altLang="zh-CN" dirty="0" smtClean="0"/>
              <a:t>	</a:t>
            </a:r>
            <a:r>
              <a:rPr lang="zh-CN" altLang="en-US" dirty="0">
                <a:solidFill>
                  <a:schemeClr val="accent1"/>
                </a:solidFill>
              </a:rPr>
              <a:t>if(f[x][y]!=0) return f[x][y]</a:t>
            </a:r>
            <a:r>
              <a:rPr lang="zh-CN" altLang="en-US" dirty="0" smtClean="0">
                <a:solidFill>
                  <a:schemeClr val="accent1"/>
                </a:solidFill>
              </a:rPr>
              <a:t>;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/>
              <a:t>	</a:t>
            </a:r>
            <a:r>
              <a:rPr lang="zh-CN" altLang="en-US" dirty="0" smtClean="0"/>
              <a:t>if</a:t>
            </a:r>
            <a:r>
              <a:rPr lang="zh-CN" altLang="en-US" dirty="0"/>
              <a:t>(x==0 || x&gt;R ) return 0;</a:t>
            </a:r>
          </a:p>
          <a:p>
            <a:r>
              <a:rPr lang="zh-CN" altLang="en-US" dirty="0"/>
              <a:t>	if(y==0 || y&gt;C ) return 0;</a:t>
            </a:r>
          </a:p>
          <a:p>
            <a:r>
              <a:rPr lang="zh-CN" altLang="en-US" dirty="0"/>
              <a:t>	int max=0;</a:t>
            </a:r>
          </a:p>
          <a:p>
            <a:r>
              <a:rPr lang="zh-CN" altLang="en-US" dirty="0"/>
              <a:t>	int t;</a:t>
            </a:r>
          </a:p>
          <a:p>
            <a:r>
              <a:rPr lang="zh-CN" altLang="en-US" dirty="0"/>
              <a:t>	for(int i=1;i&lt;=4;i++){</a:t>
            </a:r>
          </a:p>
          <a:p>
            <a:r>
              <a:rPr lang="zh-CN" altLang="en-US" dirty="0"/>
              <a:t>		if(map[x][y]&gt;map[x+mi[i]][y+mj[i]]){</a:t>
            </a:r>
          </a:p>
          <a:p>
            <a:r>
              <a:rPr lang="zh-CN" altLang="en-US" dirty="0"/>
              <a:t>			t=dp(x+mi[i],y+mj[i]);</a:t>
            </a:r>
          </a:p>
          <a:p>
            <a:r>
              <a:rPr lang="zh-CN" altLang="en-US" dirty="0"/>
              <a:t>			max=t&gt;max?t:max;</a:t>
            </a:r>
          </a:p>
          <a:p>
            <a:r>
              <a:rPr lang="zh-CN" altLang="en-US" dirty="0"/>
              <a:t>		}</a:t>
            </a:r>
          </a:p>
          <a:p>
            <a:r>
              <a:rPr lang="zh-CN" altLang="en-US" dirty="0"/>
              <a:t>		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}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>
                <a:solidFill>
                  <a:schemeClr val="accent1"/>
                </a:solidFill>
              </a:rPr>
              <a:t>f[x][y]=max+1</a:t>
            </a:r>
            <a:r>
              <a:rPr lang="zh-CN" altLang="en-US" dirty="0" smtClean="0">
                <a:solidFill>
                  <a:schemeClr val="accent1"/>
                </a:solidFill>
              </a:rPr>
              <a:t>;</a:t>
            </a:r>
            <a:endParaRPr lang="zh-CN" altLang="en-US" dirty="0">
              <a:solidFill>
                <a:schemeClr val="accent1"/>
              </a:solidFill>
            </a:endParaRPr>
          </a:p>
          <a:p>
            <a:r>
              <a:rPr lang="zh-CN" altLang="en-US" dirty="0"/>
              <a:t>	</a:t>
            </a:r>
            <a:r>
              <a:rPr lang="zh-CN" altLang="en-US" dirty="0" smtClean="0"/>
              <a:t>return </a:t>
            </a:r>
            <a:r>
              <a:rPr lang="zh-CN" altLang="en-US" dirty="0"/>
              <a:t>max+1;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47651" y="3682538"/>
            <a:ext cx="386541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效率问题：</a:t>
            </a:r>
            <a:endParaRPr lang="en-US" altLang="zh-CN" sz="2800" b="1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/>
              <a:t>有些状态求过多次！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解决方案：</a:t>
            </a:r>
            <a:endParaRPr lang="en-US" altLang="zh-CN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/>
              <a:t>将求过的状态记录下来，直接返回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9525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尝试用于递归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99919" y="1676735"/>
            <a:ext cx="6096000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 dirty="0"/>
              <a:t>int dp(int x,int y){</a:t>
            </a:r>
          </a:p>
          <a:p>
            <a:r>
              <a:rPr lang="en-US" altLang="zh-CN" dirty="0" smtClean="0"/>
              <a:t>	</a:t>
            </a:r>
            <a:r>
              <a:rPr lang="zh-CN" altLang="en-US" dirty="0">
                <a:solidFill>
                  <a:schemeClr val="accent1"/>
                </a:solidFill>
              </a:rPr>
              <a:t>if(f[x][y]!=0) return f[x][y]</a:t>
            </a:r>
            <a:r>
              <a:rPr lang="zh-CN" altLang="en-US" dirty="0" smtClean="0">
                <a:solidFill>
                  <a:schemeClr val="accent1"/>
                </a:solidFill>
              </a:rPr>
              <a:t>;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/>
              <a:t>	</a:t>
            </a:r>
            <a:r>
              <a:rPr lang="zh-CN" altLang="en-US" dirty="0" smtClean="0"/>
              <a:t>if</a:t>
            </a:r>
            <a:r>
              <a:rPr lang="zh-CN" altLang="en-US" dirty="0"/>
              <a:t>(x==0 || x&gt;R ) return 0;</a:t>
            </a:r>
          </a:p>
          <a:p>
            <a:r>
              <a:rPr lang="zh-CN" altLang="en-US" dirty="0"/>
              <a:t>	if(y==0 || y&gt;C ) return 0;</a:t>
            </a:r>
          </a:p>
          <a:p>
            <a:r>
              <a:rPr lang="zh-CN" altLang="en-US" dirty="0"/>
              <a:t>	int max=0;</a:t>
            </a:r>
          </a:p>
          <a:p>
            <a:r>
              <a:rPr lang="zh-CN" altLang="en-US" dirty="0"/>
              <a:t>	int t;</a:t>
            </a:r>
          </a:p>
          <a:p>
            <a:r>
              <a:rPr lang="zh-CN" altLang="en-US" dirty="0"/>
              <a:t>	for(int i=1;i&lt;=4;i++){</a:t>
            </a:r>
          </a:p>
          <a:p>
            <a:r>
              <a:rPr lang="zh-CN" altLang="en-US" dirty="0"/>
              <a:t>		if(map[x][y]&gt;map[x+mi[i]][y+mj[i]]){</a:t>
            </a:r>
          </a:p>
          <a:p>
            <a:r>
              <a:rPr lang="zh-CN" altLang="en-US" dirty="0"/>
              <a:t>			t=dp(x+mi[i],y+mj[i]);</a:t>
            </a:r>
          </a:p>
          <a:p>
            <a:r>
              <a:rPr lang="zh-CN" altLang="en-US" dirty="0"/>
              <a:t>			max=t&gt;max?t:max;</a:t>
            </a:r>
          </a:p>
          <a:p>
            <a:r>
              <a:rPr lang="zh-CN" altLang="en-US" dirty="0"/>
              <a:t>		}</a:t>
            </a:r>
          </a:p>
          <a:p>
            <a:r>
              <a:rPr lang="zh-CN" altLang="en-US" dirty="0"/>
              <a:t>		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}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>
                <a:solidFill>
                  <a:schemeClr val="accent1"/>
                </a:solidFill>
              </a:rPr>
              <a:t>f[x][y]=max+1</a:t>
            </a:r>
            <a:r>
              <a:rPr lang="zh-CN" altLang="en-US" dirty="0" smtClean="0">
                <a:solidFill>
                  <a:schemeClr val="accent1"/>
                </a:solidFill>
              </a:rPr>
              <a:t>;</a:t>
            </a:r>
            <a:endParaRPr lang="zh-CN" altLang="en-US" dirty="0">
              <a:solidFill>
                <a:schemeClr val="accent1"/>
              </a:solidFill>
            </a:endParaRPr>
          </a:p>
          <a:p>
            <a:r>
              <a:rPr lang="zh-CN" altLang="en-US" dirty="0"/>
              <a:t>	</a:t>
            </a:r>
            <a:r>
              <a:rPr lang="zh-CN" altLang="en-US" dirty="0" smtClean="0"/>
              <a:t>return </a:t>
            </a:r>
            <a:r>
              <a:rPr lang="zh-CN" altLang="en-US" dirty="0"/>
              <a:t>max+1;</a:t>
            </a:r>
          </a:p>
          <a:p>
            <a:r>
              <a:rPr lang="zh-CN" altLang="en-US" dirty="0"/>
              <a:t>}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4355869" y="2169622"/>
            <a:ext cx="19119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4355869" y="2568633"/>
            <a:ext cx="2103121" cy="2867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63039" y="1911927"/>
            <a:ext cx="2784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可以看作是一个强大的</a:t>
            </a:r>
            <a:r>
              <a:rPr lang="zh-CN" altLang="en-US" sz="32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剪枝条件</a:t>
            </a:r>
            <a:endParaRPr lang="zh-CN" altLang="en-US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8643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 smtClean="0"/>
              <a:t>记忆化搜索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4564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475" y="1743076"/>
            <a:ext cx="10972800" cy="1739958"/>
          </a:xfrm>
        </p:spPr>
        <p:txBody>
          <a:bodyPr/>
          <a:lstStyle/>
          <a:p>
            <a:r>
              <a:rPr lang="zh-CN" altLang="en-US" dirty="0" smtClean="0"/>
              <a:t>仍然是搜索；</a:t>
            </a:r>
            <a:endParaRPr lang="en-US" altLang="zh-CN" dirty="0" smtClean="0"/>
          </a:p>
          <a:p>
            <a:r>
              <a:rPr lang="zh-CN" altLang="en-US" dirty="0" smtClean="0"/>
              <a:t>对于重复求解的状态，进行保存，不再重复操作；</a:t>
            </a:r>
            <a:endParaRPr lang="en-US" altLang="zh-CN" dirty="0" smtClean="0"/>
          </a:p>
          <a:p>
            <a:r>
              <a:rPr lang="zh-CN" altLang="en-US" dirty="0" smtClean="0"/>
              <a:t>效率：</a:t>
            </a:r>
            <a:r>
              <a:rPr lang="zh-CN" altLang="en-US" b="1" dirty="0" smtClean="0">
                <a:solidFill>
                  <a:schemeClr val="accent1"/>
                </a:solidFill>
              </a:rPr>
              <a:t>很高！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 rot="12600199">
            <a:off x="3217592" y="3075458"/>
            <a:ext cx="2007589" cy="590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10037" y="3866456"/>
            <a:ext cx="3250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类似于</a:t>
            </a:r>
            <a:r>
              <a:rPr lang="en-US" altLang="zh-CN" sz="2800" dirty="0" smtClean="0"/>
              <a:t>DP</a:t>
            </a:r>
            <a:r>
              <a:rPr lang="zh-CN" altLang="en-US" sz="2800" dirty="0" smtClean="0"/>
              <a:t>的思想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204537" y="4511488"/>
            <a:ext cx="4098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1"/>
                </a:solidFill>
              </a:rPr>
              <a:t>注意事项：</a:t>
            </a:r>
            <a:endParaRPr lang="en-US" altLang="zh-CN" sz="3200" dirty="0" smtClean="0">
              <a:solidFill>
                <a:schemeClr val="accent1"/>
              </a:solidFill>
            </a:endParaRPr>
          </a:p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、状态可保存；</a:t>
            </a:r>
            <a:endParaRPr lang="en-US" altLang="zh-CN" sz="3200" dirty="0" smtClean="0"/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、状态无后效性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372359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 build="p"/>
    </p:bldLst>
  </p:timing>
</p:sld>
</file>

<file path=ppt/theme/theme1.xml><?xml version="1.0" encoding="utf-8"?>
<a:theme xmlns:a="http://schemas.openxmlformats.org/drawingml/2006/main" name="A000120141114A11KWBG">
  <a:themeElements>
    <a:clrScheme name="自定义 1">
      <a:dk1>
        <a:srgbClr val="FFFFFF"/>
      </a:dk1>
      <a:lt1>
        <a:srgbClr val="555555"/>
      </a:lt1>
      <a:dk2>
        <a:srgbClr val="FFFFFF"/>
      </a:dk2>
      <a:lt2>
        <a:srgbClr val="555555"/>
      </a:lt2>
      <a:accent1>
        <a:srgbClr val="D47348"/>
      </a:accent1>
      <a:accent2>
        <a:srgbClr val="D4A444"/>
      </a:accent2>
      <a:accent3>
        <a:srgbClr val="EE96CC"/>
      </a:accent3>
      <a:accent4>
        <a:srgbClr val="B6ACDD"/>
      </a:accent4>
      <a:accent5>
        <a:srgbClr val="AA8FFF"/>
      </a:accent5>
      <a:accent6>
        <a:srgbClr val="FFC00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608</Words>
  <Application>Microsoft Office PowerPoint</Application>
  <PresentationFormat>宽屏</PresentationFormat>
  <Paragraphs>143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黑体</vt:lpstr>
      <vt:lpstr>宋体</vt:lpstr>
      <vt:lpstr>微软雅黑</vt:lpstr>
      <vt:lpstr>幼圆</vt:lpstr>
      <vt:lpstr>Arial</vt:lpstr>
      <vt:lpstr>Broadway</vt:lpstr>
      <vt:lpstr>Calibri</vt:lpstr>
      <vt:lpstr>A000120141114A11KWBG</vt:lpstr>
      <vt:lpstr>滑雪</vt:lpstr>
      <vt:lpstr>思考</vt:lpstr>
      <vt:lpstr>思考</vt:lpstr>
      <vt:lpstr>尝试用于递归</vt:lpstr>
      <vt:lpstr>尝试用于递归</vt:lpstr>
      <vt:lpstr>尝试用于递归</vt:lpstr>
      <vt:lpstr>尝试用于递归</vt:lpstr>
      <vt:lpstr>记忆化搜索</vt:lpstr>
      <vt:lpstr>概念</vt:lpstr>
      <vt:lpstr>与DP的比较</vt:lpstr>
      <vt:lpstr>框架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一道微软面试题</dc:title>
  <dc:creator>潘玉斌</dc:creator>
  <cp:lastModifiedBy>潘玉斌</cp:lastModifiedBy>
  <cp:revision>18</cp:revision>
  <dcterms:created xsi:type="dcterms:W3CDTF">2016-04-17T02:09:53Z</dcterms:created>
  <dcterms:modified xsi:type="dcterms:W3CDTF">2016-05-12T10:36:42Z</dcterms:modified>
</cp:coreProperties>
</file>