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25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1" r:id="rId26"/>
    <p:sldId id="502" r:id="rId27"/>
    <p:sldId id="500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45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52D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90" autoAdjust="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37B4-16BC-40E0-8512-C34AC98B90A5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3EF6D-3082-48D5-AF50-91937086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6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78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6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35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80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4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55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06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61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1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3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1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68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47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提问，</a:t>
            </a:r>
            <a:r>
              <a:rPr lang="en-US" altLang="zh-CN" dirty="0" smtClean="0"/>
              <a:t>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</a:t>
            </a:r>
            <a:r>
              <a:rPr lang="zh-CN" altLang="en-US" dirty="0" smtClean="0"/>
              <a:t>应该放在哪个位置？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3EF6D-3082-48D5-AF50-91937086D9B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5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593" y="1160465"/>
            <a:ext cx="1891808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 sz="1800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782" y="1071563"/>
            <a:ext cx="2069561" cy="2070100"/>
          </a:xfrm>
          <a:custGeom>
            <a:avLst/>
            <a:gdLst>
              <a:gd name="T0" fmla="*/ 177952 w 2070399"/>
              <a:gd name="T1" fmla="*/ 1615319 h 2070399"/>
              <a:gd name="T2" fmla="*/ 352192 w 2070399"/>
              <a:gd name="T3" fmla="*/ 257211 h 2070399"/>
              <a:gd name="T4" fmla="*/ 1721428 w 2070399"/>
              <a:gd name="T5" fmla="*/ 260314 h 2070399"/>
              <a:gd name="T6" fmla="*/ 1889510 w 2070399"/>
              <a:gd name="T7" fmla="*/ 1619198 h 2070399"/>
              <a:gd name="T8" fmla="*/ 1889509 w 2070399"/>
              <a:gd name="T9" fmla="*/ 1619198 h 2070399"/>
              <a:gd name="T10" fmla="*/ 1721427 w 2070399"/>
              <a:gd name="T11" fmla="*/ 260314 h 2070399"/>
              <a:gd name="T12" fmla="*/ 352191 w 2070399"/>
              <a:gd name="T13" fmla="*/ 257211 h 2070399"/>
              <a:gd name="T14" fmla="*/ 177951 w 2070399"/>
              <a:gd name="T15" fmla="*/ 1615319 h 2070399"/>
              <a:gd name="T16" fmla="*/ 177952 w 2070399"/>
              <a:gd name="T17" fmla="*/ 1615319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8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1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3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4801" y="549274"/>
            <a:ext cx="7270444" cy="7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313" y="1743075"/>
            <a:ext cx="10973117" cy="441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2" y="6245225"/>
            <a:ext cx="2845647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B7059057-C2A4-44C4-9F33-1CF3D5E8BE0C}" type="datetimeFigureOut">
              <a:rPr lang="zh-CN" altLang="en-US" smtClean="0"/>
              <a:t>2015/6/3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03" y="6245225"/>
            <a:ext cx="385979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914" y="6245225"/>
            <a:ext cx="284564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5A66AF7A-EA45-471C-901A-EAA64E0200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0" y="333375"/>
            <a:ext cx="108080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799" indent="-342799" algn="l" rtl="0" eaLnBrk="1" fontAlgn="base" hangingPunct="1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7084" indent="-285666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6" indent="-228533" algn="l" rtl="0" eaLnBrk="1" fontAlgn="base" hangingPunct="1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9733" indent="-228533" algn="l" rtl="0" eaLnBrk="1" fontAlgn="base" hangingPunct="1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6801" indent="-228533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48715"/>
              </p:ext>
            </p:extLst>
          </p:nvPr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773488" y="2781300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617663" y="2489368"/>
            <a:ext cx="12731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来到选择点，选择一条路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求排列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064801" y="1691373"/>
            <a:ext cx="8622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设有n个整数的集合｛1,2,…,</a:t>
            </a:r>
            <a:r>
              <a:rPr lang="zh-CN" altLang="en-US" sz="2800" b="1" dirty="0" smtClean="0"/>
              <a:t>n｝，从中取出任意r个数进行排列（r&lt;n），试</a:t>
            </a:r>
            <a:r>
              <a:rPr lang="zh-CN" altLang="en-US" sz="2800" b="1" dirty="0"/>
              <a:t>列出所有的排列。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44237" y="3068440"/>
            <a:ext cx="307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手动模拟下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012" y="4443411"/>
            <a:ext cx="3381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、所做的选择；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、往下走；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、回到上一层；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484070" y="4443411"/>
            <a:ext cx="5702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</a:t>
            </a:r>
            <a:r>
              <a:rPr lang="zh-CN" altLang="en-US" sz="3200" dirty="0"/>
              <a:t>选择</a:t>
            </a:r>
            <a:r>
              <a:rPr lang="zh-CN" altLang="en-US" sz="3200" dirty="0" smtClean="0"/>
              <a:t>当前位置上可以填的数；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、填下一个位置；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、回到上一个位置；</a:t>
            </a:r>
            <a:endParaRPr lang="zh-CN" altLang="en-US" sz="3200" dirty="0"/>
          </a:p>
        </p:txBody>
      </p:sp>
      <p:sp>
        <p:nvSpPr>
          <p:cNvPr id="7" name="右箭头 6"/>
          <p:cNvSpPr/>
          <p:nvPr/>
        </p:nvSpPr>
        <p:spPr>
          <a:xfrm>
            <a:off x="5096376" y="4693443"/>
            <a:ext cx="1198513" cy="106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711809">
            <a:off x="7820910" y="3207796"/>
            <a:ext cx="340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2"/>
                </a:solidFill>
                <a:latin typeface="+mj-ea"/>
                <a:ea typeface="+mj-ea"/>
              </a:rPr>
              <a:t>递归实现！</a:t>
            </a:r>
            <a:endParaRPr lang="zh-CN" altLang="en-US" sz="5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226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uiExpand="1" build="p"/>
      <p:bldP spid="6" grpId="0" uiExpand="1" build="p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7213" y="2628900"/>
            <a:ext cx="53149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、函数的功能是什么？</a:t>
            </a:r>
            <a:endParaRPr lang="en-US" altLang="zh-CN" sz="36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在当前位上填数；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、函数的形参是什么？</a:t>
            </a:r>
            <a:endParaRPr lang="en-US" altLang="zh-CN" sz="36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K</a:t>
            </a:r>
            <a:r>
              <a:rPr lang="zh-CN" altLang="en-US" sz="2800" dirty="0" smtClean="0"/>
              <a:t>，表示当前位是第几位；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143751" y="1279526"/>
            <a:ext cx="45291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6257925" y="1685925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     a[k]=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填下一个位置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3834" y="3076921"/>
            <a:ext cx="5456189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、选择当前位置上可以填的数；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、填下一个位置；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、回到上一个位置；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7186112" y="4164805"/>
            <a:ext cx="3150639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search(k+1);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22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uiExpand="1" build="p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填下一个位置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112" y="3993355"/>
            <a:ext cx="3278846" cy="584775"/>
          </a:xfrm>
          <a:prstGeom prst="rect">
            <a:avLst/>
          </a:prstGeom>
          <a:solidFill>
            <a:srgbClr val="08252D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en-US" altLang="zh-CN" sz="3200" dirty="0" smtClean="0"/>
              <a:t>[k]=</a:t>
            </a:r>
            <a:r>
              <a:rPr lang="en-US" altLang="zh-CN" sz="3200" dirty="0" err="1"/>
              <a:t>i</a:t>
            </a:r>
            <a:r>
              <a:rPr lang="en-US" altLang="zh-CN" sz="3200" dirty="0" err="1" smtClean="0"/>
              <a:t>;search</a:t>
            </a:r>
            <a:r>
              <a:rPr lang="en-US" altLang="zh-CN" sz="3200" dirty="0" smtClean="0"/>
              <a:t>(k+1);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0100" y="1984552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一直往下填吗？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3076921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当填到第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位时，不再往下。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650" y="335257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方法一：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0650" y="3615530"/>
            <a:ext cx="195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}else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80933" y="3626516"/>
            <a:ext cx="718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k&lt;r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84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1" grpId="0" uiExpand="1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填下一个位置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112" y="3993355"/>
            <a:ext cx="3278846" cy="584775"/>
          </a:xfrm>
          <a:prstGeom prst="rect">
            <a:avLst/>
          </a:prstGeom>
          <a:solidFill>
            <a:srgbClr val="08252D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a[k]=</a:t>
            </a:r>
            <a:r>
              <a:rPr lang="en-US" altLang="zh-CN" sz="3200" dirty="0" err="1"/>
              <a:t>i;search</a:t>
            </a:r>
            <a:r>
              <a:rPr lang="en-US" altLang="zh-CN" sz="3200" dirty="0"/>
              <a:t>(k+1);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0100" y="1984552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一直往下填吗？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100" y="3076921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当填到第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位时，不再往下。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650" y="335257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方法</a:t>
            </a:r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二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：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94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填下一个位置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86112" y="3993355"/>
            <a:ext cx="3278846" cy="584775"/>
          </a:xfrm>
          <a:prstGeom prst="rect">
            <a:avLst/>
          </a:prstGeom>
          <a:solidFill>
            <a:srgbClr val="08252D"/>
          </a:solidFill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a[k]=</a:t>
            </a:r>
            <a:r>
              <a:rPr lang="en-US" altLang="zh-CN" sz="3200" dirty="0" err="1"/>
              <a:t>i;search</a:t>
            </a:r>
            <a:r>
              <a:rPr lang="en-US" altLang="zh-CN" sz="3200" dirty="0"/>
              <a:t>(k+1);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0100" y="1984552"/>
            <a:ext cx="453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每一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位都能填</a:t>
            </a:r>
            <a:r>
              <a:rPr lang="en-US" altLang="zh-CN" sz="3600" b="1" dirty="0" smtClean="0">
                <a:solidFill>
                  <a:schemeClr val="accent2"/>
                </a:solidFill>
                <a:latin typeface="+mj-ea"/>
                <a:ea typeface="+mj-ea"/>
              </a:rPr>
              <a:t>1~n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吗？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099" y="3076921"/>
            <a:ext cx="486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不能出现前面出现过的数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0098" y="4439391"/>
            <a:ext cx="486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用一个数组</a:t>
            </a:r>
            <a:r>
              <a:rPr lang="en-US" altLang="zh-CN" sz="2400" dirty="0" smtClean="0"/>
              <a:t>b[]</a:t>
            </a:r>
            <a:r>
              <a:rPr lang="zh-CN" altLang="en-US" sz="2400" dirty="0" smtClean="0"/>
              <a:t>，来记录数字是否出现过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b[x]==0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在前面未出现，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en-US" altLang="zh-CN" sz="2400" dirty="0" smtClean="0"/>
              <a:t>b[x]==1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在前面出现过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61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</a:t>
            </a:r>
          </a:p>
          <a:p>
            <a:r>
              <a:rPr lang="en-US" altLang="zh-CN" sz="2800" dirty="0" smtClean="0"/>
              <a:t>         a[k]=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r>
              <a:rPr lang="en-US" altLang="zh-CN" sz="2800" dirty="0" smtClean="0"/>
              <a:t>         search(k+1</a:t>
            </a:r>
            <a:r>
              <a:rPr lang="en-US" altLang="zh-CN" sz="2800" dirty="0"/>
              <a:t>);</a:t>
            </a:r>
            <a:endParaRPr lang="zh-CN" altLang="en-US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800100" y="1984552"/>
            <a:ext cx="453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+mj-ea"/>
                <a:ea typeface="+mj-ea"/>
              </a:rPr>
              <a:t>每一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位都能填</a:t>
            </a:r>
            <a:r>
              <a:rPr lang="en-US" altLang="zh-CN" sz="3600" b="1" dirty="0" smtClean="0">
                <a:solidFill>
                  <a:schemeClr val="accent2"/>
                </a:solidFill>
                <a:latin typeface="+mj-ea"/>
                <a:ea typeface="+mj-ea"/>
              </a:rPr>
              <a:t>1-n</a:t>
            </a: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吗？</a:t>
            </a:r>
            <a:endParaRPr lang="zh-CN" altLang="en-US" sz="36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0099" y="3076921"/>
            <a:ext cx="486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不能出现前面出现过的数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800098" y="4439391"/>
            <a:ext cx="486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用一个数组</a:t>
            </a:r>
            <a:r>
              <a:rPr lang="en-US" altLang="zh-CN" sz="2400" dirty="0" smtClean="0"/>
              <a:t>b[]</a:t>
            </a:r>
            <a:r>
              <a:rPr lang="zh-CN" altLang="en-US" sz="2400" dirty="0" smtClean="0"/>
              <a:t>，来记录数字是否出现过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b[x]==0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在前面未出现，</a:t>
            </a:r>
            <a:endParaRPr lang="en-US" altLang="zh-CN" sz="2400" dirty="0" smtClean="0"/>
          </a:p>
          <a:p>
            <a:r>
              <a:rPr lang="zh-CN" altLang="en-US" sz="2400" dirty="0" smtClean="0"/>
              <a:t>若</a:t>
            </a:r>
            <a:r>
              <a:rPr lang="en-US" altLang="zh-CN" sz="2400" dirty="0" smtClean="0"/>
              <a:t>b[x]==1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在前面出现过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25062" y="3661696"/>
            <a:ext cx="1785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if(b[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]==0){</a:t>
            </a:r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]=1;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 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7186112" y="3991091"/>
            <a:ext cx="1524887" cy="6215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8732430" y="4011390"/>
            <a:ext cx="737415" cy="58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24792" y="3725270"/>
            <a:ext cx="211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在进入下一层前，要将</a:t>
            </a:r>
            <a:r>
              <a:rPr lang="en-US" altLang="zh-CN" sz="2400" b="1" dirty="0" err="1" smtClean="0">
                <a:solidFill>
                  <a:schemeClr val="accent1"/>
                </a:solidFill>
              </a:rPr>
              <a:t>i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标记为已经出现！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</a:t>
            </a:r>
          </a:p>
          <a:p>
            <a:r>
              <a:rPr lang="en-US" altLang="zh-CN" sz="2800" dirty="0" smtClean="0"/>
              <a:t>         a[k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    search(k+1</a:t>
            </a:r>
            <a:r>
              <a:rPr lang="en-US" altLang="zh-CN" sz="2800" dirty="0" smtClean="0"/>
              <a:t>);</a:t>
            </a:r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25062" y="3661696"/>
            <a:ext cx="1785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if(b[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]==0){</a:t>
            </a:r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]=1;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 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073004" y="5035136"/>
            <a:ext cx="2443161" cy="6286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5444228" y="4977986"/>
            <a:ext cx="1628086" cy="7429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5426" y="4305138"/>
            <a:ext cx="470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仔细想想，当这一个函数执行完了，算是手动模拟中的那个过程？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5426" y="5458126"/>
            <a:ext cx="470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位数字已经尝试完毕，从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位的填写返回到第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位数字的填写。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73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a[k]=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    search(k+1</a:t>
            </a:r>
            <a:r>
              <a:rPr lang="en-US" altLang="zh-CN" sz="2800" dirty="0" smtClean="0"/>
              <a:t>);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25062" y="3661696"/>
            <a:ext cx="1785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if(b[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]==0){</a:t>
            </a:r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]=1;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 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073004" y="5042501"/>
            <a:ext cx="2443161" cy="6286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5444228" y="4985351"/>
            <a:ext cx="1628086" cy="7429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86814" y="4538859"/>
            <a:ext cx="33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下一步应该干嘛？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6814" y="5379414"/>
            <a:ext cx="39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尝试第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位的下一种可能。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 rot="21009065">
            <a:off x="201417" y="3346525"/>
            <a:ext cx="422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有没有不妥的地方？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105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递归函数设计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a[k]=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    search(k+1</a:t>
            </a:r>
            <a:r>
              <a:rPr lang="en-US" altLang="zh-CN" sz="2800" dirty="0" smtClean="0"/>
              <a:t>);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25062" y="3661696"/>
            <a:ext cx="1785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if(b[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]==0){</a:t>
            </a:r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]=1;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 </a:t>
            </a:r>
            <a:endParaRPr lang="en-US" altLang="zh-CN" sz="2800" b="1" dirty="0"/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]=0;</a:t>
            </a:r>
          </a:p>
          <a:p>
            <a:r>
              <a:rPr lang="en-US" altLang="zh-CN" sz="2800" b="1" dirty="0" smtClean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969535" y="5341552"/>
            <a:ext cx="2443161" cy="6286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0800000">
            <a:off x="5359659" y="5284402"/>
            <a:ext cx="1628086" cy="7429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28142" y="5369166"/>
            <a:ext cx="420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</a:rPr>
              <a:t>消除之前结果的影响！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4359276" y="3573292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631950" y="3281360"/>
            <a:ext cx="12731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来到选择点，选择一条路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4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算法框架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5101" y="1118097"/>
            <a:ext cx="51720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</a:t>
            </a:r>
            <a:r>
              <a:rPr lang="en-US" altLang="zh-CN" sz="2800" dirty="0" smtClean="0"/>
              <a:t>oid search(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k){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For(</a:t>
            </a:r>
            <a:r>
              <a:rPr lang="zh-CN" altLang="en-US" sz="2800" dirty="0"/>
              <a:t>选择当前位置上可以填的数）</a:t>
            </a:r>
          </a:p>
          <a:p>
            <a:r>
              <a:rPr lang="en-US" altLang="zh-CN" sz="2800" dirty="0" smtClean="0"/>
              <a:t>{</a:t>
            </a:r>
          </a:p>
          <a:p>
            <a:r>
              <a:rPr lang="en-US" altLang="zh-CN" sz="2800" dirty="0" smtClean="0"/>
              <a:t>   </a:t>
            </a:r>
          </a:p>
          <a:p>
            <a:r>
              <a:rPr lang="en-US" altLang="zh-CN" sz="2800" dirty="0" smtClean="0"/>
              <a:t>      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a[k]=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         search(k+1</a:t>
            </a:r>
            <a:r>
              <a:rPr lang="en-US" altLang="zh-CN" sz="2800" dirty="0" smtClean="0"/>
              <a:t>);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dirty="0" smtClean="0"/>
              <a:t>eturn;</a:t>
            </a:r>
          </a:p>
          <a:p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86112" y="2784534"/>
            <a:ext cx="4298266" cy="58477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 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&lt;= 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5775" y="1470254"/>
            <a:ext cx="375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ea typeface="+mj-ea"/>
              </a:rPr>
              <a:t>if(          ){</a:t>
            </a:r>
          </a:p>
          <a:p>
            <a:r>
              <a:rPr lang="en-US" altLang="zh-CN" sz="3200" dirty="0" smtClean="0">
                <a:ea typeface="+mj-ea"/>
              </a:rPr>
              <a:t>      </a:t>
            </a:r>
            <a:r>
              <a:rPr lang="zh-CN" altLang="en-US" sz="3200" dirty="0" smtClean="0">
                <a:ea typeface="+mj-ea"/>
              </a:rPr>
              <a:t>输出</a:t>
            </a:r>
            <a:r>
              <a:rPr lang="en-US" altLang="zh-CN" sz="3200" dirty="0" smtClean="0">
                <a:ea typeface="+mj-ea"/>
              </a:rPr>
              <a:t>;return;</a:t>
            </a:r>
            <a:endParaRPr lang="en-US" altLang="zh-CN" sz="3200" dirty="0">
              <a:ea typeface="+mj-ea"/>
            </a:endParaRPr>
          </a:p>
          <a:p>
            <a:r>
              <a:rPr lang="en-US" altLang="zh-CN" sz="3200" dirty="0" smtClean="0">
                <a:ea typeface="+mj-ea"/>
              </a:rPr>
              <a:t>}</a:t>
            </a:r>
            <a:endParaRPr lang="zh-CN" altLang="en-US" sz="32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72314" y="1482430"/>
            <a:ext cx="74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k&gt;r</a:t>
            </a:r>
            <a:endParaRPr lang="zh-CN" altLang="en-US" sz="3200" dirty="0"/>
          </a:p>
        </p:txBody>
      </p:sp>
      <p:sp>
        <p:nvSpPr>
          <p:cNvPr id="10" name="文本框 9"/>
          <p:cNvSpPr txBox="1"/>
          <p:nvPr/>
        </p:nvSpPr>
        <p:spPr>
          <a:xfrm>
            <a:off x="6925062" y="3661696"/>
            <a:ext cx="1785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if(b[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]==0){</a:t>
            </a:r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]=1;</a:t>
            </a:r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 </a:t>
            </a:r>
            <a:endParaRPr lang="en-US" altLang="zh-CN" sz="2800" b="1" dirty="0"/>
          </a:p>
          <a:p>
            <a:r>
              <a:rPr lang="en-US" altLang="zh-CN" sz="2800" b="1" dirty="0" smtClean="0"/>
              <a:t>    b[</a:t>
            </a:r>
            <a:r>
              <a:rPr lang="en-US" altLang="zh-CN" sz="2800" b="1" dirty="0" err="1" smtClean="0"/>
              <a:t>i</a:t>
            </a:r>
            <a:r>
              <a:rPr lang="en-US" altLang="zh-CN" sz="2800" b="1" dirty="0" smtClean="0"/>
              <a:t>]=0;</a:t>
            </a:r>
          </a:p>
          <a:p>
            <a:r>
              <a:rPr lang="en-US" altLang="zh-CN" sz="2800" b="1" dirty="0" smtClean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</p:spTree>
    <p:extLst>
      <p:ext uri="{BB962C8B-B14F-4D97-AF65-F5344CB8AC3E}">
        <p14:creationId xmlns:p14="http://schemas.microsoft.com/office/powerpoint/2010/main" val="321083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算法框架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4813" y="1561028"/>
            <a:ext cx="165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框架一：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86501" y="2270699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</a:t>
            </a:r>
            <a:r>
              <a:rPr lang="zh-CN" altLang="en-US" sz="2400" b="1" dirty="0" smtClean="0"/>
              <a:t>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</a:t>
            </a:r>
            <a:r>
              <a:rPr lang="zh-CN" altLang="en-US" sz="2400" b="1" dirty="0">
                <a:solidFill>
                  <a:schemeClr val="accent1"/>
                </a:solidFill>
              </a:rPr>
              <a:t>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if(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到达目的地）输出解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;</a:t>
            </a:r>
          </a:p>
          <a:p>
            <a:r>
              <a:rPr lang="en-US" altLang="zh-CN" sz="2400" b="1" dirty="0" smtClean="0">
                <a:solidFill>
                  <a:schemeClr val="accent1"/>
                </a:solidFill>
              </a:rPr>
              <a:t>                 else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 Search</a:t>
            </a:r>
            <a:r>
              <a:rPr lang="zh-CN" altLang="en-US" sz="2400" b="1" dirty="0">
                <a:solidFill>
                  <a:schemeClr val="accent1"/>
                </a:solidFill>
              </a:rPr>
              <a:t>(k+1);</a:t>
            </a:r>
          </a:p>
          <a:p>
            <a:r>
              <a:rPr lang="zh-CN" altLang="en-US" sz="2400" b="1" dirty="0"/>
              <a:t>　　　</a:t>
            </a:r>
            <a:r>
              <a:rPr lang="zh-CN" altLang="en-US" sz="2400" b="1" dirty="0" smtClean="0"/>
              <a:t>   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86501" y="1685924"/>
            <a:ext cx="165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框架</a:t>
            </a:r>
            <a:r>
              <a:rPr lang="zh-CN" altLang="en-US" sz="3200" b="1" dirty="0">
                <a:solidFill>
                  <a:schemeClr val="accent1"/>
                </a:solidFill>
                <a:latin typeface="+mj-ea"/>
                <a:ea typeface="+mj-ea"/>
              </a:rPr>
              <a:t>二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4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chemeClr val="accent2"/>
                </a:solidFill>
              </a:rPr>
              <a:t>算法框架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86587" y="1800225"/>
            <a:ext cx="5095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N</a:t>
            </a:r>
            <a:r>
              <a:rPr lang="zh-CN" altLang="en-US" dirty="0"/>
              <a:t>皇后问题</a:t>
            </a:r>
          </a:p>
        </p:txBody>
      </p:sp>
      <p:sp>
        <p:nvSpPr>
          <p:cNvPr id="3" name="矩形 2"/>
          <p:cNvSpPr/>
          <p:nvPr/>
        </p:nvSpPr>
        <p:spPr>
          <a:xfrm>
            <a:off x="1724024" y="1443068"/>
            <a:ext cx="88106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n×n</a:t>
            </a:r>
            <a:r>
              <a:rPr lang="zh-CN" altLang="en-US" dirty="0"/>
              <a:t>格的棋盘上放置彼此不受攻击的</a:t>
            </a:r>
            <a:r>
              <a:rPr lang="en-US" altLang="zh-CN" dirty="0"/>
              <a:t>n</a:t>
            </a:r>
            <a:r>
              <a:rPr lang="zh-CN" altLang="en-US" dirty="0"/>
              <a:t>个皇后。按照国际象棋的规则，皇后可以攻击与之处在同一行或同一列或同一斜线上的棋子。</a:t>
            </a:r>
            <a:r>
              <a:rPr lang="en-US" altLang="zh-CN" dirty="0"/>
              <a:t>n</a:t>
            </a:r>
            <a:r>
              <a:rPr lang="zh-CN" altLang="en-US" dirty="0"/>
              <a:t>后问题等价于再</a:t>
            </a:r>
            <a:r>
              <a:rPr lang="en-US" altLang="zh-CN" dirty="0" err="1"/>
              <a:t>n×n</a:t>
            </a:r>
            <a:r>
              <a:rPr lang="zh-CN" altLang="en-US" dirty="0"/>
              <a:t>的棋盘上放置</a:t>
            </a:r>
            <a:r>
              <a:rPr lang="en-US" altLang="zh-CN" dirty="0"/>
              <a:t>n</a:t>
            </a:r>
            <a:r>
              <a:rPr lang="zh-CN" altLang="en-US" dirty="0"/>
              <a:t>个皇后，任何</a:t>
            </a:r>
            <a:r>
              <a:rPr lang="en-US" altLang="zh-CN" dirty="0"/>
              <a:t>2</a:t>
            </a:r>
            <a:r>
              <a:rPr lang="zh-CN" altLang="en-US" dirty="0"/>
              <a:t>个皇后不妨在同一行或同一列或同一斜线上。</a:t>
            </a:r>
          </a:p>
          <a:p>
            <a:endParaRPr lang="zh-CN" altLang="en-US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</a:p>
          <a:p>
            <a:r>
              <a:rPr lang="zh-CN" altLang="en-US" dirty="0"/>
              <a:t>给定棋盘的大小</a:t>
            </a:r>
            <a:r>
              <a:rPr lang="en-US" altLang="zh-CN" dirty="0"/>
              <a:t>n (n ≤ 13)</a:t>
            </a:r>
          </a:p>
          <a:p>
            <a:endParaRPr lang="en-US" altLang="zh-CN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  <a:p>
            <a:r>
              <a:rPr lang="zh-CN" altLang="en-US" dirty="0"/>
              <a:t>输出整数表示有多少种放置方法</a:t>
            </a:r>
          </a:p>
          <a:p>
            <a:endParaRPr lang="zh-CN" altLang="en-US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</a:p>
          <a:p>
            <a:r>
              <a:rPr lang="en-US" altLang="zh-CN" dirty="0"/>
              <a:t>8</a:t>
            </a:r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</a:p>
          <a:p>
            <a:r>
              <a:rPr lang="en-US" altLang="zh-CN" dirty="0"/>
              <a:t>92</a:t>
            </a: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08899"/>
              </p:ext>
            </p:extLst>
          </p:nvPr>
        </p:nvGraphicFramePr>
        <p:xfrm>
          <a:off x="7315200" y="2657475"/>
          <a:ext cx="4238625" cy="4114800"/>
        </p:xfrm>
        <a:graphic>
          <a:graphicData uri="http://schemas.openxmlformats.org/drawingml/2006/table">
            <a:tbl>
              <a:tblPr/>
              <a:tblGrid>
                <a:gridCol w="469900"/>
                <a:gridCol w="468313"/>
                <a:gridCol w="469900"/>
                <a:gridCol w="469900"/>
                <a:gridCol w="468312"/>
                <a:gridCol w="469900"/>
                <a:gridCol w="469900"/>
                <a:gridCol w="468313"/>
                <a:gridCol w="484187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１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２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３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４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５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６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７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８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１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２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３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４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５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６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７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８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42549"/>
              </p:ext>
            </p:extLst>
          </p:nvPr>
        </p:nvGraphicFramePr>
        <p:xfrm>
          <a:off x="7734300" y="3198813"/>
          <a:ext cx="3848100" cy="3513140"/>
        </p:xfrm>
        <a:graphic>
          <a:graphicData uri="http://schemas.openxmlformats.org/drawingml/2006/table">
            <a:tbl>
              <a:tblPr/>
              <a:tblGrid>
                <a:gridCol w="476250"/>
                <a:gridCol w="474663"/>
                <a:gridCol w="474662"/>
                <a:gridCol w="476250"/>
                <a:gridCol w="476250"/>
                <a:gridCol w="488950"/>
                <a:gridCol w="490538"/>
                <a:gridCol w="490537"/>
              </a:tblGrid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▲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－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／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｜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＼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0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N</a:t>
            </a:r>
            <a:r>
              <a:rPr lang="zh-CN" altLang="en-US" dirty="0"/>
              <a:t>皇后问题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0150" y="19145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尝试下</a:t>
            </a:r>
            <a:r>
              <a:rPr lang="en-US" altLang="zh-CN" sz="3200" dirty="0" smtClean="0"/>
              <a:t>N=4</a:t>
            </a:r>
            <a:r>
              <a:rPr lang="zh-CN" altLang="en-US" sz="3200" dirty="0" smtClean="0"/>
              <a:t>的情况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162175" y="3069212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从第一层第一个位置开始放，再从第二层第一位置开始放，如果该层所有位置都尝试了，</a:t>
            </a:r>
            <a:r>
              <a:rPr lang="zh-CN" altLang="en-US" sz="2400" dirty="0" smtClean="0"/>
              <a:t>则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上一层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47862" y="4470121"/>
            <a:ext cx="83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每一步就是选择该层中的皇后的位置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42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86587" y="1800225"/>
            <a:ext cx="5095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63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86587" y="1800225"/>
            <a:ext cx="5095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2525" y="2195046"/>
            <a:ext cx="3295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从第一层第一个位置开始放，再从第二层第一位置开始放，如果该层所有位置都尝试了，</a:t>
            </a:r>
            <a:r>
              <a:rPr lang="zh-CN" altLang="en-US" sz="2400" dirty="0" smtClean="0"/>
              <a:t>则</a:t>
            </a:r>
            <a:r>
              <a:rPr lang="zh-CN" altLang="en-US" sz="2400" dirty="0" smtClean="0">
                <a:solidFill>
                  <a:schemeClr val="accent1"/>
                </a:solidFill>
              </a:rPr>
              <a:t>回溯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上一层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69181" y="4683720"/>
            <a:ext cx="3462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每一步就是选择该层中的皇后的位置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7313" y="3864340"/>
            <a:ext cx="7839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如何记录皇后的位置？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N</a:t>
            </a:r>
            <a:r>
              <a:rPr lang="zh-CN" altLang="en-US" dirty="0"/>
              <a:t>皇后问题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76463" y="1657350"/>
            <a:ext cx="7839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1"/>
                </a:solidFill>
                <a:latin typeface="+mj-ea"/>
                <a:ea typeface="+mj-ea"/>
              </a:rPr>
              <a:t>如何记录皇后的位置？</a:t>
            </a:r>
            <a:endParaRPr lang="zh-CN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6463" y="2622411"/>
            <a:ext cx="808672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想法一</a:t>
            </a:r>
            <a:r>
              <a:rPr lang="zh-CN" altLang="en-US" sz="2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利用</a:t>
            </a:r>
            <a:r>
              <a:rPr lang="zh-CN" altLang="en-US" dirty="0"/>
              <a:t>二维数组，用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确定一个皇后位置；</a:t>
            </a:r>
            <a:endParaRPr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][j]==0</a:t>
            </a:r>
            <a:r>
              <a:rPr lang="zh-CN" altLang="en-US" dirty="0"/>
              <a:t>时，表示该处无皇后，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][j]==1</a:t>
            </a:r>
            <a:r>
              <a:rPr lang="zh-CN" altLang="en-US" dirty="0"/>
              <a:t>时，表示该处有皇后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想法二：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利用</a:t>
            </a:r>
            <a:r>
              <a:rPr lang="zh-CN" altLang="en-US" dirty="0"/>
              <a:t>一位数组，数组的下标表示皇后所在的行，数组里所存的元素的值表示皇后所在的列；</a:t>
            </a:r>
            <a:endParaRPr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行皇后</a:t>
            </a:r>
            <a:endParaRPr lang="en-US" altLang="zh-CN" dirty="0"/>
          </a:p>
          <a:p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行的皇后放第几列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57525" y="5715000"/>
            <a:ext cx="674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为题目</a:t>
            </a:r>
            <a:r>
              <a:rPr lang="zh-CN" altLang="en-US" sz="2800" b="1" dirty="0" smtClean="0">
                <a:solidFill>
                  <a:schemeClr val="accent1"/>
                </a:solidFill>
                <a:latin typeface="+mj-ea"/>
                <a:ea typeface="+mj-ea"/>
              </a:rPr>
              <a:t>建立好的数学模型</a:t>
            </a:r>
            <a:r>
              <a:rPr lang="zh-CN" altLang="en-US" sz="2400" dirty="0" smtClean="0"/>
              <a:t>是解题的关键！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66925" y="3678193"/>
            <a:ext cx="8143875" cy="18292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86587" y="1800225"/>
            <a:ext cx="5095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7225" y="2958642"/>
            <a:ext cx="4493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不同行：</a:t>
            </a:r>
            <a:r>
              <a:rPr lang="zh-CN" altLang="en-US" sz="2400" dirty="0" smtClean="0">
                <a:solidFill>
                  <a:schemeClr val="tx1"/>
                </a:solidFill>
                <a:latin typeface="Tahoma" panose="020B0604030504040204" pitchFamily="34" charset="0"/>
              </a:rPr>
              <a:t>数组的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下标保证不重复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不同列：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不同对角线：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03694" y="4573588"/>
            <a:ext cx="480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填到第</a:t>
            </a:r>
            <a:r>
              <a:rPr lang="en-US" altLang="zh-CN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K</a:t>
            </a:r>
            <a:r>
              <a:rPr lang="zh-CN" altLang="en-US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行时，就与前</a:t>
            </a:r>
            <a:r>
              <a:rPr lang="en-US" altLang="zh-CN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1~(K-1)</a:t>
            </a:r>
            <a:r>
              <a:rPr lang="zh-CN" altLang="en-US" sz="1800" b="1" dirty="0">
                <a:solidFill>
                  <a:schemeClr val="accent1"/>
                </a:solidFill>
                <a:latin typeface="Tahoma" panose="020B0604030504040204" pitchFamily="34" charset="0"/>
              </a:rPr>
              <a:t>行都进行比较</a:t>
            </a:r>
          </a:p>
        </p:txBody>
      </p:sp>
    </p:spTree>
    <p:extLst>
      <p:ext uri="{BB962C8B-B14F-4D97-AF65-F5344CB8AC3E}">
        <p14:creationId xmlns:p14="http://schemas.microsoft.com/office/powerpoint/2010/main" val="129628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986587" y="1800225"/>
            <a:ext cx="5095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3445" y="3339108"/>
            <a:ext cx="4438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ea"/>
                <a:ea typeface="+mj-ea"/>
              </a:rPr>
              <a:t>当最后一层填好，并符合条件，则到达目的地</a:t>
            </a:r>
            <a:endParaRPr lang="zh-CN" altLang="en-US" sz="32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363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4373563" y="3973342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89388" y="4868864"/>
            <a:ext cx="1273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遇到死路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86587" y="1800225"/>
            <a:ext cx="5095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5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012" y="1268413"/>
            <a:ext cx="5843587" cy="612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int Search(int k)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{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  if  (到目的地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{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输出</a:t>
            </a:r>
            <a:r>
              <a:rPr lang="zh-CN" altLang="en-US" sz="2400" dirty="0" smtClean="0"/>
              <a:t>解; </a:t>
            </a:r>
            <a:r>
              <a:rPr lang="en-US" altLang="zh-CN" sz="2400" dirty="0" smtClean="0"/>
              <a:t>return;}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　  for (枚举该位可能的解)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zh-CN" altLang="en-US" sz="2400" dirty="0" smtClean="0"/>
              <a:t> if  </a:t>
            </a:r>
            <a:r>
              <a:rPr lang="zh-CN" altLang="en-US" sz="2400" dirty="0"/>
              <a:t>(满足条件) 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zh-CN" altLang="en-US" sz="2400" dirty="0" smtClean="0"/>
              <a:t> {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</a:t>
            </a:r>
            <a:r>
              <a:rPr lang="zh-CN" altLang="en-US" sz="2400" dirty="0" smtClean="0"/>
              <a:t>保存</a:t>
            </a:r>
            <a:r>
              <a:rPr lang="zh-CN" altLang="en-US" sz="2400" dirty="0"/>
              <a:t>结果;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     </a:t>
            </a:r>
            <a:r>
              <a:rPr lang="zh-CN" altLang="en-US" sz="2400" dirty="0" smtClean="0"/>
              <a:t>Search</a:t>
            </a:r>
            <a:r>
              <a:rPr lang="zh-CN" altLang="en-US" sz="2400" dirty="0"/>
              <a:t>(k+1);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　　</a:t>
            </a:r>
            <a:r>
              <a:rPr lang="zh-CN" altLang="en-US" sz="2400" dirty="0" smtClean="0"/>
              <a:t>恢复</a:t>
            </a:r>
            <a:r>
              <a:rPr lang="zh-CN" altLang="en-US" sz="2400" dirty="0"/>
              <a:t>：保存结果之前的</a:t>
            </a:r>
            <a:r>
              <a:rPr lang="zh-CN" altLang="en-US" sz="2400" dirty="0" smtClean="0"/>
              <a:t>状态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　　</a:t>
            </a:r>
            <a:r>
              <a:rPr lang="zh-CN" altLang="en-US" sz="2400" dirty="0" smtClean="0"/>
              <a:t>}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　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34995" y="2838450"/>
            <a:ext cx="37140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函数功能：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填第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位的数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（放置第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个皇后）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5307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1" y="1868488"/>
            <a:ext cx="663416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　  for (枚举该位可能的解)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</a:t>
            </a:r>
            <a:r>
              <a:rPr lang="zh-CN" altLang="en-US" sz="2800" dirty="0" smtClean="0"/>
              <a:t> if  (                  满足条件                          )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</a:t>
            </a:r>
            <a:r>
              <a:rPr lang="zh-CN" altLang="en-US" sz="2800" dirty="0" smtClean="0"/>
              <a:t> {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　　</a:t>
            </a:r>
            <a:r>
              <a:rPr lang="zh-CN" altLang="en-US" sz="2800" dirty="0" smtClean="0"/>
              <a:t>保存</a:t>
            </a:r>
            <a:r>
              <a:rPr lang="zh-CN" altLang="en-US" sz="2800" dirty="0"/>
              <a:t>结果;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　     </a:t>
            </a:r>
            <a:r>
              <a:rPr lang="zh-CN" altLang="en-US" sz="2800" dirty="0" smtClean="0"/>
              <a:t>Search</a:t>
            </a:r>
            <a:r>
              <a:rPr lang="zh-CN" altLang="en-US" sz="2800" dirty="0"/>
              <a:t>(k+1);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　　</a:t>
            </a:r>
            <a:r>
              <a:rPr lang="zh-CN" altLang="en-US" sz="2800" dirty="0" smtClean="0"/>
              <a:t>恢复</a:t>
            </a:r>
            <a:r>
              <a:rPr lang="zh-CN" altLang="en-US" sz="2800" dirty="0"/>
              <a:t>：保存结果之前的</a:t>
            </a:r>
            <a:r>
              <a:rPr lang="zh-CN" altLang="en-US" sz="2800" dirty="0" smtClean="0"/>
              <a:t>状态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</a:t>
            </a:r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962150" y="2039938"/>
            <a:ext cx="2847975" cy="52322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</a:t>
            </a:r>
            <a:r>
              <a:rPr lang="en-US" altLang="zh-CN" sz="2800" dirty="0" smtClean="0"/>
              <a:t> = 1 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&lt;=n 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12476" y="2583070"/>
            <a:ext cx="3923182" cy="646331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个皇后填在第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列，</a:t>
            </a:r>
            <a:endParaRPr lang="en-US" altLang="zh-CN" dirty="0" smtClean="0"/>
          </a:p>
          <a:p>
            <a:r>
              <a:rPr lang="zh-CN" altLang="en-US" dirty="0" smtClean="0"/>
              <a:t>前面的皇后没有同列与同对角线情况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76159" y="3960193"/>
            <a:ext cx="2200275" cy="46166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a[k] =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 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37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4675" y="1678195"/>
            <a:ext cx="9650950" cy="52322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</a:rPr>
              <a:t>第</a:t>
            </a:r>
            <a:r>
              <a:rPr lang="en-US" altLang="zh-CN" sz="2800" dirty="0" smtClean="0">
                <a:solidFill>
                  <a:schemeClr val="accent1"/>
                </a:solidFill>
              </a:rPr>
              <a:t>k</a:t>
            </a:r>
            <a:r>
              <a:rPr lang="zh-CN" altLang="en-US" sz="2800" dirty="0" smtClean="0">
                <a:solidFill>
                  <a:schemeClr val="accent1"/>
                </a:solidFill>
              </a:rPr>
              <a:t>个皇后填在第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i</a:t>
            </a:r>
            <a:r>
              <a:rPr lang="zh-CN" altLang="en-US" sz="2800" dirty="0" smtClean="0">
                <a:solidFill>
                  <a:schemeClr val="accent1"/>
                </a:solidFill>
              </a:rPr>
              <a:t>列，前面的皇后没有同列</a:t>
            </a:r>
            <a:r>
              <a:rPr lang="en-US" altLang="zh-CN" sz="2800" dirty="0" smtClean="0">
                <a:solidFill>
                  <a:schemeClr val="accent1"/>
                </a:solidFill>
              </a:rPr>
              <a:t>,</a:t>
            </a:r>
            <a:r>
              <a:rPr lang="zh-CN" altLang="en-US" sz="2800" dirty="0" smtClean="0">
                <a:solidFill>
                  <a:schemeClr val="accent1"/>
                </a:solidFill>
              </a:rPr>
              <a:t>同对角线情况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675" y="2611197"/>
            <a:ext cx="3400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没有同列的情况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23975" y="3467100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a[1]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a[k-1]</a:t>
            </a:r>
            <a:r>
              <a:rPr lang="zh-CN" altLang="en-US" dirty="0" smtClean="0"/>
              <a:t>都没有出现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不能出现前面出现过的数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56301" y="4627291"/>
            <a:ext cx="121700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if(b[</a:t>
            </a:r>
            <a:r>
              <a:rPr lang="en-US" altLang="zh-CN" b="1" dirty="0" err="1"/>
              <a:t>i</a:t>
            </a:r>
            <a:r>
              <a:rPr lang="en-US" altLang="zh-CN" b="1" dirty="0"/>
              <a:t>]==0</a:t>
            </a:r>
            <a:r>
              <a:rPr lang="en-US" altLang="zh-CN" b="1" dirty="0" smtClean="0"/>
              <a:t>){</a:t>
            </a:r>
          </a:p>
          <a:p>
            <a:r>
              <a:rPr lang="en-US" altLang="zh-CN" b="1" dirty="0" smtClean="0"/>
              <a:t>     b[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]=1;</a:t>
            </a:r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en-US" altLang="zh-CN" b="1" dirty="0"/>
              <a:t>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70175" y="2611197"/>
            <a:ext cx="401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没有同对角线的情况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58024" y="5135122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</a:t>
            </a:r>
            <a:r>
              <a:rPr lang="zh-CN" altLang="en-US" dirty="0" smtClean="0"/>
              <a:t>纵坐标之和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11448"/>
              </p:ext>
            </p:extLst>
          </p:nvPr>
        </p:nvGraphicFramePr>
        <p:xfrm>
          <a:off x="7089299" y="3539079"/>
          <a:ext cx="1483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18218"/>
              </p:ext>
            </p:extLst>
          </p:nvPr>
        </p:nvGraphicFramePr>
        <p:xfrm>
          <a:off x="9335245" y="3543300"/>
          <a:ext cx="1483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293969" y="5139356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</a:t>
            </a:r>
            <a:r>
              <a:rPr lang="zh-CN" altLang="en-US" dirty="0" smtClean="0"/>
              <a:t>纵坐标之</a:t>
            </a:r>
            <a:r>
              <a:rPr lang="zh-CN" altLang="en-US" dirty="0"/>
              <a:t>差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12029"/>
              </p:ext>
            </p:extLst>
          </p:nvPr>
        </p:nvGraphicFramePr>
        <p:xfrm>
          <a:off x="9338181" y="3533775"/>
          <a:ext cx="1483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-3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1778"/>
              </p:ext>
            </p:extLst>
          </p:nvPr>
        </p:nvGraphicFramePr>
        <p:xfrm>
          <a:off x="7102236" y="3551829"/>
          <a:ext cx="1483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800"/>
                <a:gridCol w="370800"/>
                <a:gridCol w="370800"/>
                <a:gridCol w="37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8252D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8252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876799" y="5753099"/>
            <a:ext cx="2409825" cy="685667"/>
            <a:chOff x="4876799" y="5753099"/>
            <a:chExt cx="2409825" cy="685667"/>
          </a:xfrm>
        </p:grpSpPr>
        <p:sp>
          <p:nvSpPr>
            <p:cNvPr id="19" name="右箭头 18"/>
            <p:cNvSpPr/>
            <p:nvPr/>
          </p:nvSpPr>
          <p:spPr>
            <a:xfrm rot="10800000">
              <a:off x="4876799" y="5753099"/>
              <a:ext cx="2409825" cy="685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38775" y="5891050"/>
              <a:ext cx="172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仿照该写法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272488" y="5753099"/>
            <a:ext cx="202882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Tips:</a:t>
            </a:r>
            <a:r>
              <a:rPr lang="zh-CN" altLang="en-US" dirty="0" smtClean="0"/>
              <a:t>坐标差可能会是负数，不能直接作为数组下标！！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6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  <p:bldP spid="9" grpId="0"/>
      <p:bldP spid="10" grpId="0"/>
      <p:bldP spid="14" grpId="0"/>
      <p:bldP spid="17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N</a:t>
            </a:r>
            <a:r>
              <a:rPr lang="zh-CN" altLang="en-US" sz="4000" dirty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7711" y="1868488"/>
            <a:ext cx="66341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　  for (枚举该位可能的解)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</a:t>
            </a:r>
            <a:r>
              <a:rPr lang="zh-CN" altLang="en-US" sz="2800" dirty="0" smtClean="0"/>
              <a:t> if  (                  满足条件                          )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</a:t>
            </a:r>
            <a:r>
              <a:rPr lang="zh-CN" altLang="en-US" sz="2800" dirty="0" smtClean="0"/>
              <a:t> {</a:t>
            </a:r>
            <a:endParaRPr lang="zh-CN" altLang="en-US" sz="2800" dirty="0"/>
          </a:p>
          <a:p>
            <a:r>
              <a:rPr lang="zh-CN" altLang="en-US" sz="2800" dirty="0"/>
              <a:t>　　　　</a:t>
            </a:r>
            <a:r>
              <a:rPr lang="en-US" altLang="zh-CN" sz="2800" dirty="0"/>
              <a:t>a[k]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;</a:t>
            </a:r>
          </a:p>
          <a:p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　     </a:t>
            </a:r>
            <a:r>
              <a:rPr lang="zh-CN" altLang="en-US" sz="2800" dirty="0" smtClean="0"/>
              <a:t>Search</a:t>
            </a:r>
            <a:r>
              <a:rPr lang="zh-CN" altLang="en-US" sz="2800" dirty="0"/>
              <a:t>(k+1);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　　</a:t>
            </a:r>
            <a:r>
              <a:rPr lang="zh-CN" altLang="en-US" sz="2400" dirty="0" smtClean="0"/>
              <a:t>恢复</a:t>
            </a:r>
            <a:r>
              <a:rPr lang="zh-CN" altLang="en-US" sz="2400" dirty="0"/>
              <a:t>：保存结果之前的</a:t>
            </a:r>
            <a:r>
              <a:rPr lang="zh-CN" altLang="en-US" sz="2400" dirty="0" smtClean="0"/>
              <a:t>状态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　　</a:t>
            </a:r>
            <a:r>
              <a:rPr lang="zh-CN" altLang="en-US" sz="2800" dirty="0" smtClean="0"/>
              <a:t>}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962150" y="2039938"/>
            <a:ext cx="2847975" cy="523220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i</a:t>
            </a:r>
            <a:r>
              <a:rPr lang="en-US" altLang="zh-CN" sz="2800" dirty="0" smtClean="0"/>
              <a:t> = 1 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&lt;=n 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12476" y="2583070"/>
            <a:ext cx="3923182" cy="646331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个皇后填在第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列，</a:t>
            </a:r>
            <a:endParaRPr lang="en-US" altLang="zh-CN" dirty="0" smtClean="0"/>
          </a:p>
          <a:p>
            <a:r>
              <a:rPr lang="zh-CN" altLang="en-US" dirty="0" smtClean="0"/>
              <a:t>前面的皇后没有同列与同对角线情况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10816" y="4401036"/>
            <a:ext cx="4948844" cy="46166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]=1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zx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坐标和</a:t>
            </a:r>
            <a:r>
              <a:rPr lang="en-US" altLang="zh-CN" sz="2400" dirty="0" smtClean="0"/>
              <a:t>]=1; </a:t>
            </a:r>
            <a:r>
              <a:rPr lang="en-US" altLang="zh-CN" sz="2400" dirty="0" err="1" smtClean="0"/>
              <a:t>yx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坐标差</a:t>
            </a:r>
            <a:r>
              <a:rPr lang="en-US" altLang="zh-CN" sz="2400" dirty="0" smtClean="0"/>
              <a:t>]=1;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79126" y="2583070"/>
            <a:ext cx="4612224" cy="722105"/>
          </a:xfrm>
          <a:prstGeom prst="rect">
            <a:avLst/>
          </a:prstGeom>
          <a:solidFill>
            <a:srgbClr val="08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b[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]==0 &amp;&amp; </a:t>
            </a:r>
            <a:r>
              <a:rPr lang="en-US" altLang="zh-CN" dirty="0" err="1">
                <a:solidFill>
                  <a:schemeClr val="tx1"/>
                </a:solidFill>
              </a:rPr>
              <a:t>zx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坐标和</a:t>
            </a:r>
            <a:r>
              <a:rPr lang="en-US" altLang="zh-CN" dirty="0">
                <a:solidFill>
                  <a:schemeClr val="tx1"/>
                </a:solidFill>
              </a:rPr>
              <a:t>]==0 &amp;&amp; </a:t>
            </a:r>
            <a:r>
              <a:rPr lang="en-US" altLang="zh-CN" dirty="0" err="1">
                <a:solidFill>
                  <a:schemeClr val="tx1"/>
                </a:solidFill>
              </a:rPr>
              <a:t>yx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坐标差</a:t>
            </a:r>
            <a:r>
              <a:rPr lang="en-US" altLang="zh-CN" dirty="0">
                <a:solidFill>
                  <a:schemeClr val="tx1"/>
                </a:solidFill>
              </a:rPr>
              <a:t>]==0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10816" y="5462776"/>
            <a:ext cx="4948844" cy="461665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]=0; </a:t>
            </a:r>
            <a:r>
              <a:rPr lang="en-US" altLang="zh-CN" sz="2400" dirty="0" err="1" smtClean="0"/>
              <a:t>zx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坐标和</a:t>
            </a:r>
            <a:r>
              <a:rPr lang="en-US" altLang="zh-CN" sz="2400" dirty="0" smtClean="0"/>
              <a:t>]=0; </a:t>
            </a:r>
            <a:r>
              <a:rPr lang="en-US" altLang="zh-CN" sz="2400" dirty="0" err="1" smtClean="0"/>
              <a:t>yx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坐标差</a:t>
            </a:r>
            <a:r>
              <a:rPr lang="en-US" altLang="zh-CN" sz="2400" dirty="0" smtClean="0"/>
              <a:t>]=0;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747711" y="1528118"/>
            <a:ext cx="5212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 if  (到目的地)</a:t>
            </a:r>
            <a:r>
              <a:rPr lang="en-US" altLang="zh-CN" sz="2400" b="1" dirty="0"/>
              <a:t>{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  输出</a:t>
            </a:r>
            <a:r>
              <a:rPr lang="zh-CN" altLang="en-US" sz="2400" b="1" dirty="0"/>
              <a:t>解; </a:t>
            </a:r>
            <a:r>
              <a:rPr lang="zh-CN" altLang="en-US" sz="2400" b="1" dirty="0" smtClean="0"/>
              <a:t>     </a:t>
            </a:r>
            <a:r>
              <a:rPr lang="en-US" altLang="zh-CN" sz="2400" b="1" dirty="0" smtClean="0"/>
              <a:t>return;     }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23975" y="1447507"/>
            <a:ext cx="1188501" cy="646331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k&gt;n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804918" y="1574284"/>
            <a:ext cx="1431433" cy="369332"/>
          </a:xfrm>
          <a:prstGeom prst="rect">
            <a:avLst/>
          </a:prstGeom>
          <a:solidFill>
            <a:srgbClr val="08252D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解的个数</a:t>
            </a:r>
            <a:r>
              <a:rPr lang="en-US" altLang="zh-CN" b="1" dirty="0" smtClean="0"/>
              <a:t>+1;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787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  <p:bldP spid="10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en-US" altLang="zh-CN" sz="4000" dirty="0" smtClean="0"/>
              <a:t>N</a:t>
            </a:r>
            <a:r>
              <a:rPr lang="zh-CN" altLang="en-US" sz="4000" dirty="0" smtClean="0"/>
              <a:t>皇后问题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872163" y="1685924"/>
            <a:ext cx="14288" cy="4614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04813" y="2145803"/>
            <a:ext cx="54673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int Search(int k)</a:t>
            </a:r>
          </a:p>
          <a:p>
            <a:r>
              <a:rPr lang="zh-CN" altLang="en-US" sz="2400" b="1" dirty="0"/>
              <a:t>　{</a:t>
            </a:r>
          </a:p>
          <a:p>
            <a:r>
              <a:rPr lang="zh-CN" altLang="en-US" sz="2400" b="1" dirty="0"/>
              <a:t>　  if  (到目的地</a:t>
            </a:r>
            <a:r>
              <a:rPr lang="zh-CN" altLang="en-US" sz="2400" b="1" dirty="0" smtClean="0"/>
              <a:t>)</a:t>
            </a:r>
            <a:r>
              <a:rPr lang="en-US" altLang="zh-CN" sz="2400" b="1" dirty="0" smtClean="0"/>
              <a:t>{</a:t>
            </a:r>
            <a:r>
              <a:rPr lang="zh-CN" altLang="en-US" sz="2400" b="1" dirty="0" smtClean="0"/>
              <a:t> </a:t>
            </a:r>
            <a:r>
              <a:rPr lang="zh-CN" altLang="en-US" sz="2400" b="1" dirty="0"/>
              <a:t>输出</a:t>
            </a:r>
            <a:r>
              <a:rPr lang="zh-CN" altLang="en-US" sz="2400" b="1" dirty="0" smtClean="0"/>
              <a:t>解; </a:t>
            </a:r>
            <a:r>
              <a:rPr lang="en-US" altLang="zh-CN" sz="2400" b="1" dirty="0" smtClean="0"/>
              <a:t>return;}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for (枚举该位可能的解)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if  </a:t>
            </a:r>
            <a:r>
              <a:rPr lang="zh-CN" altLang="en-US" sz="2400" b="1" dirty="0"/>
              <a:t>(满足条件) 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 {</a:t>
            </a:r>
            <a:endParaRPr lang="zh-CN" altLang="en-US" sz="2400" b="1" dirty="0"/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保存</a:t>
            </a:r>
            <a:r>
              <a:rPr lang="zh-CN" altLang="en-US" sz="2400" b="1" dirty="0"/>
              <a:t>结果;</a:t>
            </a:r>
          </a:p>
          <a:p>
            <a:r>
              <a:rPr lang="zh-CN" altLang="en-US" sz="2400" b="1" dirty="0"/>
              <a:t>　　　     </a:t>
            </a:r>
            <a:r>
              <a:rPr lang="zh-CN" altLang="en-US" sz="2400" b="1" dirty="0" smtClean="0"/>
              <a:t>Search</a:t>
            </a:r>
            <a:r>
              <a:rPr lang="zh-CN" altLang="en-US" sz="2400" b="1" dirty="0"/>
              <a:t>(k+1);</a:t>
            </a:r>
          </a:p>
          <a:p>
            <a:r>
              <a:rPr lang="zh-CN" altLang="en-US" sz="2400" b="1" dirty="0"/>
              <a:t>　　　　</a:t>
            </a:r>
            <a:r>
              <a:rPr lang="zh-CN" altLang="en-US" sz="2400" b="1" dirty="0" smtClean="0"/>
              <a:t>恢复</a:t>
            </a:r>
            <a:r>
              <a:rPr lang="zh-CN" altLang="en-US" sz="2400" b="1" dirty="0"/>
              <a:t>：保存结果之前的</a:t>
            </a:r>
            <a:r>
              <a:rPr lang="zh-CN" altLang="en-US" sz="2400" b="1" dirty="0" smtClean="0"/>
              <a:t>状态</a:t>
            </a:r>
            <a:endParaRPr lang="zh-CN" altLang="en-US" sz="2400" b="1" dirty="0"/>
          </a:p>
          <a:p>
            <a:r>
              <a:rPr lang="zh-CN" altLang="en-US" sz="2400" b="1" dirty="0"/>
              <a:t>　　</a:t>
            </a:r>
            <a:r>
              <a:rPr lang="zh-CN" altLang="en-US" sz="2400" b="1" dirty="0" smtClean="0"/>
              <a:t>}</a:t>
            </a:r>
            <a:endParaRPr lang="zh-CN" altLang="en-US" sz="2400" b="1" dirty="0"/>
          </a:p>
          <a:p>
            <a:r>
              <a:rPr lang="zh-CN" altLang="en-US" sz="2400" b="1" dirty="0"/>
              <a:t>　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87307" y="1361865"/>
            <a:ext cx="50958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关键</a:t>
            </a:r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点：</a:t>
            </a: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zh-CN" sz="36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、解的构成；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、解需要满足的条件是什么；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、恢复之前状态；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如何判断到达目的地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019" y="2886075"/>
            <a:ext cx="3194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b="1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、数学建模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31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49500" y="4456113"/>
            <a:ext cx="7543800" cy="11430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 smtClean="0"/>
              <a:t>The end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0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4316413" y="3573232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0076" y="3435189"/>
            <a:ext cx="2319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回到上一个选择点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076" y="4186238"/>
            <a:ext cx="19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选择另一条路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6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5716588" y="3530369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989388" y="4868864"/>
            <a:ext cx="1273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遇到死路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4316413" y="3573232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0076" y="3435189"/>
            <a:ext cx="2319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回到上一个选择点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076" y="4186238"/>
            <a:ext cx="2214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所有的选择都尝试过了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再回到上一个选择点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32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0" y="1700213"/>
          <a:ext cx="6096000" cy="296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9319" name="直接箭头连接符 3"/>
          <p:cNvCxnSpPr>
            <a:cxnSpLocks noChangeShapeType="1"/>
          </p:cNvCxnSpPr>
          <p:nvPr/>
        </p:nvCxnSpPr>
        <p:spPr bwMode="auto">
          <a:xfrm>
            <a:off x="3989388" y="83661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20" name="直接箭头连接符 4"/>
          <p:cNvCxnSpPr>
            <a:cxnSpLocks noChangeShapeType="1"/>
          </p:cNvCxnSpPr>
          <p:nvPr/>
        </p:nvCxnSpPr>
        <p:spPr bwMode="auto">
          <a:xfrm>
            <a:off x="8256588" y="4868864"/>
            <a:ext cx="0" cy="7207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" name="TextBox 6"/>
          <p:cNvSpPr txBox="1">
            <a:spLocks noChangeArrowheads="1"/>
          </p:cNvSpPr>
          <p:nvPr/>
        </p:nvSpPr>
        <p:spPr bwMode="auto">
          <a:xfrm>
            <a:off x="5232400" y="550863"/>
            <a:ext cx="2159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3600">
                <a:latin typeface="Arial" panose="020B0604020202020204" pitchFamily="34" charset="0"/>
              </a:rPr>
              <a:t>走迷宫</a:t>
            </a: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3773488" y="2787420"/>
            <a:ext cx="431800" cy="4318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57263" y="2806180"/>
            <a:ext cx="2319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000" dirty="0" smtClean="0">
                <a:latin typeface="Arial" panose="020B0604020202020204" pitchFamily="34" charset="0"/>
              </a:rPr>
              <a:t>作出新的选择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 smtClean="0"/>
              <a:t>暴力法之回溯</a:t>
            </a:r>
            <a:r>
              <a:rPr lang="zh-CN" altLang="en-US" sz="6000" b="1" dirty="0"/>
              <a:t>法</a:t>
            </a:r>
            <a:endParaRPr lang="zh-CN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45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回忆走迷宫的过程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2513" y="1746112"/>
            <a:ext cx="10086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先</a:t>
            </a:r>
            <a:r>
              <a:rPr lang="zh-CN" altLang="en-US" sz="2400" dirty="0"/>
              <a:t>随意选择一个前进方向，一步步向前试探前进</a:t>
            </a:r>
            <a:r>
              <a:rPr lang="en-US" altLang="zh-CN" sz="2400" dirty="0"/>
              <a:t>,</a:t>
            </a:r>
            <a:r>
              <a:rPr lang="zh-CN" altLang="en-US" sz="2400" dirty="0"/>
              <a:t>如果碰到死胡同，说明前进方向已无路可走，这时，首先看其它方向是否还有路可走，如果有路可走，则沿该方向再向前试探；如果已无路可走，则返回一步，再看其它方向是否还有路可走；如果有路可走，则沿该方向再向前试探。按此原则不断搜索回溯再搜索，直到找到新的出路或从原路返回入口处无解为止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64801" y="4932244"/>
            <a:ext cx="9386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、做选择；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、往下走；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、如果遇到死路或者没有新的选择，则回到上一个路口；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513" y="3929093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总结关键点</a:t>
            </a:r>
            <a:endParaRPr lang="zh-CN" altLang="en-US" sz="4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0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3669</TotalTime>
  <Words>2299</Words>
  <Application>Microsoft Office PowerPoint</Application>
  <PresentationFormat>宽屏</PresentationFormat>
  <Paragraphs>649</Paragraphs>
  <Slides>36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华文中宋</vt:lpstr>
      <vt:lpstr>宋体</vt:lpstr>
      <vt:lpstr>微软雅黑</vt:lpstr>
      <vt:lpstr>幼圆</vt:lpstr>
      <vt:lpstr>Arial</vt:lpstr>
      <vt:lpstr>Broadway</vt:lpstr>
      <vt:lpstr>Calibri</vt:lpstr>
      <vt:lpstr>Tahoma</vt:lpstr>
      <vt:lpstr>Times New Roman</vt:lpstr>
      <vt:lpstr>Wingdings</vt:lpstr>
      <vt:lpstr>A000120141114A11KWBG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暴力法之回溯法</vt:lpstr>
      <vt:lpstr>回忆走迷宫的过程</vt:lpstr>
      <vt:lpstr>求排列</vt:lpstr>
      <vt:lpstr>递归函数设计</vt:lpstr>
      <vt:lpstr>递归函数设计</vt:lpstr>
      <vt:lpstr>递归函数设计</vt:lpstr>
      <vt:lpstr>递归函数设计</vt:lpstr>
      <vt:lpstr>递归函数设计</vt:lpstr>
      <vt:lpstr>递归函数设计</vt:lpstr>
      <vt:lpstr>递归函数设计</vt:lpstr>
      <vt:lpstr>递归函数设计</vt:lpstr>
      <vt:lpstr>递归函数设计</vt:lpstr>
      <vt:lpstr>算法框架</vt:lpstr>
      <vt:lpstr>算法框架</vt:lpstr>
      <vt:lpstr>算法框架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 N皇后问题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Pin Jaa</dc:creator>
  <cp:lastModifiedBy>潘玉斌</cp:lastModifiedBy>
  <cp:revision>203</cp:revision>
  <dcterms:created xsi:type="dcterms:W3CDTF">2015-01-07T13:50:35Z</dcterms:created>
  <dcterms:modified xsi:type="dcterms:W3CDTF">2015-06-03T13:33:29Z</dcterms:modified>
</cp:coreProperties>
</file>