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6" r:id="rId4"/>
    <p:sldId id="261" r:id="rId5"/>
    <p:sldId id="279" r:id="rId6"/>
    <p:sldId id="268" r:id="rId7"/>
    <p:sldId id="269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95" autoAdjust="0"/>
  </p:normalViewPr>
  <p:slideViewPr>
    <p:cSldViewPr snapToGrid="0">
      <p:cViewPr varScale="1">
        <p:scale>
          <a:sx n="102" d="100"/>
          <a:sy n="102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4EA0-0850-4DEC-8570-C097737160EF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7941-FE25-46FB-B7A2-933343D5A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算法导论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》334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页有这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种边的准确定义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7941-FE25-46FB-B7A2-933343D5A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594 w 2070399"/>
              <a:gd name="T1" fmla="*/ 1612523 h 2070399"/>
              <a:gd name="T2" fmla="*/ 351488 w 2070399"/>
              <a:gd name="T3" fmla="*/ 256767 h 2070399"/>
              <a:gd name="T4" fmla="*/ 1718002 w 2070399"/>
              <a:gd name="T5" fmla="*/ 259858 h 2070399"/>
              <a:gd name="T6" fmla="*/ 1885746 w 2070399"/>
              <a:gd name="T7" fmla="*/ 1616391 h 2070399"/>
              <a:gd name="T8" fmla="*/ 1885745 w 2070399"/>
              <a:gd name="T9" fmla="*/ 1616391 h 2070399"/>
              <a:gd name="T10" fmla="*/ 1718001 w 2070399"/>
              <a:gd name="T11" fmla="*/ 259858 h 2070399"/>
              <a:gd name="T12" fmla="*/ 351487 w 2070399"/>
              <a:gd name="T13" fmla="*/ 256767 h 2070399"/>
              <a:gd name="T14" fmla="*/ 177593 w 2070399"/>
              <a:gd name="T15" fmla="*/ 1612523 h 2070399"/>
              <a:gd name="T16" fmla="*/ 177594 w 2070399"/>
              <a:gd name="T17" fmla="*/ 1612523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85248-E311-446D-9444-C2A29B49706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50B85-7B0B-4F96-B90E-E900554A7BB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685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F94F5-CB18-48B8-834E-8EC7B882EB9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2E2A8-E7B8-4F14-B2A7-08707D846D5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87605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487CE-76EC-445B-A042-D852A6F9A5A9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618D1F-ECEE-42F8-BF86-3CAC005DAB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73604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0" y="274638"/>
            <a:ext cx="9146382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EEF69-1CD9-4E7F-AB14-02F87F0FC1C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556BB-7E45-4E9B-81B8-0F5856F5F2F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2E385-D47F-4328-85EE-9BC6983489C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FC29AF-DE58-44CA-809A-4839E07EF1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6130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DC529-07B2-4D71-883B-136C30645F2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606F36-8CF3-4D7B-ADD8-E850810844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2520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5B153-41B4-4495-B650-BB3EC9BED78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4D683-A6B1-4964-9D07-579483DB9B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83072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CB2D-5CB3-4651-A57D-BC940013D2A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CF3B4-F608-4F37-A15A-DA077AEC90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98597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3B6362-24B3-4154-9F71-980761C0709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92EE0B-3C69-425A-8D0C-7AED9A1740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55394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45BD41-A82B-4A8D-A61B-7ACFCB530995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4E82B9-B5BC-4E54-A111-E04618EF4A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261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552271-3BBD-44C4-9C1C-A3D56E39814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A32D0-9804-4AA6-887B-80FF346F3A2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58464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8CA34-194A-44AA-AF19-861BE6DDEA0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3AA16-FAD4-4460-B293-16711D22926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8660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DDF04-EE41-490A-8DDD-F33BA021BE32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8253-353A-4958-9DA9-D9D311D0D67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5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zh-CN" altLang="en-US" dirty="0" smtClean="0"/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2413045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初始化</a:t>
            </a:r>
            <a:r>
              <a:rPr lang="en-US" altLang="zh-CN" dirty="0" smtClean="0"/>
              <a:t>: time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0, </a:t>
            </a:r>
            <a:r>
              <a:rPr lang="zh-CN" altLang="en-US" dirty="0" smtClean="0"/>
              <a:t>所有点为白色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森林为空</a:t>
            </a:r>
          </a:p>
          <a:p>
            <a:pPr eaLnBrk="1" hangingPunct="1"/>
            <a:r>
              <a:rPr lang="zh-CN" altLang="en-US" dirty="0" smtClean="0"/>
              <a:t>对每个白色点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执行一次</a:t>
            </a:r>
            <a:r>
              <a:rPr lang="en-US" altLang="zh-CN" dirty="0" smtClean="0"/>
              <a:t>DFS-VISIT(u)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277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深度优先遍历</a:t>
            </a:r>
            <a:r>
              <a:rPr lang="en-US" altLang="zh-CN" smtClean="0"/>
              <a:t>(DFS)</a:t>
            </a:r>
            <a:endParaRPr lang="zh-CN" altLang="en-US" smtClean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5" y="3881496"/>
            <a:ext cx="692785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53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括号结构性质</a:t>
            </a:r>
          </a:p>
          <a:p>
            <a:pPr eaLnBrk="1" hangingPunct="1"/>
            <a:r>
              <a:rPr lang="zh-CN" altLang="en-US" dirty="0" smtClean="0"/>
              <a:t>对于任意结点对</a:t>
            </a:r>
            <a:r>
              <a:rPr lang="en-US" altLang="zh-CN" dirty="0" smtClean="0"/>
              <a:t>(u, v), </a:t>
            </a:r>
            <a:r>
              <a:rPr lang="zh-CN" altLang="en-US" dirty="0" smtClean="0"/>
              <a:t>考虑区间</a:t>
            </a:r>
            <a:r>
              <a:rPr lang="en-US" altLang="zh-CN" dirty="0" smtClean="0"/>
              <a:t>[d[u], f[u]]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[d[v], f[v]], </a:t>
            </a:r>
            <a:r>
              <a:rPr lang="zh-CN" altLang="en-US" dirty="0" smtClean="0"/>
              <a:t>以下三个性质恰有一个成立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549275" lvl="1" indent="0" eaLnBrk="1" hangingPunct="1"/>
            <a:r>
              <a:rPr lang="zh-CN" altLang="en-US" sz="2000" dirty="0" smtClean="0"/>
              <a:t>完全分离</a:t>
            </a:r>
          </a:p>
          <a:p>
            <a:pPr marL="549275" lvl="1" indent="0" eaLnBrk="1" hangingPunct="1"/>
            <a:r>
              <a:rPr lang="en-US" altLang="zh-CN" sz="2000" dirty="0" smtClean="0"/>
              <a:t>u</a:t>
            </a:r>
            <a:r>
              <a:rPr lang="zh-CN" altLang="en-US" sz="2000" dirty="0" smtClean="0"/>
              <a:t>的区间完全包含在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的区间内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则在</a:t>
            </a:r>
            <a:r>
              <a:rPr lang="en-US" altLang="zh-CN" sz="2000" dirty="0" err="1" smtClean="0"/>
              <a:t>dfs</a:t>
            </a:r>
            <a:r>
              <a:rPr lang="zh-CN" altLang="en-US" sz="2000" dirty="0" smtClean="0"/>
              <a:t>树上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的后代</a:t>
            </a:r>
          </a:p>
          <a:p>
            <a:pPr marL="549275" lvl="1" indent="0" eaLnBrk="1" hangingPunct="1"/>
            <a:r>
              <a:rPr lang="en-US" altLang="zh-CN" sz="2000" dirty="0" smtClean="0"/>
              <a:t>v</a:t>
            </a:r>
            <a:r>
              <a:rPr lang="zh-CN" altLang="en-US" sz="2000" dirty="0" smtClean="0"/>
              <a:t>的区间完全包含在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的区间内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则在</a:t>
            </a:r>
            <a:r>
              <a:rPr lang="en-US" altLang="zh-CN" sz="2000" dirty="0" err="1" smtClean="0"/>
              <a:t>dfs</a:t>
            </a:r>
            <a:r>
              <a:rPr lang="zh-CN" altLang="en-US" sz="2000" dirty="0" smtClean="0"/>
              <a:t>树上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的后代</a:t>
            </a:r>
          </a:p>
        </p:txBody>
      </p:sp>
      <p:sp>
        <p:nvSpPr>
          <p:cNvPr id="3379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mtClean="0"/>
              <a:t>DFS</a:t>
            </a:r>
            <a:r>
              <a:rPr lang="zh-CN" altLang="en-US" smtClean="0"/>
              <a:t>树的性质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0097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嵌套区间定理</a:t>
            </a:r>
            <a:r>
              <a:rPr lang="en-US" altLang="zh-CN" dirty="0" smtClean="0"/>
              <a:t>):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森林中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的后代当且仅当</a:t>
            </a:r>
            <a:r>
              <a:rPr lang="en-US" altLang="zh-CN" dirty="0" smtClean="0"/>
              <a:t>d[u]&lt;d[v]&lt;f[v]&lt;f[u], </a:t>
            </a:r>
            <a:r>
              <a:rPr lang="zh-CN" altLang="en-US" dirty="0" smtClean="0"/>
              <a:t>即区间包含关系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由区间性质立即得到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3482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mtClean="0"/>
              <a:t>DFS</a:t>
            </a:r>
            <a:r>
              <a:rPr lang="zh-CN" altLang="en-US" smtClean="0"/>
              <a:t>树的性质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816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一条边</a:t>
            </a:r>
            <a:r>
              <a:rPr lang="en-US" altLang="zh-CN" dirty="0" smtClean="0"/>
              <a:t>(u, v)</a:t>
            </a:r>
            <a:r>
              <a:rPr lang="zh-CN" altLang="en-US" dirty="0" smtClean="0"/>
              <a:t>可以按如下规则分类</a:t>
            </a:r>
          </a:p>
          <a:p>
            <a:pPr marL="549275" lvl="1" indent="0" eaLnBrk="1" hangingPunct="1"/>
            <a:r>
              <a:rPr lang="zh-CN" altLang="en-US" dirty="0" smtClean="0"/>
              <a:t>树边</a:t>
            </a:r>
            <a:r>
              <a:rPr lang="en-US" altLang="zh-CN" dirty="0" smtClean="0"/>
              <a:t>(Tree Edges, T): v</a:t>
            </a:r>
            <a:r>
              <a:rPr lang="zh-CN" altLang="en-US" dirty="0" smtClean="0"/>
              <a:t>通过边</a:t>
            </a:r>
            <a:r>
              <a:rPr lang="en-US" altLang="zh-CN" dirty="0" smtClean="0"/>
              <a:t>(u, v)</a:t>
            </a:r>
            <a:r>
              <a:rPr lang="zh-CN" altLang="en-US" dirty="0" smtClean="0"/>
              <a:t>发现</a:t>
            </a:r>
          </a:p>
          <a:p>
            <a:pPr marL="549275" lvl="1" indent="0" eaLnBrk="1" hangingPunct="1"/>
            <a:r>
              <a:rPr lang="zh-CN" altLang="en-US" dirty="0" smtClean="0"/>
              <a:t>后向边</a:t>
            </a:r>
            <a:r>
              <a:rPr lang="en-US" altLang="zh-CN" dirty="0" smtClean="0"/>
              <a:t>(Back Edges, B): 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的后代</a:t>
            </a:r>
            <a:endParaRPr lang="en-US" altLang="zh-CN" dirty="0" smtClean="0"/>
          </a:p>
          <a:p>
            <a:pPr marL="549275" lvl="1" indent="0" eaLnBrk="1" hangingPunct="1"/>
            <a:r>
              <a:rPr lang="zh-CN" altLang="en-US" dirty="0" smtClean="0"/>
              <a:t>前向边</a:t>
            </a:r>
            <a:r>
              <a:rPr lang="en-US" altLang="zh-CN" dirty="0" smtClean="0"/>
              <a:t>(Forward Edges, F): 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的后代</a:t>
            </a:r>
          </a:p>
          <a:p>
            <a:pPr marL="549275" lvl="1" indent="0" eaLnBrk="1" hangingPunct="1"/>
            <a:r>
              <a:rPr lang="zh-CN" altLang="en-US" dirty="0" smtClean="0"/>
              <a:t>交叉边</a:t>
            </a:r>
            <a:r>
              <a:rPr lang="en-US" altLang="zh-CN" dirty="0" smtClean="0"/>
              <a:t>(Cross Edges, C): </a:t>
            </a:r>
            <a:r>
              <a:rPr lang="zh-CN" altLang="en-US" dirty="0" smtClean="0"/>
              <a:t>其他边，可以连接同一个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树中没有后代关系的两个结点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也可以连接不同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树中的结点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判断后代关系可以借助定理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3584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边的分类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153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当</a:t>
            </a:r>
            <a:r>
              <a:rPr lang="en-US" altLang="zh-CN" dirty="0" smtClean="0"/>
              <a:t>(u, v)</a:t>
            </a:r>
            <a:r>
              <a:rPr lang="zh-CN" altLang="en-US" dirty="0" smtClean="0"/>
              <a:t>第一次被遍历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的颜色</a:t>
            </a:r>
          </a:p>
          <a:p>
            <a:pPr marL="549275" lvl="1" indent="0" eaLnBrk="1" hangingPunct="1"/>
            <a:r>
              <a:rPr lang="zh-CN" altLang="en-US" dirty="0" smtClean="0"/>
              <a:t>白色</a:t>
            </a:r>
            <a:r>
              <a:rPr lang="en-US" altLang="zh-CN" dirty="0" smtClean="0"/>
              <a:t>, 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边</a:t>
            </a:r>
          </a:p>
          <a:p>
            <a:pPr marL="549275" lvl="1" indent="0" eaLnBrk="1" hangingPunct="1"/>
            <a:r>
              <a:rPr lang="zh-CN" altLang="en-US" dirty="0" smtClean="0"/>
              <a:t>灰色</a:t>
            </a:r>
            <a:r>
              <a:rPr lang="en-US" altLang="zh-CN" dirty="0" smtClean="0"/>
              <a:t>, 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边 </a:t>
            </a:r>
            <a:r>
              <a:rPr lang="en-US" altLang="zh-CN" dirty="0" smtClean="0"/>
              <a:t>(</a:t>
            </a:r>
            <a:r>
              <a:rPr lang="zh-CN" altLang="en-US" b="1" i="1" u="sng" dirty="0" smtClean="0"/>
              <a:t>只有它的祖先</a:t>
            </a:r>
            <a:r>
              <a:rPr lang="zh-CN" altLang="en-US" dirty="0" smtClean="0"/>
              <a:t>是灰色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549275" lvl="1" indent="0" eaLnBrk="1" hangingPunct="1"/>
            <a:r>
              <a:rPr lang="zh-CN" altLang="en-US" dirty="0" smtClean="0"/>
              <a:t>黑色</a:t>
            </a:r>
            <a:r>
              <a:rPr lang="en-US" altLang="zh-CN" dirty="0" smtClean="0"/>
              <a:t>: 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边或</a:t>
            </a:r>
            <a:r>
              <a:rPr lang="en-US" altLang="zh-CN" dirty="0" smtClean="0"/>
              <a:t>C</a:t>
            </a:r>
            <a:r>
              <a:rPr lang="zh-CN" altLang="en-US" dirty="0" smtClean="0"/>
              <a:t>边</a:t>
            </a:r>
            <a:r>
              <a:rPr lang="en-US" altLang="zh-CN" dirty="0" smtClean="0"/>
              <a:t>. </a:t>
            </a:r>
            <a:r>
              <a:rPr lang="zh-CN" altLang="en-US" dirty="0" smtClean="0"/>
              <a:t>此时需要进一步判断</a:t>
            </a:r>
          </a:p>
          <a:p>
            <a:pPr marL="777875" lvl="2" indent="0" eaLnBrk="1" hangingPunct="1"/>
            <a:r>
              <a:rPr lang="en-US" altLang="zh-CN" sz="1800" dirty="0" smtClean="0">
                <a:solidFill>
                  <a:schemeClr val="tx1"/>
                </a:solidFill>
              </a:rPr>
              <a:t>d[u]&lt;d[v]: F</a:t>
            </a:r>
            <a:r>
              <a:rPr lang="zh-CN" altLang="en-US" sz="1800" dirty="0" smtClean="0">
                <a:solidFill>
                  <a:schemeClr val="tx1"/>
                </a:solidFill>
              </a:rPr>
              <a:t>边 </a:t>
            </a:r>
            <a:r>
              <a:rPr lang="en-US" altLang="zh-CN" sz="1800" dirty="0" smtClean="0">
                <a:solidFill>
                  <a:schemeClr val="tx1"/>
                </a:solidFill>
              </a:rPr>
              <a:t>(v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</a:rPr>
              <a:t>的后代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/>
                </a:solidFill>
              </a:rPr>
              <a:t>因此为</a:t>
            </a:r>
            <a:r>
              <a:rPr lang="en-US" altLang="zh-CN" sz="1800" dirty="0" smtClean="0">
                <a:solidFill>
                  <a:schemeClr val="tx1"/>
                </a:solidFill>
              </a:rPr>
              <a:t>F</a:t>
            </a:r>
            <a:r>
              <a:rPr lang="zh-CN" altLang="en-US" sz="1800" dirty="0" smtClean="0">
                <a:solidFill>
                  <a:schemeClr val="tx1"/>
                </a:solidFill>
              </a:rPr>
              <a:t>边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777875" lvl="2" indent="0" eaLnBrk="1" hangingPunct="1"/>
            <a:r>
              <a:rPr lang="en-US" altLang="zh-CN" sz="1800" dirty="0" smtClean="0">
                <a:solidFill>
                  <a:schemeClr val="tx1"/>
                </a:solidFill>
              </a:rPr>
              <a:t>d[u]&gt;d[v]: C</a:t>
            </a:r>
            <a:r>
              <a:rPr lang="zh-CN" altLang="en-US" sz="1800" dirty="0" smtClean="0">
                <a:solidFill>
                  <a:schemeClr val="tx1"/>
                </a:solidFill>
              </a:rPr>
              <a:t>边 </a:t>
            </a:r>
            <a:r>
              <a:rPr lang="en-US" altLang="zh-CN" sz="1800" dirty="0" smtClean="0">
                <a:solidFill>
                  <a:schemeClr val="tx1"/>
                </a:solidFill>
              </a:rPr>
              <a:t>(v</a:t>
            </a:r>
            <a:r>
              <a:rPr lang="zh-CN" altLang="en-US" sz="1800" dirty="0" smtClean="0">
                <a:solidFill>
                  <a:schemeClr val="tx1"/>
                </a:solidFill>
              </a:rPr>
              <a:t>早就被发现了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/>
                </a:solidFill>
              </a:rPr>
              <a:t>为另一</a:t>
            </a:r>
            <a:r>
              <a:rPr lang="en-US" altLang="zh-CN" sz="1800" dirty="0" smtClean="0">
                <a:solidFill>
                  <a:schemeClr val="tx1"/>
                </a:solidFill>
              </a:rPr>
              <a:t>DFS</a:t>
            </a:r>
            <a:r>
              <a:rPr lang="zh-CN" altLang="en-US" sz="1800" dirty="0" smtClean="0">
                <a:solidFill>
                  <a:schemeClr val="tx1"/>
                </a:solidFill>
              </a:rPr>
              <a:t>树中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 smtClean="0"/>
              <a:t>时间复杂度</a:t>
            </a:r>
            <a:r>
              <a:rPr lang="en-US" altLang="zh-CN" dirty="0" smtClean="0"/>
              <a:t>: 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定理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无向图只有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边和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边 </a:t>
            </a:r>
            <a:r>
              <a:rPr lang="en-US" altLang="zh-CN" dirty="0" smtClean="0"/>
              <a:t>(</a:t>
            </a:r>
            <a:r>
              <a:rPr lang="zh-CN" altLang="en-US" dirty="0" smtClean="0"/>
              <a:t>易证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686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边分类算法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31794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9275" lvl="1" indent="0" eaLnBrk="1" hangingPunct="1"/>
            <a:r>
              <a:rPr lang="en-US" altLang="zh-CN" dirty="0" smtClean="0"/>
              <a:t>if (d[v] == -1)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(v);                    //</a:t>
            </a:r>
            <a:r>
              <a:rPr lang="zh-CN" altLang="en-US" dirty="0" smtClean="0"/>
              <a:t>树边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递归遍历</a:t>
            </a:r>
          </a:p>
          <a:p>
            <a:pPr marL="549275" lvl="1" indent="0" eaLnBrk="1" hangingPunct="1"/>
            <a:r>
              <a:rPr lang="en-US" altLang="zh-CN" dirty="0" smtClean="0"/>
              <a:t>else if (f[v] == -1) show(“B”);   //</a:t>
            </a:r>
            <a:r>
              <a:rPr lang="zh-CN" altLang="en-US" dirty="0" smtClean="0"/>
              <a:t>后向边</a:t>
            </a:r>
          </a:p>
          <a:p>
            <a:pPr marL="549275" lvl="1" indent="0" eaLnBrk="1" hangingPunct="1"/>
            <a:r>
              <a:rPr lang="en-US" altLang="zh-CN" dirty="0" smtClean="0"/>
              <a:t>else if (d[v] &gt; d[u]) show(“F”);  // </a:t>
            </a:r>
            <a:r>
              <a:rPr lang="zh-CN" altLang="en-US" dirty="0" smtClean="0"/>
              <a:t>前向边</a:t>
            </a:r>
          </a:p>
          <a:p>
            <a:pPr marL="549275" lvl="1" indent="0" eaLnBrk="1" hangingPunct="1"/>
            <a:r>
              <a:rPr lang="en-US" altLang="zh-CN" dirty="0" smtClean="0"/>
              <a:t>else show(“C”);                         // </a:t>
            </a:r>
            <a:r>
              <a:rPr lang="zh-CN" altLang="en-US" dirty="0" smtClean="0"/>
              <a:t>交叉边</a:t>
            </a:r>
          </a:p>
          <a:p>
            <a:pPr eaLnBrk="1" hangingPunct="1"/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数组的初值均为</a:t>
            </a:r>
            <a:r>
              <a:rPr lang="en-US" altLang="zh-CN" dirty="0" smtClean="0"/>
              <a:t>-1, </a:t>
            </a:r>
            <a:r>
              <a:rPr lang="zh-CN" altLang="en-US" dirty="0" smtClean="0"/>
              <a:t>方便了判断</a:t>
            </a:r>
          </a:p>
        </p:txBody>
      </p:sp>
      <p:sp>
        <p:nvSpPr>
          <p:cNvPr id="3789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实现细节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0158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实现细节</a:t>
            </a:r>
            <a:endParaRPr lang="en-US" altLang="zh-CN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1905001"/>
            <a:ext cx="4967287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852739"/>
            <a:ext cx="2881313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38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end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9305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基本方法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65338" y="3935413"/>
            <a:ext cx="48847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、深度优先搜索；</a:t>
            </a:r>
            <a:endParaRPr kumimoji="0" lang="en-US" altLang="zh-CN" sz="3600" b="0" i="0" u="none" strike="noStrike" kern="1200" cap="none" spc="0" normalizeH="0" baseline="0" noProof="0" smtClean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smtClean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、广度优先搜索；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97025" y="1798638"/>
            <a:ext cx="9912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从图中某一顶点出发系统地访问图中所有顶点，使每个顶点恰好被访问一次，这种运算操作被称为图的遍历。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8229600" y="3711575"/>
            <a:ext cx="2738438" cy="2406650"/>
            <a:chOff x="75" y="0"/>
            <a:chExt cx="1882" cy="1653"/>
          </a:xfrm>
        </p:grpSpPr>
        <p:grpSp>
          <p:nvGrpSpPr>
            <p:cNvPr id="53254" name="Group 7"/>
            <p:cNvGrpSpPr>
              <a:grpSpLocks/>
            </p:cNvGrpSpPr>
            <p:nvPr/>
          </p:nvGrpSpPr>
          <p:grpSpPr bwMode="auto">
            <a:xfrm>
              <a:off x="810" y="0"/>
              <a:ext cx="457" cy="360"/>
              <a:chOff x="75" y="0"/>
              <a:chExt cx="457" cy="360"/>
            </a:xfrm>
          </p:grpSpPr>
          <p:sp>
            <p:nvSpPr>
              <p:cNvPr id="53272" name="Oval 8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53273" name="Text Box 9"/>
              <p:cNvSpPr txBox="1">
                <a:spLocks noChangeArrowheads="1"/>
              </p:cNvSpPr>
              <p:nvPr/>
            </p:nvSpPr>
            <p:spPr bwMode="auto">
              <a:xfrm>
                <a:off x="172" y="6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4734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幼圆" panose="02010509060101010101" pitchFamily="49" charset="-122"/>
                    <a:cs typeface="+mn-cs"/>
                  </a:rPr>
                  <a:t> 1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53255" name="Group 10"/>
            <p:cNvGrpSpPr>
              <a:grpSpLocks/>
            </p:cNvGrpSpPr>
            <p:nvPr/>
          </p:nvGrpSpPr>
          <p:grpSpPr bwMode="auto">
            <a:xfrm>
              <a:off x="1530" y="624"/>
              <a:ext cx="427" cy="363"/>
              <a:chOff x="75" y="0"/>
              <a:chExt cx="427" cy="363"/>
            </a:xfrm>
          </p:grpSpPr>
          <p:sp>
            <p:nvSpPr>
              <p:cNvPr id="53270" name="Oval 11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53271" name="Text Box 12"/>
              <p:cNvSpPr txBox="1">
                <a:spLocks noChangeArrowheads="1"/>
              </p:cNvSpPr>
              <p:nvPr/>
            </p:nvSpPr>
            <p:spPr bwMode="auto">
              <a:xfrm>
                <a:off x="142" y="75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4734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幼圆" panose="02010509060101010101" pitchFamily="49" charset="-122"/>
                    <a:cs typeface="+mn-cs"/>
                  </a:rPr>
                  <a:t> 2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53256" name="Group 13"/>
            <p:cNvGrpSpPr>
              <a:grpSpLocks/>
            </p:cNvGrpSpPr>
            <p:nvPr/>
          </p:nvGrpSpPr>
          <p:grpSpPr bwMode="auto">
            <a:xfrm>
              <a:off x="1230" y="1293"/>
              <a:ext cx="468" cy="360"/>
              <a:chOff x="75" y="0"/>
              <a:chExt cx="468" cy="360"/>
            </a:xfrm>
          </p:grpSpPr>
          <p:sp>
            <p:nvSpPr>
              <p:cNvPr id="53268" name="Oval 14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53269" name="Text Box 15"/>
              <p:cNvSpPr txBox="1">
                <a:spLocks noChangeArrowheads="1"/>
              </p:cNvSpPr>
              <p:nvPr/>
            </p:nvSpPr>
            <p:spPr bwMode="auto">
              <a:xfrm>
                <a:off x="183" y="65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4734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幼圆" panose="02010509060101010101" pitchFamily="49" charset="-122"/>
                    <a:cs typeface="+mn-cs"/>
                  </a:rPr>
                  <a:t> 3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53257" name="Group 16"/>
            <p:cNvGrpSpPr>
              <a:grpSpLocks/>
            </p:cNvGrpSpPr>
            <p:nvPr/>
          </p:nvGrpSpPr>
          <p:grpSpPr bwMode="auto">
            <a:xfrm>
              <a:off x="450" y="1281"/>
              <a:ext cx="435" cy="365"/>
              <a:chOff x="75" y="0"/>
              <a:chExt cx="435" cy="365"/>
            </a:xfrm>
          </p:grpSpPr>
          <p:sp>
            <p:nvSpPr>
              <p:cNvPr id="53266" name="Oval 17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53267" name="Text Box 18"/>
              <p:cNvSpPr txBox="1">
                <a:spLocks noChangeArrowheads="1"/>
              </p:cNvSpPr>
              <p:nvPr/>
            </p:nvSpPr>
            <p:spPr bwMode="auto">
              <a:xfrm>
                <a:off x="150" y="7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4734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幼圆" panose="02010509060101010101" pitchFamily="49" charset="-122"/>
                    <a:cs typeface="+mn-cs"/>
                  </a:rPr>
                  <a:t> 4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53258" name="Group 19"/>
            <p:cNvGrpSpPr>
              <a:grpSpLocks/>
            </p:cNvGrpSpPr>
            <p:nvPr/>
          </p:nvGrpSpPr>
          <p:grpSpPr bwMode="auto">
            <a:xfrm>
              <a:off x="75" y="645"/>
              <a:ext cx="435" cy="375"/>
              <a:chOff x="75" y="0"/>
              <a:chExt cx="435" cy="375"/>
            </a:xfrm>
          </p:grpSpPr>
          <p:sp>
            <p:nvSpPr>
              <p:cNvPr id="53264" name="Oval 20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53265" name="Text Box 21"/>
              <p:cNvSpPr txBox="1">
                <a:spLocks noChangeArrowheads="1"/>
              </p:cNvSpPr>
              <p:nvPr/>
            </p:nvSpPr>
            <p:spPr bwMode="auto">
              <a:xfrm>
                <a:off x="150" y="8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4734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幼圆" panose="02010509060101010101" pitchFamily="49" charset="-122"/>
                    <a:cs typeface="+mn-cs"/>
                  </a:rPr>
                  <a:t> 5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47348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53259" name="Line 22"/>
            <p:cNvSpPr>
              <a:spLocks noChangeShapeType="1"/>
            </p:cNvSpPr>
            <p:nvPr/>
          </p:nvSpPr>
          <p:spPr bwMode="auto">
            <a:xfrm flipV="1">
              <a:off x="420" y="333"/>
              <a:ext cx="48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3260" name="Line 23"/>
            <p:cNvSpPr>
              <a:spLocks noChangeShapeType="1"/>
            </p:cNvSpPr>
            <p:nvPr/>
          </p:nvSpPr>
          <p:spPr bwMode="auto">
            <a:xfrm>
              <a:off x="1095" y="312"/>
              <a:ext cx="45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3261" name="Line 24"/>
            <p:cNvSpPr>
              <a:spLocks noChangeShapeType="1"/>
            </p:cNvSpPr>
            <p:nvPr/>
          </p:nvSpPr>
          <p:spPr bwMode="auto">
            <a:xfrm flipH="1">
              <a:off x="510" y="780"/>
              <a:ext cx="94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3262" name="Line 25"/>
            <p:cNvSpPr>
              <a:spLocks noChangeShapeType="1"/>
            </p:cNvSpPr>
            <p:nvPr/>
          </p:nvSpPr>
          <p:spPr bwMode="auto">
            <a:xfrm flipH="1">
              <a:off x="735" y="387"/>
              <a:ext cx="210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3263" name="Line 26"/>
            <p:cNvSpPr>
              <a:spLocks noChangeShapeType="1"/>
            </p:cNvSpPr>
            <p:nvPr/>
          </p:nvSpPr>
          <p:spPr bwMode="auto">
            <a:xfrm>
              <a:off x="1020" y="396"/>
              <a:ext cx="285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97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和一个源点</a:t>
            </a:r>
            <a:r>
              <a:rPr lang="en-US" altLang="zh-CN" dirty="0" smtClean="0"/>
              <a:t>s, </a:t>
            </a:r>
            <a:r>
              <a:rPr lang="zh-CN" altLang="en-US" dirty="0" smtClean="0"/>
              <a:t>宽度优先遍历按照从近到远的顺序考虑各条边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算法求出从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到各点的距离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accent2"/>
                </a:solidFill>
              </a:rPr>
              <a:t>宽度优先的过程对结点着色</a:t>
            </a:r>
            <a:r>
              <a:rPr lang="en-US" altLang="zh-CN" sz="2800" dirty="0"/>
              <a:t>. </a:t>
            </a:r>
            <a:endParaRPr lang="zh-CN" altLang="en-US" sz="2800" dirty="0"/>
          </a:p>
          <a:p>
            <a:pPr marL="549275" lvl="1" indent="0" eaLnBrk="1" hangingPunct="1">
              <a:lnSpc>
                <a:spcPct val="80000"/>
              </a:lnSpc>
            </a:pPr>
            <a:r>
              <a:rPr lang="zh-CN" altLang="en-US" sz="2400" dirty="0"/>
              <a:t>白色</a:t>
            </a:r>
            <a:r>
              <a:rPr lang="en-US" altLang="zh-CN" sz="2400" dirty="0"/>
              <a:t>: </a:t>
            </a:r>
            <a:r>
              <a:rPr lang="zh-CN" altLang="en-US" sz="2400" dirty="0"/>
              <a:t>没有考虑过的点</a:t>
            </a:r>
          </a:p>
          <a:p>
            <a:pPr marL="549275" lvl="1" indent="0" eaLnBrk="1" hangingPunct="1">
              <a:lnSpc>
                <a:spcPct val="80000"/>
              </a:lnSpc>
            </a:pPr>
            <a:r>
              <a:rPr lang="zh-CN" altLang="en-US" sz="2400" dirty="0"/>
              <a:t>黑色</a:t>
            </a:r>
            <a:r>
              <a:rPr lang="en-US" altLang="zh-CN" sz="2400" dirty="0"/>
              <a:t>: </a:t>
            </a:r>
            <a:r>
              <a:rPr lang="zh-CN" altLang="en-US" sz="2400" dirty="0"/>
              <a:t>已经完全考虑过的点</a:t>
            </a:r>
          </a:p>
          <a:p>
            <a:pPr marL="549275" lvl="1" indent="0" eaLnBrk="1" hangingPunct="1">
              <a:lnSpc>
                <a:spcPct val="80000"/>
              </a:lnSpc>
            </a:pPr>
            <a:r>
              <a:rPr lang="zh-CN" altLang="en-US" sz="2400" dirty="0"/>
              <a:t>灰色</a:t>
            </a:r>
            <a:r>
              <a:rPr lang="en-US" altLang="zh-CN" sz="2400" dirty="0"/>
              <a:t>: </a:t>
            </a:r>
            <a:r>
              <a:rPr lang="zh-CN" altLang="en-US" sz="2400" dirty="0"/>
              <a:t>发现过</a:t>
            </a:r>
            <a:r>
              <a:rPr lang="en-US" altLang="zh-CN" sz="2400" dirty="0"/>
              <a:t>, </a:t>
            </a:r>
            <a:r>
              <a:rPr lang="zh-CN" altLang="en-US" sz="2400" dirty="0"/>
              <a:t>但没有处理过</a:t>
            </a:r>
            <a:r>
              <a:rPr lang="en-US" altLang="zh-CN" sz="2400" dirty="0"/>
              <a:t>, </a:t>
            </a:r>
            <a:r>
              <a:rPr lang="zh-CN" altLang="en-US" sz="2400" dirty="0"/>
              <a:t>是遍历</a:t>
            </a:r>
            <a:r>
              <a:rPr lang="zh-CN" altLang="en-US" sz="2400" b="1" i="1" u="sng" dirty="0"/>
              <a:t>边界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依次处理每个灰色结点</a:t>
            </a:r>
            <a:r>
              <a:rPr lang="en-US" altLang="zh-CN" dirty="0" smtClean="0"/>
              <a:t>u, </a:t>
            </a:r>
            <a:r>
              <a:rPr lang="zh-CN" altLang="en-US" dirty="0" smtClean="0"/>
              <a:t>对于邻接边</a:t>
            </a:r>
            <a:r>
              <a:rPr lang="en-US" altLang="zh-CN" dirty="0" smtClean="0"/>
              <a:t>(u, v),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v</a:t>
            </a:r>
            <a:r>
              <a:rPr lang="zh-CN" altLang="en-US" dirty="0" smtClean="0"/>
              <a:t>着成灰色并加入树中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在树中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的父亲</a:t>
            </a:r>
            <a:r>
              <a:rPr lang="en-US" altLang="zh-CN" dirty="0" smtClean="0"/>
              <a:t>(parent)</a:t>
            </a:r>
            <a:r>
              <a:rPr lang="zh-CN" altLang="en-US" dirty="0" smtClean="0"/>
              <a:t>或称前驱</a:t>
            </a:r>
            <a:r>
              <a:rPr lang="en-US" altLang="zh-CN" dirty="0" smtClean="0"/>
              <a:t>(predecessor). 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d[v] = d[u] + 1</a:t>
            </a:r>
            <a:endParaRPr lang="zh-CN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整棵树的根为</a:t>
            </a:r>
            <a:r>
              <a:rPr lang="en-US" altLang="zh-CN" dirty="0" smtClean="0"/>
              <a:t>s</a:t>
            </a:r>
          </a:p>
        </p:txBody>
      </p:sp>
      <p:sp>
        <p:nvSpPr>
          <p:cNvPr id="2867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宽度优先遍历</a:t>
            </a:r>
            <a:r>
              <a:rPr lang="en-US" altLang="zh-CN" smtClean="0"/>
              <a:t>(BFS)</a:t>
            </a:r>
            <a:endParaRPr lang="zh-CN" altLang="en-US" smtClean="0"/>
          </a:p>
        </p:txBody>
      </p:sp>
      <p:sp>
        <p:nvSpPr>
          <p:cNvPr id="2" name="右箭头 1"/>
          <p:cNvSpPr/>
          <p:nvPr/>
        </p:nvSpPr>
        <p:spPr>
          <a:xfrm>
            <a:off x="6982691" y="3341716"/>
            <a:ext cx="1113906" cy="67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11985" y="2784764"/>
            <a:ext cx="298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</a:rPr>
              <a:t>具体实现：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visit[]</a:t>
            </a:r>
            <a:r>
              <a:rPr lang="zh-CN" altLang="en-US" dirty="0" smtClean="0"/>
              <a:t>数组：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表示白色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表示灰色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表示黑色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48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2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图的遍历：</a:t>
            </a:r>
            <a:r>
              <a:rPr lang="zh-CN" altLang="en-US" b="1" smtClean="0">
                <a:solidFill>
                  <a:schemeClr val="accent1"/>
                </a:solidFill>
              </a:rPr>
              <a:t>广度优先搜索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743075"/>
            <a:ext cx="10972800" cy="382645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框架与广度优先搜索框架基本一致：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扩展节点而得到的子节点都会被加进一个先进先出的队列中，当展开节点扩展完成，则再从队列中出队一个元素，作为扩展节点扩展子节点，一直到队列为空且所有节点遍历完为止。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编程复杂度高于深度优先搜索。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适用范围：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求最短路；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3186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f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87" y="1622638"/>
            <a:ext cx="4114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689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15" y="163975"/>
            <a:ext cx="8351838" cy="64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4413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题目大意：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给出</a:t>
            </a:r>
            <a:r>
              <a:rPr lang="en-US" altLang="zh-CN" dirty="0" smtClean="0"/>
              <a:t>N*M</a:t>
            </a:r>
            <a:r>
              <a:rPr lang="zh-CN" altLang="en-US" dirty="0" smtClean="0"/>
              <a:t>个格子，给出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个已经被淹没的格子，其他格子都是干的，求最大的湖的面积（一个格子的面积视为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），如果两个湿的格子四联通（上下左右），则视为这两个格子同属于一个湖，求湖的最大面积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输入格式：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第一行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</a:p>
          <a:p>
            <a:pPr eaLnBrk="1" hangingPunct="1"/>
            <a:r>
              <a:rPr lang="zh-CN" altLang="en-US" dirty="0" smtClean="0"/>
              <a:t>接下来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个格子的坐标</a:t>
            </a:r>
            <a:endParaRPr lang="en-US" altLang="zh-CN" dirty="0" smtClean="0"/>
          </a:p>
        </p:txBody>
      </p:sp>
      <p:sp>
        <p:nvSpPr>
          <p:cNvPr id="307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mtClean="0"/>
              <a:t>Avoid The Lakes </a:t>
            </a:r>
            <a:r>
              <a:rPr lang="zh-CN" altLang="en-US" smtClean="0"/>
              <a:t>（</a:t>
            </a:r>
            <a:r>
              <a:rPr lang="en-US" altLang="zh-CN" smtClean="0"/>
              <a:t>NOI</a:t>
            </a:r>
            <a:r>
              <a:rPr lang="zh-CN" altLang="en-US" smtClean="0"/>
              <a:t>题库</a:t>
            </a:r>
            <a:r>
              <a:rPr lang="en-US" altLang="zh-CN" smtClean="0"/>
              <a:t>2405</a:t>
            </a:r>
            <a:r>
              <a:rPr lang="zh-CN" altLang="en-US" smtClean="0"/>
              <a:t>）</a:t>
            </a:r>
          </a:p>
        </p:txBody>
      </p:sp>
      <p:sp>
        <p:nvSpPr>
          <p:cNvPr id="30725" name="文本框 1"/>
          <p:cNvSpPr txBox="1">
            <a:spLocks noChangeArrowheads="1"/>
          </p:cNvSpPr>
          <p:nvPr/>
        </p:nvSpPr>
        <p:spPr bwMode="auto">
          <a:xfrm>
            <a:off x="5667377" y="3644901"/>
            <a:ext cx="1025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Input</a:t>
            </a:r>
          </a:p>
          <a:p>
            <a:r>
              <a:rPr lang="en-US" altLang="zh-CN" sz="2400"/>
              <a:t>3 4 5 3 2   2 2   3 1   2 3   1 1 </a:t>
            </a:r>
            <a:endParaRPr lang="zh-CN" altLang="en-US" sz="2400"/>
          </a:p>
        </p:txBody>
      </p:sp>
      <p:sp>
        <p:nvSpPr>
          <p:cNvPr id="30726" name="文本框 79"/>
          <p:cNvSpPr txBox="1">
            <a:spLocks noChangeArrowheads="1"/>
          </p:cNvSpPr>
          <p:nvPr/>
        </p:nvSpPr>
        <p:spPr bwMode="auto">
          <a:xfrm>
            <a:off x="7054851" y="3644900"/>
            <a:ext cx="11287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Output</a:t>
            </a:r>
          </a:p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30727" name="文本框 80"/>
          <p:cNvSpPr txBox="1">
            <a:spLocks noChangeArrowheads="1"/>
          </p:cNvSpPr>
          <p:nvPr/>
        </p:nvSpPr>
        <p:spPr bwMode="auto">
          <a:xfrm>
            <a:off x="6997702" y="4652964"/>
            <a:ext cx="22939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样例解释</a:t>
            </a:r>
            <a:endParaRPr lang="en-US" altLang="zh-CN" sz="2400"/>
          </a:p>
          <a:p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#...</a:t>
            </a:r>
          </a:p>
          <a:p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.##.</a:t>
            </a:r>
          </a:p>
          <a:p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##..</a:t>
            </a:r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09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邻接表 静态链表代码</a:t>
            </a: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1312863" y="1366838"/>
            <a:ext cx="59832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400"/>
              <a:t>struct arc{</a:t>
            </a:r>
          </a:p>
          <a:p>
            <a:r>
              <a:rPr lang="en-US" altLang="zh-CN" sz="2400"/>
              <a:t>	int go;</a:t>
            </a:r>
          </a:p>
          <a:p>
            <a:r>
              <a:rPr lang="en-US" altLang="zh-CN" sz="2400"/>
              <a:t>	int next;</a:t>
            </a:r>
          </a:p>
          <a:p>
            <a:r>
              <a:rPr lang="en-US" altLang="zh-CN" sz="2400"/>
              <a:t>};</a:t>
            </a:r>
          </a:p>
          <a:p>
            <a:r>
              <a:rPr lang="en-US" altLang="zh-CN" sz="2400"/>
              <a:t>arc arcArray[MAX];</a:t>
            </a:r>
          </a:p>
          <a:p>
            <a:endParaRPr lang="en-US" altLang="zh-CN" sz="2400"/>
          </a:p>
          <a:p>
            <a:r>
              <a:rPr lang="en-US" altLang="zh-CN" sz="2400"/>
              <a:t>void addarc(int a,int b){</a:t>
            </a:r>
          </a:p>
          <a:p>
            <a:r>
              <a:rPr lang="en-US" altLang="zh-CN" sz="2400"/>
              <a:t>	arcArray[arcNum].go=b;</a:t>
            </a:r>
          </a:p>
          <a:p>
            <a:r>
              <a:rPr lang="en-US" altLang="zh-CN" sz="2400"/>
              <a:t>	arcArray[arcNum].next=v[a].first;</a:t>
            </a:r>
          </a:p>
          <a:p>
            <a:r>
              <a:rPr lang="en-US" altLang="zh-CN" sz="2400"/>
              <a:t>	v[a].first=arcNum;</a:t>
            </a:r>
          </a:p>
          <a:p>
            <a:r>
              <a:rPr lang="en-US" altLang="zh-CN" sz="2400"/>
              <a:t>	arcNum++;</a:t>
            </a:r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51204" name="文本框 6"/>
          <p:cNvSpPr txBox="1">
            <a:spLocks noChangeArrowheads="1"/>
          </p:cNvSpPr>
          <p:nvPr/>
        </p:nvSpPr>
        <p:spPr bwMode="auto">
          <a:xfrm>
            <a:off x="5517356" y="4866253"/>
            <a:ext cx="645067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遍历与</a:t>
            </a:r>
            <a:r>
              <a:rPr lang="en-US" altLang="zh-CN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相连的所有边：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for(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s;i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!=-1;i=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arcArray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].next){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/>
          </a:p>
        </p:txBody>
      </p: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4008438" y="1343025"/>
            <a:ext cx="301783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400" dirty="0" err="1"/>
              <a:t>struct</a:t>
            </a:r>
            <a:r>
              <a:rPr lang="en-US" altLang="zh-CN" sz="2400" dirty="0"/>
              <a:t> node{</a:t>
            </a:r>
          </a:p>
          <a:p>
            <a:r>
              <a:rPr lang="en-US" altLang="zh-CN" sz="2400" dirty="0"/>
              <a:t>	char data;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first;</a:t>
            </a:r>
          </a:p>
          <a:p>
            <a:r>
              <a:rPr lang="en-US" altLang="zh-CN" sz="2400" dirty="0"/>
              <a:t>};</a:t>
            </a:r>
          </a:p>
          <a:p>
            <a:r>
              <a:rPr lang="en-US" altLang="zh-CN" sz="2400" dirty="0"/>
              <a:t>node v[MAX];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7346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1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新发现的结点先扩展</a:t>
            </a:r>
          </a:p>
          <a:p>
            <a:pPr eaLnBrk="1" hangingPunct="1"/>
            <a:r>
              <a:rPr lang="zh-CN" altLang="en-US" dirty="0" smtClean="0"/>
              <a:t>得到的可能不是一棵树而是森林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即深度优先森林</a:t>
            </a:r>
            <a:r>
              <a:rPr lang="en-US" altLang="zh-CN" dirty="0" smtClean="0"/>
              <a:t>(Depth-first forest)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特别之处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引入时间戳</a:t>
            </a:r>
            <a:r>
              <a:rPr lang="en-US" altLang="zh-CN" dirty="0" smtClean="0"/>
              <a:t>(timestamp)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发现时间</a:t>
            </a:r>
            <a:r>
              <a:rPr lang="en-US" altLang="zh-CN" dirty="0" smtClean="0"/>
              <a:t>d[v]: </a:t>
            </a:r>
            <a:r>
              <a:rPr lang="zh-CN" altLang="en-US" dirty="0" smtClean="0"/>
              <a:t>变灰的时间</a:t>
            </a:r>
          </a:p>
          <a:p>
            <a:pPr eaLnBrk="1" hangingPunct="1"/>
            <a:r>
              <a:rPr lang="zh-CN" altLang="en-US" dirty="0" smtClean="0"/>
              <a:t>结束时间</a:t>
            </a:r>
            <a:r>
              <a:rPr lang="en-US" altLang="zh-CN" dirty="0" smtClean="0"/>
              <a:t>f[v]: </a:t>
            </a:r>
            <a:r>
              <a:rPr lang="zh-CN" altLang="en-US" dirty="0" smtClean="0"/>
              <a:t>变黑的时间</a:t>
            </a:r>
          </a:p>
          <a:p>
            <a:pPr eaLnBrk="1" hangingPunct="1"/>
            <a:r>
              <a:rPr lang="en-US" altLang="zh-CN" dirty="0" smtClean="0"/>
              <a:t>1&lt;=d[v] &lt; f[v] &lt;= 2|V|</a:t>
            </a:r>
          </a:p>
        </p:txBody>
      </p:sp>
      <p:sp>
        <p:nvSpPr>
          <p:cNvPr id="3174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mtClean="0"/>
              <a:t>深度优先遍历</a:t>
            </a:r>
            <a:r>
              <a:rPr lang="en-US" altLang="zh-CN" smtClean="0"/>
              <a:t>(DFS)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32544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956</Words>
  <Application>Microsoft Office PowerPoint</Application>
  <PresentationFormat>宽屏</PresentationFormat>
  <Paragraphs>112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图的遍历</vt:lpstr>
      <vt:lpstr>基本方法</vt:lpstr>
      <vt:lpstr>宽度优先遍历(BFS)</vt:lpstr>
      <vt:lpstr>图的遍历：广度优先搜索</vt:lpstr>
      <vt:lpstr>PowerPoint 演示文稿</vt:lpstr>
      <vt:lpstr>PowerPoint 演示文稿</vt:lpstr>
      <vt:lpstr>Avoid The Lakes （NOI题库2405）</vt:lpstr>
      <vt:lpstr>邻接表 静态链表代码</vt:lpstr>
      <vt:lpstr>深度优先遍历(DFS)</vt:lpstr>
      <vt:lpstr>深度优先遍历(DFS)</vt:lpstr>
      <vt:lpstr>DFS树的性质</vt:lpstr>
      <vt:lpstr>DFS树的性质</vt:lpstr>
      <vt:lpstr>边的分类</vt:lpstr>
      <vt:lpstr>边分类算法</vt:lpstr>
      <vt:lpstr>实现细节</vt:lpstr>
      <vt:lpstr>实现细节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树的遍历</dc:title>
  <dc:creator>潘玉斌</dc:creator>
  <cp:lastModifiedBy>潘玉斌</cp:lastModifiedBy>
  <cp:revision>7</cp:revision>
  <dcterms:created xsi:type="dcterms:W3CDTF">2016-05-31T01:44:02Z</dcterms:created>
  <dcterms:modified xsi:type="dcterms:W3CDTF">2016-06-02T09:14:34Z</dcterms:modified>
</cp:coreProperties>
</file>