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80" r:id="rId2"/>
    <p:sldId id="257" r:id="rId3"/>
    <p:sldId id="281" r:id="rId4"/>
    <p:sldId id="283" r:id="rId5"/>
    <p:sldId id="282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7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695" autoAdjust="0"/>
  </p:normalViewPr>
  <p:slideViewPr>
    <p:cSldViewPr snapToGrid="0">
      <p:cViewPr varScale="1">
        <p:scale>
          <a:sx n="102" d="100"/>
          <a:sy n="102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04EA0-0850-4DEC-8570-C097737160EF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77941-FE25-46FB-B7A2-933343D5A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50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113338" y="1160463"/>
            <a:ext cx="1892300" cy="1893887"/>
            <a:chOff x="0" y="0"/>
            <a:chExt cx="1986116" cy="1986219"/>
          </a:xfrm>
        </p:grpSpPr>
        <p:sp>
          <p:nvSpPr>
            <p:cNvPr id="6" name="椭圆 6"/>
            <p:cNvSpPr>
              <a:spLocks noChangeArrowheads="1"/>
            </p:cNvSpPr>
            <p:nvPr/>
          </p:nvSpPr>
          <p:spPr bwMode="auto">
            <a:xfrm>
              <a:off x="0" y="0"/>
              <a:ext cx="1986116" cy="1986219"/>
            </a:xfrm>
            <a:prstGeom prst="ellipse">
              <a:avLst/>
            </a:prstGeom>
            <a:solidFill>
              <a:srgbClr val="DB7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" name="直接连接符 8"/>
            <p:cNvCxnSpPr>
              <a:cxnSpLocks noChangeShapeType="1"/>
            </p:cNvCxnSpPr>
            <p:nvPr/>
          </p:nvCxnSpPr>
          <p:spPr bwMode="auto">
            <a:xfrm>
              <a:off x="993058" y="0"/>
              <a:ext cx="0" cy="496624"/>
            </a:xfrm>
            <a:prstGeom prst="line">
              <a:avLst/>
            </a:prstGeom>
            <a:noFill/>
            <a:ln w="44450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任意多边形 19"/>
            <p:cNvSpPr>
              <a:spLocks/>
            </p:cNvSpPr>
            <p:nvPr/>
          </p:nvSpPr>
          <p:spPr bwMode="auto">
            <a:xfrm>
              <a:off x="161356" y="1284576"/>
              <a:ext cx="1646438" cy="701643"/>
            </a:xfrm>
            <a:custGeom>
              <a:avLst/>
              <a:gdLst>
                <a:gd name="T0" fmla="*/ 273817 w 1646438"/>
                <a:gd name="T1" fmla="*/ 0 h 701643"/>
                <a:gd name="T2" fmla="*/ 0 w 1646438"/>
                <a:gd name="T3" fmla="*/ 250524 h 701643"/>
                <a:gd name="T4" fmla="*/ 105736 w 1646438"/>
                <a:gd name="T5" fmla="*/ 390516 h 701643"/>
                <a:gd name="T6" fmla="*/ 299394 w 1646438"/>
                <a:gd name="T7" fmla="*/ 550605 h 701643"/>
                <a:gd name="T8" fmla="*/ 499448 w 1646438"/>
                <a:gd name="T9" fmla="*/ 639898 h 701643"/>
                <a:gd name="T10" fmla="*/ 784456 w 1646438"/>
                <a:gd name="T11" fmla="*/ 699274 h 701643"/>
                <a:gd name="T12" fmla="*/ 1063526 w 1646438"/>
                <a:gd name="T13" fmla="*/ 679863 h 701643"/>
                <a:gd name="T14" fmla="*/ 1353949 w 1646438"/>
                <a:gd name="T15" fmla="*/ 563622 h 701643"/>
                <a:gd name="T16" fmla="*/ 1539615 w 1646438"/>
                <a:gd name="T17" fmla="*/ 411754 h 701643"/>
                <a:gd name="T18" fmla="*/ 1646438 w 1646438"/>
                <a:gd name="T19" fmla="*/ 281180 h 701643"/>
                <a:gd name="T20" fmla="*/ 1393751 w 1646438"/>
                <a:gd name="T21" fmla="*/ 3654 h 701643"/>
                <a:gd name="T22" fmla="*/ 273817 w 1646438"/>
                <a:gd name="T23" fmla="*/ 0 h 7016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46438" h="701643">
                  <a:moveTo>
                    <a:pt x="273817" y="0"/>
                  </a:moveTo>
                  <a:lnTo>
                    <a:pt x="0" y="250524"/>
                  </a:lnTo>
                  <a:lnTo>
                    <a:pt x="105736" y="390516"/>
                  </a:lnTo>
                  <a:cubicBezTo>
                    <a:pt x="243140" y="516730"/>
                    <a:pt x="234841" y="497242"/>
                    <a:pt x="299394" y="550605"/>
                  </a:cubicBezTo>
                  <a:cubicBezTo>
                    <a:pt x="362729" y="586231"/>
                    <a:pt x="368287" y="586687"/>
                    <a:pt x="499448" y="639898"/>
                  </a:cubicBezTo>
                  <a:cubicBezTo>
                    <a:pt x="679862" y="702396"/>
                    <a:pt x="689453" y="686856"/>
                    <a:pt x="784456" y="699274"/>
                  </a:cubicBezTo>
                  <a:cubicBezTo>
                    <a:pt x="879937" y="702636"/>
                    <a:pt x="910213" y="706430"/>
                    <a:pt x="1063526" y="679863"/>
                  </a:cubicBezTo>
                  <a:cubicBezTo>
                    <a:pt x="1264949" y="627719"/>
                    <a:pt x="1258033" y="615712"/>
                    <a:pt x="1353949" y="563622"/>
                  </a:cubicBezTo>
                  <a:cubicBezTo>
                    <a:pt x="1433045" y="500709"/>
                    <a:pt x="1477726" y="462377"/>
                    <a:pt x="1539615" y="411754"/>
                  </a:cubicBezTo>
                  <a:cubicBezTo>
                    <a:pt x="1607898" y="340578"/>
                    <a:pt x="1610812" y="324723"/>
                    <a:pt x="1646438" y="281180"/>
                  </a:cubicBezTo>
                  <a:lnTo>
                    <a:pt x="1393751" y="3654"/>
                  </a:lnTo>
                  <a:lnTo>
                    <a:pt x="273817" y="0"/>
                  </a:lnTo>
                  <a:close/>
                </a:path>
              </a:pathLst>
            </a:custGeom>
            <a:gradFill rotWithShape="0">
              <a:gsLst>
                <a:gs pos="0">
                  <a:srgbClr val="F3D255"/>
                </a:gs>
                <a:gs pos="37000">
                  <a:srgbClr val="F4DD7F"/>
                </a:gs>
                <a:gs pos="70000">
                  <a:srgbClr val="F7E5A3"/>
                </a:gs>
                <a:gs pos="100000">
                  <a:srgbClr val="F7FAF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9" name="饼形 15"/>
            <p:cNvSpPr>
              <a:spLocks/>
            </p:cNvSpPr>
            <p:nvPr/>
          </p:nvSpPr>
          <p:spPr bwMode="auto">
            <a:xfrm rot="-5400000">
              <a:off x="769555" y="1043143"/>
              <a:ext cx="452284" cy="452284"/>
            </a:xfrm>
            <a:custGeom>
              <a:avLst/>
              <a:gdLst>
                <a:gd name="T0" fmla="*/ 226142 w 452284"/>
                <a:gd name="T1" fmla="*/ 452284 h 452284"/>
                <a:gd name="T2" fmla="*/ 30297 w 452284"/>
                <a:gd name="T3" fmla="*/ 339213 h 452284"/>
                <a:gd name="T4" fmla="*/ 30297 w 452284"/>
                <a:gd name="T5" fmla="*/ 113071 h 452284"/>
                <a:gd name="T6" fmla="*/ 226142 w 452284"/>
                <a:gd name="T7" fmla="*/ 0 h 452284"/>
                <a:gd name="T8" fmla="*/ 226142 w 452284"/>
                <a:gd name="T9" fmla="*/ 226142 h 452284"/>
                <a:gd name="T10" fmla="*/ 226142 w 452284"/>
                <a:gd name="T11" fmla="*/ 452284 h 452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2284" h="452284">
                  <a:moveTo>
                    <a:pt x="226142" y="452284"/>
                  </a:moveTo>
                  <a:cubicBezTo>
                    <a:pt x="145349" y="452284"/>
                    <a:pt x="70694" y="409182"/>
                    <a:pt x="30297" y="339213"/>
                  </a:cubicBezTo>
                  <a:cubicBezTo>
                    <a:pt x="-10099" y="269244"/>
                    <a:pt x="-10099" y="183040"/>
                    <a:pt x="30297" y="113071"/>
                  </a:cubicBezTo>
                  <a:cubicBezTo>
                    <a:pt x="70693" y="43102"/>
                    <a:pt x="145349" y="0"/>
                    <a:pt x="226142" y="0"/>
                  </a:cubicBezTo>
                  <a:lnTo>
                    <a:pt x="226142" y="226142"/>
                  </a:lnTo>
                  <a:lnTo>
                    <a:pt x="226142" y="452284"/>
                  </a:lnTo>
                  <a:close/>
                </a:path>
              </a:pathLst>
            </a:custGeom>
            <a:solidFill>
              <a:srgbClr val="FFF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786449" y="496139"/>
              <a:ext cx="206609" cy="299681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993058" y="496139"/>
              <a:ext cx="206609" cy="299681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饼形 12"/>
            <p:cNvSpPr>
              <a:spLocks/>
            </p:cNvSpPr>
            <p:nvPr/>
          </p:nvSpPr>
          <p:spPr bwMode="auto">
            <a:xfrm>
              <a:off x="439426" y="727681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13" name="饼形 13"/>
            <p:cNvSpPr>
              <a:spLocks/>
            </p:cNvSpPr>
            <p:nvPr/>
          </p:nvSpPr>
          <p:spPr bwMode="auto">
            <a:xfrm flipH="1">
              <a:off x="427703" y="727680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endParaRPr>
            </a:p>
          </p:txBody>
        </p:sp>
      </p:grpSp>
      <p:sp>
        <p:nvSpPr>
          <p:cNvPr id="14" name="空心弧 28"/>
          <p:cNvSpPr>
            <a:spLocks/>
          </p:cNvSpPr>
          <p:nvPr/>
        </p:nvSpPr>
        <p:spPr bwMode="auto">
          <a:xfrm>
            <a:off x="5016500" y="1071563"/>
            <a:ext cx="2070100" cy="2070100"/>
          </a:xfrm>
          <a:custGeom>
            <a:avLst/>
            <a:gdLst>
              <a:gd name="T0" fmla="*/ 177594 w 2070399"/>
              <a:gd name="T1" fmla="*/ 1612523 h 2070399"/>
              <a:gd name="T2" fmla="*/ 351488 w 2070399"/>
              <a:gd name="T3" fmla="*/ 256767 h 2070399"/>
              <a:gd name="T4" fmla="*/ 1718002 w 2070399"/>
              <a:gd name="T5" fmla="*/ 259858 h 2070399"/>
              <a:gd name="T6" fmla="*/ 1885746 w 2070399"/>
              <a:gd name="T7" fmla="*/ 1616391 h 2070399"/>
              <a:gd name="T8" fmla="*/ 1885745 w 2070399"/>
              <a:gd name="T9" fmla="*/ 1616391 h 2070399"/>
              <a:gd name="T10" fmla="*/ 1718001 w 2070399"/>
              <a:gd name="T11" fmla="*/ 259858 h 2070399"/>
              <a:gd name="T12" fmla="*/ 351487 w 2070399"/>
              <a:gd name="T13" fmla="*/ 256767 h 2070399"/>
              <a:gd name="T14" fmla="*/ 177593 w 2070399"/>
              <a:gd name="T15" fmla="*/ 1612523 h 2070399"/>
              <a:gd name="T16" fmla="*/ 177594 w 2070399"/>
              <a:gd name="T17" fmla="*/ 1612523 h 20703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70399" h="2070399">
                <a:moveTo>
                  <a:pt x="177978" y="1615552"/>
                </a:moveTo>
                <a:cubicBezTo>
                  <a:pt x="-114491" y="1183554"/>
                  <a:pt x="-39806" y="601425"/>
                  <a:pt x="352243" y="257248"/>
                </a:cubicBezTo>
                <a:cubicBezTo>
                  <a:pt x="744292" y="-86929"/>
                  <a:pt x="1331192" y="-85598"/>
                  <a:pt x="1721677" y="260352"/>
                </a:cubicBezTo>
                <a:cubicBezTo>
                  <a:pt x="2112162" y="606303"/>
                  <a:pt x="2184207" y="1188765"/>
                  <a:pt x="1889783" y="1619432"/>
                </a:cubicBezTo>
                <a:lnTo>
                  <a:pt x="1889782" y="1619432"/>
                </a:lnTo>
                <a:cubicBezTo>
                  <a:pt x="2184207" y="1188764"/>
                  <a:pt x="2112161" y="606302"/>
                  <a:pt x="1721676" y="260352"/>
                </a:cubicBezTo>
                <a:cubicBezTo>
                  <a:pt x="1331191" y="-85599"/>
                  <a:pt x="744292" y="-86929"/>
                  <a:pt x="352242" y="257248"/>
                </a:cubicBezTo>
                <a:cubicBezTo>
                  <a:pt x="-39807" y="601425"/>
                  <a:pt x="-114492" y="1183554"/>
                  <a:pt x="177977" y="1615552"/>
                </a:cubicBezTo>
                <a:lnTo>
                  <a:pt x="177978" y="1615552"/>
                </a:lnTo>
                <a:close/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3381" y="3300188"/>
            <a:ext cx="8062400" cy="1153423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93381" y="4737741"/>
            <a:ext cx="8062400" cy="431800"/>
          </a:xfrm>
        </p:spPr>
        <p:txBody>
          <a:bodyPr/>
          <a:lstStyle>
            <a:lvl1pPr marL="0" indent="0" algn="ctr">
              <a:buFontTx/>
              <a:buNone/>
              <a:defRPr sz="1200"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85248-E311-446D-9444-C2A29B497064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2016/6/21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50B85-7B0B-4F96-B90E-E900554A7BB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68545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F94F5-CB18-48B8-834E-8EC7B882EB93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2016/6/21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72E2A8-E7B8-4F14-B2A7-08707D846D5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876054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5944" y="549277"/>
            <a:ext cx="2742485" cy="56054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5314" y="549277"/>
            <a:ext cx="8078271" cy="56054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487CE-76EC-445B-A042-D852A6F9A5A9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2016/6/21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618D1F-ECEE-42F8-BF86-3CAC005DABC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373604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2E385-D47F-4328-85EE-9BC6983489C3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2016/6/21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FC29AF-DE58-44CA-809A-4839E07EF19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61309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635" y="1709740"/>
            <a:ext cx="10516036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635" y="4589464"/>
            <a:ext cx="10516036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067" indent="0">
              <a:buNone/>
              <a:defRPr sz="2000"/>
            </a:lvl2pPr>
            <a:lvl3pPr marL="914133" indent="0">
              <a:buNone/>
              <a:defRPr sz="1800"/>
            </a:lvl3pPr>
            <a:lvl4pPr marL="1371200" indent="0">
              <a:buNone/>
              <a:defRPr sz="1600"/>
            </a:lvl4pPr>
            <a:lvl5pPr marL="1828266" indent="0">
              <a:buNone/>
              <a:defRPr sz="1600"/>
            </a:lvl5pPr>
            <a:lvl6pPr marL="2285334" indent="0">
              <a:buNone/>
              <a:defRPr sz="1600"/>
            </a:lvl6pPr>
            <a:lvl7pPr marL="2742399" indent="0">
              <a:buNone/>
              <a:defRPr sz="1600"/>
            </a:lvl7pPr>
            <a:lvl8pPr marL="3199467" indent="0">
              <a:buNone/>
              <a:defRPr sz="1600"/>
            </a:lvl8pPr>
            <a:lvl9pPr marL="3656533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9DC529-07B2-4D71-883B-136C30645F2B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2016/6/21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606F36-8CF3-4D7B-ADD8-E850810844A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502520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05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5B153-41B4-4495-B650-BB3EC9BED788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2016/6/21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E4D683-A6B1-4964-9D07-579483DB9B5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883072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1" y="365125"/>
            <a:ext cx="10516036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569" y="1681163"/>
            <a:ext cx="5158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569" y="2505075"/>
            <a:ext cx="515803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182" y="1681163"/>
            <a:ext cx="5183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82" y="2505075"/>
            <a:ext cx="518342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44CB2D-5CB3-4651-A57D-BC940013D2AB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2016/6/21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3CF3B4-F608-4F37-A15A-DA077AEC907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985975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3B6362-24B3-4154-9F71-980761C0709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2016/6/21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92EE0B-3C69-425A-8D0C-7AED9A1740A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255394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45BD41-A82B-4A8D-A61B-7ACFCB530995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2016/6/21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4E82B9-B5BC-4E54-A111-E04618EF4A6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12619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552271-3BBD-44C4-9C1C-A3D56E398144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2016/6/21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A32D0-9804-4AA6-887B-80FF346F3A2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58464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7" indent="0">
              <a:buNone/>
              <a:defRPr sz="2799"/>
            </a:lvl2pPr>
            <a:lvl3pPr marL="914133" indent="0">
              <a:buNone/>
              <a:defRPr sz="2400"/>
            </a:lvl3pPr>
            <a:lvl4pPr marL="1371200" indent="0">
              <a:buNone/>
              <a:defRPr sz="2000"/>
            </a:lvl4pPr>
            <a:lvl5pPr marL="1828266" indent="0">
              <a:buNone/>
              <a:defRPr sz="2000"/>
            </a:lvl5pPr>
            <a:lvl6pPr marL="2285334" indent="0">
              <a:buNone/>
              <a:defRPr sz="2000"/>
            </a:lvl6pPr>
            <a:lvl7pPr marL="2742399" indent="0">
              <a:buNone/>
              <a:defRPr sz="2000"/>
            </a:lvl7pPr>
            <a:lvl8pPr marL="3199467" indent="0">
              <a:buNone/>
              <a:defRPr sz="2000"/>
            </a:lvl8pPr>
            <a:lvl9pPr marL="3656533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18CA34-194A-44AA-AF19-861BE6DDEA0E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2016/6/21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43AA16-FAD4-4460-B293-16711D22926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86600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5338" y="549275"/>
            <a:ext cx="7269162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475" y="1743075"/>
            <a:ext cx="109728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FDDF04-EE41-490A-8DDD-F33BA021BE32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2016/6/21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C78253-353A-4958-9DA9-D9D311D0D67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333375"/>
            <a:ext cx="1081088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56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067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133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200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266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341313" indent="-341313" algn="l" rtl="0" eaLnBrk="0" fontAlgn="base" hangingPunct="0">
        <a:spcBef>
          <a:spcPts val="32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55600" indent="-2841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3866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34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00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67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0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6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34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9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31325" y="162775"/>
            <a:ext cx="8172171" cy="153405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三个不等式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,b-a&lt;=k1,c-b&lt;=k2,c-a&lt;=k3,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求出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c-a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的最大值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02977" y="1696825"/>
            <a:ext cx="2856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accent1"/>
                </a:solidFill>
              </a:rPr>
              <a:t>如何做呢？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78696" y="2984654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我们可以把</a:t>
            </a:r>
            <a:r>
              <a:rPr lang="en-US" altLang="zh-CN" sz="2800" dirty="0" err="1"/>
              <a:t>a,b,c</a:t>
            </a:r>
            <a:r>
              <a:rPr lang="zh-CN" altLang="en-US" sz="2800" dirty="0"/>
              <a:t>转换成三个点，</a:t>
            </a:r>
            <a:r>
              <a:rPr lang="en-US" altLang="zh-CN" sz="2800" dirty="0"/>
              <a:t>k1</a:t>
            </a:r>
            <a:r>
              <a:rPr lang="zh-CN" altLang="en-US" sz="2800" dirty="0"/>
              <a:t>，</a:t>
            </a:r>
            <a:r>
              <a:rPr lang="en-US" altLang="zh-CN" sz="2800" dirty="0"/>
              <a:t>k2</a:t>
            </a:r>
            <a:r>
              <a:rPr lang="zh-CN" altLang="en-US" sz="2800" dirty="0"/>
              <a:t>，</a:t>
            </a:r>
            <a:r>
              <a:rPr lang="en-US" altLang="zh-CN" sz="2800" dirty="0"/>
              <a:t>k3</a:t>
            </a:r>
            <a:r>
              <a:rPr lang="zh-CN" altLang="en-US" sz="2800" dirty="0"/>
              <a:t>是边上的权，如图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44338" y="2169046"/>
            <a:ext cx="2856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accent1"/>
                </a:solidFill>
              </a:rPr>
              <a:t>解法：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974157" y="5425126"/>
            <a:ext cx="542041" cy="542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331617" y="4264180"/>
            <a:ext cx="542041" cy="542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5623089" y="5811625"/>
            <a:ext cx="542041" cy="542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c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3"/>
            <a:endCxn id="3" idx="7"/>
          </p:cNvCxnSpPr>
          <p:nvPr/>
        </p:nvCxnSpPr>
        <p:spPr>
          <a:xfrm flipH="1">
            <a:off x="3436818" y="4726841"/>
            <a:ext cx="974179" cy="77766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0"/>
            <a:endCxn id="8" idx="5"/>
          </p:cNvCxnSpPr>
          <p:nvPr/>
        </p:nvCxnSpPr>
        <p:spPr>
          <a:xfrm flipH="1" flipV="1">
            <a:off x="4794278" y="4726841"/>
            <a:ext cx="1099832" cy="1084784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2"/>
            <a:endCxn id="3" idx="6"/>
          </p:cNvCxnSpPr>
          <p:nvPr/>
        </p:nvCxnSpPr>
        <p:spPr>
          <a:xfrm flipH="1" flipV="1">
            <a:off x="3516198" y="5696147"/>
            <a:ext cx="2106891" cy="38649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542960" y="4939645"/>
            <a:ext cx="537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k2</a:t>
            </a:r>
            <a:endParaRPr lang="zh-CN" altLang="en-US" sz="2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346888" y="4552764"/>
            <a:ext cx="537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k1</a:t>
            </a:r>
            <a:endParaRPr lang="zh-CN" altLang="en-US" sz="2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032314" y="5899730"/>
            <a:ext cx="537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k3</a:t>
            </a:r>
            <a:endParaRPr lang="zh-CN" altLang="en-US" sz="2800" dirty="0"/>
          </a:p>
        </p:txBody>
      </p:sp>
      <p:sp>
        <p:nvSpPr>
          <p:cNvPr id="19" name="文本框 18"/>
          <p:cNvSpPr txBox="1"/>
          <p:nvPr/>
        </p:nvSpPr>
        <p:spPr>
          <a:xfrm>
            <a:off x="7513163" y="3763915"/>
            <a:ext cx="2545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b-a&lt;=k1,c-b&lt;=k2</a:t>
            </a:r>
            <a:endParaRPr lang="zh-CN" altLang="en-US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513162" y="4614319"/>
            <a:ext cx="2545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-b&lt;=k1+k2</a:t>
            </a:r>
            <a:endParaRPr lang="zh-CN" altLang="en-US" sz="2400" dirty="0"/>
          </a:p>
        </p:txBody>
      </p:sp>
      <p:sp>
        <p:nvSpPr>
          <p:cNvPr id="21" name="下箭头 20"/>
          <p:cNvSpPr/>
          <p:nvPr/>
        </p:nvSpPr>
        <p:spPr>
          <a:xfrm>
            <a:off x="8502977" y="4201955"/>
            <a:ext cx="641023" cy="435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902672" y="5042841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c-a&lt;=k3</a:t>
            </a:r>
            <a:endParaRPr lang="zh-CN" altLang="en-US" sz="1400" dirty="0"/>
          </a:p>
        </p:txBody>
      </p:sp>
      <p:sp>
        <p:nvSpPr>
          <p:cNvPr id="25" name="下箭头 24"/>
          <p:cNvSpPr/>
          <p:nvPr/>
        </p:nvSpPr>
        <p:spPr>
          <a:xfrm>
            <a:off x="8502977" y="5533547"/>
            <a:ext cx="641023" cy="435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218576" y="5976674"/>
            <a:ext cx="4289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c-a</a:t>
            </a:r>
            <a:r>
              <a:rPr lang="zh-CN" altLang="en-US" dirty="0" smtClean="0"/>
              <a:t>的最大值即为：</a:t>
            </a:r>
            <a:r>
              <a:rPr lang="en-US" altLang="zh-CN" dirty="0" smtClean="0"/>
              <a:t>k1+k2</a:t>
            </a:r>
            <a:r>
              <a:rPr lang="zh-CN" altLang="en-US" dirty="0" smtClean="0"/>
              <a:t>与</a:t>
            </a:r>
            <a:r>
              <a:rPr lang="en-US" altLang="zh-CN" dirty="0" smtClean="0"/>
              <a:t>k3</a:t>
            </a:r>
            <a:r>
              <a:rPr lang="zh-CN" altLang="en-US" dirty="0" smtClean="0"/>
              <a:t>的</a:t>
            </a:r>
            <a:r>
              <a:rPr lang="zh-CN" altLang="en-US" sz="2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最小值</a:t>
            </a:r>
            <a:endParaRPr lang="en-US" altLang="zh-CN" sz="2000" dirty="0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下箭头 26"/>
          <p:cNvSpPr/>
          <p:nvPr/>
        </p:nvSpPr>
        <p:spPr>
          <a:xfrm rot="10800000">
            <a:off x="10492032" y="5533547"/>
            <a:ext cx="641023" cy="435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642992" y="5064663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a</a:t>
            </a:r>
            <a:r>
              <a:rPr lang="zh-CN" altLang="en-US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到</a:t>
            </a:r>
            <a:r>
              <a:rPr lang="en-US" altLang="zh-CN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c</a:t>
            </a:r>
            <a:r>
              <a:rPr lang="zh-CN" altLang="en-US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的最小距离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055534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  <p:bldP spid="7" grpId="0"/>
      <p:bldP spid="3" grpId="0" animBg="1"/>
      <p:bldP spid="8" grpId="0" animBg="1"/>
      <p:bldP spid="9" grpId="0" animBg="1"/>
      <p:bldP spid="15" grpId="0"/>
      <p:bldP spid="16" grpId="0"/>
      <p:bldP spid="17" grpId="0"/>
      <p:bldP spid="19" grpId="0"/>
      <p:bldP spid="20" grpId="0"/>
      <p:bldP spid="21" grpId="0" animBg="1"/>
      <p:bldP spid="23" grpId="0"/>
      <p:bldP spid="25" grpId="0" animBg="1"/>
      <p:bldP spid="26" grpId="0"/>
      <p:bldP spid="27" grpId="0" animBg="1"/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两者相差</a:t>
            </a:r>
            <a:r>
              <a:rPr lang="zh-CN" altLang="en-US" b="1" dirty="0" smtClean="0">
                <a:solidFill>
                  <a:schemeClr val="accent2"/>
                </a:solidFill>
              </a:rPr>
              <a:t>最大</a:t>
            </a:r>
            <a:r>
              <a:rPr lang="zh-CN" altLang="en-US" b="1" dirty="0" smtClean="0"/>
              <a:t>多少？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1998482" y="2220131"/>
            <a:ext cx="83395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       如果</a:t>
            </a:r>
            <a:r>
              <a:rPr lang="en-US" altLang="zh-CN" sz="3200" dirty="0" err="1"/>
              <a:t>xj-xi</a:t>
            </a:r>
            <a:r>
              <a:rPr lang="en-US" altLang="zh-CN" sz="3200" dirty="0" err="1">
                <a:solidFill>
                  <a:schemeClr val="accent2"/>
                </a:solidFill>
              </a:rPr>
              <a:t>≤</a:t>
            </a:r>
            <a:r>
              <a:rPr lang="en-US" altLang="zh-CN" sz="3200" dirty="0" err="1"/>
              <a:t>bk</a:t>
            </a:r>
            <a:r>
              <a:rPr lang="zh-CN" altLang="en-US" sz="3200" dirty="0"/>
              <a:t>是一个差分约束，则边</a:t>
            </a:r>
            <a:r>
              <a:rPr lang="en-US" altLang="zh-CN" sz="3200" dirty="0"/>
              <a:t>(</a:t>
            </a:r>
            <a:r>
              <a:rPr lang="en-US" altLang="zh-CN" sz="3200" dirty="0" err="1"/>
              <a:t>vi,vj</a:t>
            </a:r>
            <a:r>
              <a:rPr lang="en-US" altLang="zh-CN" sz="3200" dirty="0"/>
              <a:t>)</a:t>
            </a:r>
            <a:r>
              <a:rPr lang="zh-CN" altLang="en-US" sz="3200" dirty="0"/>
              <a:t>的权</a:t>
            </a:r>
            <a:r>
              <a:rPr lang="en-US" altLang="zh-CN" sz="3200" dirty="0"/>
              <a:t>w(</a:t>
            </a:r>
            <a:r>
              <a:rPr lang="en-US" altLang="zh-CN" sz="3200" dirty="0" err="1"/>
              <a:t>vi,vj</a:t>
            </a:r>
            <a:r>
              <a:rPr lang="en-US" altLang="zh-CN" sz="3200" dirty="0"/>
              <a:t>)=</a:t>
            </a:r>
            <a:r>
              <a:rPr lang="en-US" altLang="zh-CN" sz="3200" dirty="0" err="1"/>
              <a:t>bk</a:t>
            </a:r>
            <a:r>
              <a:rPr lang="zh-CN" altLang="en-US" sz="3200" dirty="0"/>
              <a:t>（注意</a:t>
            </a:r>
            <a:r>
              <a:rPr lang="en-US" altLang="zh-CN" sz="3200" dirty="0" err="1"/>
              <a:t>i</a:t>
            </a:r>
            <a:r>
              <a:rPr lang="zh-CN" altLang="en-US" sz="3200" dirty="0"/>
              <a:t>和</a:t>
            </a:r>
            <a:r>
              <a:rPr lang="en-US" altLang="zh-CN" sz="3200" dirty="0"/>
              <a:t>j</a:t>
            </a:r>
            <a:r>
              <a:rPr lang="zh-CN" altLang="en-US" sz="3200" dirty="0"/>
              <a:t>不能颠倒）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19373" y="1390329"/>
            <a:ext cx="2036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accent2"/>
                </a:solidFill>
              </a:rPr>
              <a:t>建图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09206" y="3902697"/>
            <a:ext cx="45814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求</a:t>
            </a:r>
            <a:r>
              <a:rPr lang="en-US" altLang="zh-CN" sz="3600" dirty="0" smtClean="0"/>
              <a:t>a-b</a:t>
            </a:r>
            <a:r>
              <a:rPr lang="zh-CN" altLang="en-US" sz="3600" dirty="0" smtClean="0"/>
              <a:t>的最</a:t>
            </a:r>
            <a:r>
              <a:rPr lang="zh-CN" altLang="en-US" sz="3600" dirty="0" smtClean="0">
                <a:solidFill>
                  <a:schemeClr val="accent2"/>
                </a:solidFill>
              </a:rPr>
              <a:t>大</a:t>
            </a:r>
            <a:r>
              <a:rPr lang="zh-CN" altLang="en-US" sz="3600" dirty="0" smtClean="0"/>
              <a:t>值：</a:t>
            </a:r>
            <a:endParaRPr lang="en-US" altLang="zh-CN" sz="3600" dirty="0"/>
          </a:p>
          <a:p>
            <a:r>
              <a:rPr lang="zh-CN" altLang="en-US" sz="3600" dirty="0" smtClean="0"/>
              <a:t>即为求：</a:t>
            </a:r>
            <a:endParaRPr lang="en-US" altLang="zh-CN" sz="3600" dirty="0" smtClean="0"/>
          </a:p>
          <a:p>
            <a:r>
              <a:rPr lang="en-US" altLang="zh-CN" sz="3600" dirty="0" err="1" smtClean="0"/>
              <a:t>vb</a:t>
            </a:r>
            <a:r>
              <a:rPr lang="zh-CN" altLang="en-US" sz="3600" dirty="0" smtClean="0"/>
              <a:t>到</a:t>
            </a:r>
            <a:r>
              <a:rPr lang="en-US" altLang="zh-CN" sz="3600" dirty="0" err="1" smtClean="0"/>
              <a:t>va</a:t>
            </a:r>
            <a:r>
              <a:rPr lang="zh-CN" altLang="en-US" sz="3600" dirty="0" smtClean="0"/>
              <a:t>的最</a:t>
            </a:r>
            <a:r>
              <a:rPr lang="zh-CN" altLang="en-US" sz="3600" dirty="0" smtClean="0">
                <a:solidFill>
                  <a:schemeClr val="accent2"/>
                </a:solidFill>
              </a:rPr>
              <a:t>短</a:t>
            </a:r>
            <a:r>
              <a:rPr lang="zh-CN" altLang="en-US" sz="3600" dirty="0" smtClean="0"/>
              <a:t>路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365812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两者相差</a:t>
            </a:r>
            <a:r>
              <a:rPr lang="zh-CN" altLang="en-US" b="1" dirty="0" smtClean="0">
                <a:solidFill>
                  <a:schemeClr val="accent2"/>
                </a:solidFill>
              </a:rPr>
              <a:t>最小</a:t>
            </a:r>
            <a:r>
              <a:rPr lang="zh-CN" altLang="en-US" b="1" dirty="0" smtClean="0"/>
              <a:t>多少？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1998482" y="2220131"/>
            <a:ext cx="83395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       如果</a:t>
            </a:r>
            <a:r>
              <a:rPr lang="en-US" altLang="zh-CN" sz="3200" dirty="0" err="1" smtClean="0"/>
              <a:t>xj</a:t>
            </a:r>
            <a:r>
              <a:rPr lang="en-US" altLang="zh-CN" sz="3200" dirty="0" smtClean="0"/>
              <a:t>-xi</a:t>
            </a:r>
            <a:r>
              <a:rPr lang="zh-CN" altLang="en-US" sz="3200" dirty="0" smtClean="0">
                <a:solidFill>
                  <a:schemeClr val="accent2"/>
                </a:solidFill>
              </a:rPr>
              <a:t>≥</a:t>
            </a:r>
            <a:r>
              <a:rPr lang="en-US" altLang="zh-CN" sz="3200" dirty="0" err="1" smtClean="0"/>
              <a:t>bk</a:t>
            </a:r>
            <a:r>
              <a:rPr lang="zh-CN" altLang="en-US" sz="3200" dirty="0"/>
              <a:t>是一个差分约束，则边</a:t>
            </a:r>
            <a:r>
              <a:rPr lang="en-US" altLang="zh-CN" sz="3200" dirty="0"/>
              <a:t>(</a:t>
            </a:r>
            <a:r>
              <a:rPr lang="en-US" altLang="zh-CN" sz="3200" dirty="0" err="1"/>
              <a:t>vi,vj</a:t>
            </a:r>
            <a:r>
              <a:rPr lang="en-US" altLang="zh-CN" sz="3200" dirty="0"/>
              <a:t>)</a:t>
            </a:r>
            <a:r>
              <a:rPr lang="zh-CN" altLang="en-US" sz="3200" dirty="0"/>
              <a:t>的权</a:t>
            </a:r>
            <a:r>
              <a:rPr lang="en-US" altLang="zh-CN" sz="3200" dirty="0"/>
              <a:t>w(</a:t>
            </a:r>
            <a:r>
              <a:rPr lang="en-US" altLang="zh-CN" sz="3200" dirty="0" err="1"/>
              <a:t>vi,vj</a:t>
            </a:r>
            <a:r>
              <a:rPr lang="en-US" altLang="zh-CN" sz="3200" dirty="0"/>
              <a:t>)=</a:t>
            </a:r>
            <a:r>
              <a:rPr lang="en-US" altLang="zh-CN" sz="3200" dirty="0" err="1"/>
              <a:t>bk</a:t>
            </a:r>
            <a:r>
              <a:rPr lang="zh-CN" altLang="en-US" sz="3200" dirty="0"/>
              <a:t>（注意</a:t>
            </a:r>
            <a:r>
              <a:rPr lang="en-US" altLang="zh-CN" sz="3200" dirty="0" err="1"/>
              <a:t>i</a:t>
            </a:r>
            <a:r>
              <a:rPr lang="zh-CN" altLang="en-US" sz="3200" dirty="0"/>
              <a:t>和</a:t>
            </a:r>
            <a:r>
              <a:rPr lang="en-US" altLang="zh-CN" sz="3200" dirty="0"/>
              <a:t>j</a:t>
            </a:r>
            <a:r>
              <a:rPr lang="zh-CN" altLang="en-US" sz="3200" dirty="0"/>
              <a:t>不能颠倒）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19373" y="1390329"/>
            <a:ext cx="2036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accent2"/>
                </a:solidFill>
              </a:rPr>
              <a:t>建图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09206" y="3902697"/>
            <a:ext cx="45814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求</a:t>
            </a:r>
            <a:r>
              <a:rPr lang="en-US" altLang="zh-CN" sz="3600" dirty="0" smtClean="0"/>
              <a:t>a-b</a:t>
            </a:r>
            <a:r>
              <a:rPr lang="zh-CN" altLang="en-US" sz="3600" dirty="0" smtClean="0"/>
              <a:t>的最</a:t>
            </a:r>
            <a:r>
              <a:rPr lang="zh-CN" altLang="en-US" sz="3600" dirty="0" smtClean="0">
                <a:solidFill>
                  <a:schemeClr val="accent2"/>
                </a:solidFill>
              </a:rPr>
              <a:t>小</a:t>
            </a:r>
            <a:r>
              <a:rPr lang="zh-CN" altLang="en-US" sz="3600" dirty="0" smtClean="0"/>
              <a:t>值：</a:t>
            </a:r>
            <a:endParaRPr lang="en-US" altLang="zh-CN" sz="3600" dirty="0"/>
          </a:p>
          <a:p>
            <a:r>
              <a:rPr lang="zh-CN" altLang="en-US" sz="3600" dirty="0" smtClean="0"/>
              <a:t>即为求：</a:t>
            </a:r>
            <a:endParaRPr lang="en-US" altLang="zh-CN" sz="3600" dirty="0" smtClean="0"/>
          </a:p>
          <a:p>
            <a:r>
              <a:rPr lang="en-US" altLang="zh-CN" sz="3600" dirty="0" err="1" smtClean="0"/>
              <a:t>vb</a:t>
            </a:r>
            <a:r>
              <a:rPr lang="zh-CN" altLang="en-US" sz="3600" dirty="0" smtClean="0"/>
              <a:t>到</a:t>
            </a:r>
            <a:r>
              <a:rPr lang="en-US" altLang="zh-CN" sz="3600" dirty="0" err="1" smtClean="0"/>
              <a:t>va</a:t>
            </a:r>
            <a:r>
              <a:rPr lang="zh-CN" altLang="en-US" sz="3600" dirty="0" smtClean="0"/>
              <a:t>的最</a:t>
            </a:r>
            <a:r>
              <a:rPr lang="zh-CN" altLang="en-US" sz="3600" dirty="0" smtClean="0">
                <a:solidFill>
                  <a:schemeClr val="accent2"/>
                </a:solidFill>
              </a:rPr>
              <a:t>长</a:t>
            </a:r>
            <a:r>
              <a:rPr lang="zh-CN" altLang="en-US" sz="3600" dirty="0" smtClean="0"/>
              <a:t>路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690328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常见技巧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59117" y="2045617"/>
            <a:ext cx="925712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如果要求最大值，题目所给的是：</a:t>
            </a:r>
            <a:r>
              <a:rPr lang="en-US" altLang="zh-CN" sz="32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a-b</a:t>
            </a:r>
            <a:r>
              <a:rPr lang="zh-CN" altLang="en-US" sz="32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≥</a:t>
            </a:r>
            <a:r>
              <a:rPr lang="en-US" altLang="zh-CN" sz="32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</a:p>
          <a:p>
            <a:r>
              <a:rPr lang="zh-CN" altLang="en-US" sz="2800" dirty="0" smtClean="0"/>
              <a:t>不等式两边同时乘以</a:t>
            </a:r>
            <a:r>
              <a:rPr lang="en-US" altLang="zh-CN" sz="2800" dirty="0" smtClean="0"/>
              <a:t>-1</a:t>
            </a:r>
          </a:p>
          <a:p>
            <a:r>
              <a:rPr lang="en-US" altLang="zh-CN" sz="2800" dirty="0" smtClean="0"/>
              <a:t>b-a</a:t>
            </a:r>
            <a:r>
              <a:rPr lang="zh-CN" altLang="en-US" sz="2800" dirty="0" smtClean="0"/>
              <a:t>≤</a:t>
            </a:r>
            <a:r>
              <a:rPr lang="en-US" altLang="zh-CN" sz="2800" smtClean="0"/>
              <a:t>-k</a:t>
            </a:r>
            <a:endParaRPr lang="en-US" altLang="zh-CN" sz="2800" dirty="0" smtClean="0"/>
          </a:p>
          <a:p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如果要求的最小值，题目所给的是：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a-b&lt;k</a:t>
            </a:r>
          </a:p>
          <a:p>
            <a:r>
              <a:rPr lang="zh-CN" altLang="en-US" sz="2800" dirty="0" smtClean="0"/>
              <a:t>先同乘以</a:t>
            </a:r>
            <a:r>
              <a:rPr lang="en-US" altLang="zh-CN" sz="2800" dirty="0" smtClean="0"/>
              <a:t>-1</a:t>
            </a:r>
          </a:p>
          <a:p>
            <a:r>
              <a:rPr lang="zh-CN" altLang="en-US" sz="2800" dirty="0" smtClean="0"/>
              <a:t>再转化为大于等于情况：</a:t>
            </a:r>
            <a:endParaRPr lang="en-US" altLang="zh-CN" sz="2800" dirty="0" smtClean="0"/>
          </a:p>
          <a:p>
            <a:r>
              <a:rPr lang="en-US" altLang="zh-CN" sz="2800" dirty="0" smtClean="0"/>
              <a:t>b-a&gt;-k    =&gt;    b-a&gt;=-k+1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495566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dirty="0" smtClean="0"/>
              <a:t>end</a:t>
            </a:r>
            <a:endParaRPr lang="zh-CN" altLang="en-US" sz="60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5930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ctrTitle"/>
          </p:nvPr>
        </p:nvSpPr>
        <p:spPr>
          <a:xfrm>
            <a:off x="1993900" y="3394683"/>
            <a:ext cx="8061325" cy="1152525"/>
          </a:xfrm>
        </p:spPr>
        <p:txBody>
          <a:bodyPr/>
          <a:lstStyle/>
          <a:p>
            <a:r>
              <a:rPr lang="zh-CN" altLang="en-US" sz="4800" dirty="0" smtClean="0"/>
              <a:t>差分约束系统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zh-CN" altLang="en-US" sz="2800" dirty="0" smtClean="0"/>
              <a:t>（</a:t>
            </a:r>
            <a:r>
              <a:rPr lang="en-US" altLang="zh-CN" sz="2800" dirty="0"/>
              <a:t>system of difference constraints</a:t>
            </a:r>
            <a:r>
              <a:rPr lang="zh-CN" altLang="en-US" sz="2800" dirty="0" smtClean="0"/>
              <a:t>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024562" y="4883084"/>
            <a:ext cx="4977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2"/>
                </a:solidFill>
              </a:rPr>
              <a:t>————</a:t>
            </a:r>
            <a:r>
              <a:rPr lang="zh-CN" altLang="en-US" sz="2400" dirty="0" smtClean="0">
                <a:solidFill>
                  <a:schemeClr val="accent2"/>
                </a:solidFill>
              </a:rPr>
              <a:t>数与图的完美结合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0455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概念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1454869" y="1564764"/>
            <a:ext cx="98384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    如果</a:t>
            </a:r>
            <a:r>
              <a:rPr lang="zh-CN" altLang="en-US" sz="3200" dirty="0"/>
              <a:t>一个系统由</a:t>
            </a:r>
            <a:r>
              <a:rPr lang="en-US" altLang="zh-CN" sz="3200" dirty="0"/>
              <a:t>n</a:t>
            </a:r>
            <a:r>
              <a:rPr lang="zh-CN" altLang="en-US" sz="3200" dirty="0"/>
              <a:t>个变量和</a:t>
            </a:r>
            <a:r>
              <a:rPr lang="en-US" altLang="zh-CN" sz="3200" dirty="0"/>
              <a:t>m</a:t>
            </a:r>
            <a:r>
              <a:rPr lang="zh-CN" altLang="en-US" sz="3200" dirty="0"/>
              <a:t>个约束条件组成，形成</a:t>
            </a:r>
            <a:r>
              <a:rPr lang="en-US" altLang="zh-CN" sz="3200" dirty="0"/>
              <a:t>m</a:t>
            </a:r>
            <a:r>
              <a:rPr lang="zh-CN" altLang="en-US" sz="3200" dirty="0"/>
              <a:t>个形如</a:t>
            </a:r>
            <a:r>
              <a:rPr lang="en-US" altLang="zh-CN" sz="3200" dirty="0" err="1"/>
              <a:t>ai-aj≤k</a:t>
            </a:r>
            <a:r>
              <a:rPr lang="zh-CN" altLang="en-US" sz="3200" dirty="0"/>
              <a:t>的不等式</a:t>
            </a:r>
            <a:r>
              <a:rPr lang="en-US" altLang="zh-CN" sz="3200" dirty="0"/>
              <a:t>(</a:t>
            </a:r>
            <a:r>
              <a:rPr lang="en-US" altLang="zh-CN" sz="3200" dirty="0" err="1"/>
              <a:t>i,j</a:t>
            </a:r>
            <a:r>
              <a:rPr lang="en-US" altLang="zh-CN" sz="3200" dirty="0"/>
              <a:t>∈[1,n],k</a:t>
            </a:r>
            <a:r>
              <a:rPr lang="zh-CN" altLang="en-US" sz="3200" dirty="0"/>
              <a:t>为常数</a:t>
            </a:r>
            <a:r>
              <a:rPr lang="en-US" altLang="zh-CN" sz="3200" dirty="0"/>
              <a:t>),</a:t>
            </a:r>
            <a:r>
              <a:rPr lang="zh-CN" altLang="en-US" sz="3200" dirty="0"/>
              <a:t>则称其为差分约束</a:t>
            </a:r>
            <a:r>
              <a:rPr lang="zh-CN" altLang="en-US" sz="3200" dirty="0" smtClean="0"/>
              <a:t>系统。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7164371" y="6193406"/>
            <a:ext cx="3374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矩阵写法</a:t>
            </a:r>
            <a:endParaRPr lang="zh-CN" altLang="en-US" sz="32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992150" y="3051607"/>
            <a:ext cx="5301161" cy="325347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820241" y="3219344"/>
            <a:ext cx="244782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</a:t>
            </a:r>
            <a:r>
              <a:rPr lang="zh-CN" altLang="zh-CN" b="1" dirty="0" smtClean="0"/>
              <a:t>x</a:t>
            </a:r>
            <a:r>
              <a:rPr lang="zh-CN" altLang="zh-CN" b="1" baseline="-25000" dirty="0"/>
              <a:t>1</a:t>
            </a:r>
            <a:r>
              <a:rPr lang="zh-CN" altLang="zh-CN" b="1" dirty="0"/>
              <a:t>-x</a:t>
            </a:r>
            <a:r>
              <a:rPr lang="zh-CN" altLang="zh-CN" b="1" baseline="-25000" dirty="0"/>
              <a:t>5</a:t>
            </a:r>
            <a:r>
              <a:rPr lang="zh-CN" altLang="zh-CN" b="1" dirty="0"/>
              <a:t>&lt;=-1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b="1" dirty="0"/>
              <a:t>           x</a:t>
            </a:r>
            <a:r>
              <a:rPr lang="zh-CN" altLang="zh-CN" b="1" baseline="-25000" dirty="0"/>
              <a:t>2</a:t>
            </a:r>
            <a:r>
              <a:rPr lang="zh-CN" altLang="zh-CN" b="1" dirty="0"/>
              <a:t>-x</a:t>
            </a:r>
            <a:r>
              <a:rPr lang="zh-CN" altLang="zh-CN" b="1" baseline="-25000" dirty="0"/>
              <a:t>5</a:t>
            </a:r>
            <a:r>
              <a:rPr lang="zh-CN" altLang="zh-CN" b="1" dirty="0"/>
              <a:t>&lt;=1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b="1" dirty="0"/>
              <a:t>           x</a:t>
            </a:r>
            <a:r>
              <a:rPr lang="zh-CN" altLang="zh-CN" b="1" baseline="-25000" dirty="0"/>
              <a:t>3</a:t>
            </a:r>
            <a:r>
              <a:rPr lang="zh-CN" altLang="zh-CN" b="1" dirty="0"/>
              <a:t>-x</a:t>
            </a:r>
            <a:r>
              <a:rPr lang="zh-CN" altLang="zh-CN" b="1" baseline="-25000" dirty="0"/>
              <a:t>1</a:t>
            </a:r>
            <a:r>
              <a:rPr lang="zh-CN" altLang="zh-CN" b="1" dirty="0"/>
              <a:t>&lt;=5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b="1" dirty="0"/>
              <a:t>           x</a:t>
            </a:r>
            <a:r>
              <a:rPr lang="zh-CN" altLang="zh-CN" b="1" baseline="-25000" dirty="0"/>
              <a:t>4</a:t>
            </a:r>
            <a:r>
              <a:rPr lang="zh-CN" altLang="zh-CN" b="1" dirty="0"/>
              <a:t>-x</a:t>
            </a:r>
            <a:r>
              <a:rPr lang="zh-CN" altLang="zh-CN" b="1" baseline="-25000" dirty="0"/>
              <a:t>1</a:t>
            </a:r>
            <a:r>
              <a:rPr lang="zh-CN" altLang="zh-CN" b="1" dirty="0"/>
              <a:t>&lt;=-1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b="1" dirty="0"/>
              <a:t>           x</a:t>
            </a:r>
            <a:r>
              <a:rPr lang="zh-CN" altLang="zh-CN" b="1" baseline="-25000" dirty="0"/>
              <a:t>4</a:t>
            </a:r>
            <a:r>
              <a:rPr lang="zh-CN" altLang="zh-CN" b="1" dirty="0"/>
              <a:t>-x</a:t>
            </a:r>
            <a:r>
              <a:rPr lang="zh-CN" altLang="zh-CN" b="1" baseline="-25000" dirty="0"/>
              <a:t>3</a:t>
            </a:r>
            <a:r>
              <a:rPr lang="zh-CN" altLang="zh-CN" b="1" dirty="0"/>
              <a:t>&lt;=-1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b="1" dirty="0"/>
              <a:t>           x</a:t>
            </a:r>
            <a:r>
              <a:rPr lang="zh-CN" altLang="zh-CN" b="1" baseline="-25000" dirty="0"/>
              <a:t>5</a:t>
            </a:r>
            <a:r>
              <a:rPr lang="zh-CN" altLang="zh-CN" b="1" dirty="0"/>
              <a:t>-x</a:t>
            </a:r>
            <a:r>
              <a:rPr lang="zh-CN" altLang="zh-CN" b="1" baseline="-25000" dirty="0"/>
              <a:t>3</a:t>
            </a:r>
            <a:r>
              <a:rPr lang="zh-CN" altLang="zh-CN" b="1" dirty="0"/>
              <a:t>&lt;=-3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b="1" dirty="0"/>
              <a:t>           x</a:t>
            </a:r>
            <a:r>
              <a:rPr lang="zh-CN" altLang="zh-CN" b="1" baseline="-25000" dirty="0"/>
              <a:t>5</a:t>
            </a:r>
            <a:r>
              <a:rPr lang="zh-CN" altLang="zh-CN" b="1" dirty="0"/>
              <a:t>-x</a:t>
            </a:r>
            <a:r>
              <a:rPr lang="zh-CN" altLang="zh-CN" b="1" baseline="-25000" dirty="0"/>
              <a:t>4</a:t>
            </a:r>
            <a:r>
              <a:rPr lang="zh-CN" altLang="zh-CN" b="1" dirty="0"/>
              <a:t>&lt;=-3</a:t>
            </a:r>
          </a:p>
        </p:txBody>
      </p:sp>
    </p:spTree>
    <p:extLst>
      <p:ext uri="{BB962C8B-B14F-4D97-AF65-F5344CB8AC3E}">
        <p14:creationId xmlns:p14="http://schemas.microsoft.com/office/powerpoint/2010/main" val="38774277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常见问法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677971" y="2177593"/>
            <a:ext cx="6664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1</a:t>
            </a:r>
            <a:r>
              <a:rPr lang="zh-CN" altLang="en-US" sz="4000" dirty="0" smtClean="0"/>
              <a:t>、是否有可行解？</a:t>
            </a:r>
            <a:endParaRPr lang="en-US" altLang="zh-CN" sz="4000" dirty="0" smtClean="0"/>
          </a:p>
          <a:p>
            <a:r>
              <a:rPr lang="en-US" altLang="zh-CN" sz="4000" dirty="0" smtClean="0"/>
              <a:t>2</a:t>
            </a:r>
            <a:r>
              <a:rPr lang="zh-CN" altLang="en-US" sz="4000" dirty="0" smtClean="0"/>
              <a:t>、两者相差最大多少？</a:t>
            </a:r>
            <a:endParaRPr lang="en-US" altLang="zh-CN" sz="4000" dirty="0" smtClean="0"/>
          </a:p>
          <a:p>
            <a:r>
              <a:rPr lang="en-US" altLang="zh-CN" sz="4000" dirty="0" smtClean="0"/>
              <a:t>3</a:t>
            </a:r>
            <a:r>
              <a:rPr lang="zh-CN" altLang="en-US" sz="4000" dirty="0" smtClean="0"/>
              <a:t>、两者相差最小多少？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147044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是否</a:t>
            </a:r>
            <a:r>
              <a:rPr lang="zh-CN" altLang="en-US" b="1" dirty="0"/>
              <a:t>有可行解？</a:t>
            </a:r>
          </a:p>
        </p:txBody>
      </p:sp>
      <p:sp>
        <p:nvSpPr>
          <p:cNvPr id="13" name="矩形 12"/>
          <p:cNvSpPr/>
          <p:nvPr/>
        </p:nvSpPr>
        <p:spPr>
          <a:xfrm>
            <a:off x="1998482" y="2220131"/>
            <a:ext cx="833958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       如果</a:t>
            </a:r>
            <a:r>
              <a:rPr lang="en-US" altLang="zh-CN" sz="3200" dirty="0" err="1"/>
              <a:t>xj-xi≤bk</a:t>
            </a:r>
            <a:r>
              <a:rPr lang="zh-CN" altLang="en-US" sz="3200" dirty="0"/>
              <a:t>是一个差分约束，则边</a:t>
            </a:r>
            <a:r>
              <a:rPr lang="en-US" altLang="zh-CN" sz="3200" dirty="0"/>
              <a:t>(</a:t>
            </a:r>
            <a:r>
              <a:rPr lang="en-US" altLang="zh-CN" sz="3200" dirty="0" err="1"/>
              <a:t>vi,vj</a:t>
            </a:r>
            <a:r>
              <a:rPr lang="en-US" altLang="zh-CN" sz="3200" dirty="0"/>
              <a:t>)</a:t>
            </a:r>
            <a:r>
              <a:rPr lang="zh-CN" altLang="en-US" sz="3200" dirty="0"/>
              <a:t>的权</a:t>
            </a:r>
            <a:r>
              <a:rPr lang="en-US" altLang="zh-CN" sz="3200" dirty="0"/>
              <a:t>w(</a:t>
            </a:r>
            <a:r>
              <a:rPr lang="en-US" altLang="zh-CN" sz="3200" dirty="0" err="1"/>
              <a:t>vi,vj</a:t>
            </a:r>
            <a:r>
              <a:rPr lang="en-US" altLang="zh-CN" sz="3200" dirty="0"/>
              <a:t>)=</a:t>
            </a:r>
            <a:r>
              <a:rPr lang="en-US" altLang="zh-CN" sz="3200" dirty="0" err="1"/>
              <a:t>bk</a:t>
            </a:r>
            <a:r>
              <a:rPr lang="zh-CN" altLang="en-US" sz="3200" dirty="0"/>
              <a:t>（注意</a:t>
            </a:r>
            <a:r>
              <a:rPr lang="en-US" altLang="zh-CN" sz="3200" dirty="0" err="1"/>
              <a:t>i</a:t>
            </a:r>
            <a:r>
              <a:rPr lang="zh-CN" altLang="en-US" sz="3200" dirty="0"/>
              <a:t>和</a:t>
            </a:r>
            <a:r>
              <a:rPr lang="en-US" altLang="zh-CN" sz="3200" dirty="0"/>
              <a:t>j</a:t>
            </a:r>
            <a:r>
              <a:rPr lang="zh-CN" altLang="en-US" sz="3200" dirty="0"/>
              <a:t>不能颠倒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r>
              <a:rPr lang="en-US" altLang="zh-CN" sz="3200" dirty="0"/>
              <a:t>	</a:t>
            </a:r>
            <a:r>
              <a:rPr lang="zh-CN" altLang="en-US" sz="3200" dirty="0"/>
              <a:t>引入附加顶点</a:t>
            </a:r>
            <a:r>
              <a:rPr lang="en-US" altLang="zh-CN" sz="3200" dirty="0" smtClean="0"/>
              <a:t>v0</a:t>
            </a:r>
            <a:r>
              <a:rPr lang="zh-CN" altLang="en-US" sz="3200" dirty="0" smtClean="0"/>
              <a:t>，保证</a:t>
            </a:r>
            <a:r>
              <a:rPr lang="zh-CN" altLang="en-US" sz="3200" dirty="0"/>
              <a:t>其他每个顶点均从</a:t>
            </a:r>
            <a:r>
              <a:rPr lang="en-US" altLang="zh-CN" sz="3200" dirty="0"/>
              <a:t>v0</a:t>
            </a:r>
            <a:r>
              <a:rPr lang="zh-CN" altLang="en-US" sz="3200" dirty="0"/>
              <a:t>可达</a:t>
            </a:r>
            <a:r>
              <a:rPr lang="zh-CN" altLang="en-US" sz="3200" dirty="0" smtClean="0"/>
              <a:t>。从</a:t>
            </a:r>
            <a:r>
              <a:rPr lang="en-US" altLang="zh-CN" sz="3200" dirty="0"/>
              <a:t>v0</a:t>
            </a:r>
            <a:r>
              <a:rPr lang="zh-CN" altLang="en-US" sz="3200" dirty="0"/>
              <a:t>出发的每条边的权值均为</a:t>
            </a:r>
            <a:r>
              <a:rPr lang="en-US" altLang="zh-CN" sz="3200" dirty="0"/>
              <a:t>0</a:t>
            </a:r>
            <a:r>
              <a:rPr lang="zh-CN" altLang="en-US" sz="3200" dirty="0"/>
              <a:t>。</a:t>
            </a:r>
            <a:endParaRPr lang="zh-CN" altLang="en-US" sz="3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819373" y="1390329"/>
            <a:ext cx="2036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accent2"/>
                </a:solidFill>
              </a:rPr>
              <a:t>建图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82155" y="5446272"/>
            <a:ext cx="7484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</a:rPr>
              <a:t>如果所建的图，不存在负权环，则有可行解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89593" y="4434230"/>
            <a:ext cx="2620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约束图</a:t>
            </a:r>
            <a:endParaRPr lang="zh-CN" altLang="en-US" sz="4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42765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是否</a:t>
            </a:r>
            <a:r>
              <a:rPr lang="zh-CN" altLang="en-US" b="1" dirty="0"/>
              <a:t>有可行解？</a:t>
            </a:r>
          </a:p>
        </p:txBody>
      </p:sp>
      <p:sp>
        <p:nvSpPr>
          <p:cNvPr id="13" name="矩形 12"/>
          <p:cNvSpPr/>
          <p:nvPr/>
        </p:nvSpPr>
        <p:spPr>
          <a:xfrm>
            <a:off x="1998482" y="2220131"/>
            <a:ext cx="83395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       如果</a:t>
            </a:r>
            <a:r>
              <a:rPr lang="en-US" altLang="zh-CN" sz="3200" dirty="0" err="1"/>
              <a:t>xj-xi≤bk</a:t>
            </a:r>
            <a:r>
              <a:rPr lang="zh-CN" altLang="en-US" sz="3200" dirty="0"/>
              <a:t>是一个差分约束，则边</a:t>
            </a:r>
            <a:r>
              <a:rPr lang="en-US" altLang="zh-CN" sz="3200" dirty="0"/>
              <a:t>(</a:t>
            </a:r>
            <a:r>
              <a:rPr lang="en-US" altLang="zh-CN" sz="3200" dirty="0" err="1"/>
              <a:t>vi,vj</a:t>
            </a:r>
            <a:r>
              <a:rPr lang="en-US" altLang="zh-CN" sz="3200" dirty="0"/>
              <a:t>)</a:t>
            </a:r>
            <a:r>
              <a:rPr lang="zh-CN" altLang="en-US" sz="3200" dirty="0"/>
              <a:t>的权</a:t>
            </a:r>
            <a:r>
              <a:rPr lang="en-US" altLang="zh-CN" sz="3200" dirty="0"/>
              <a:t>w(</a:t>
            </a:r>
            <a:r>
              <a:rPr lang="en-US" altLang="zh-CN" sz="3200" dirty="0" err="1"/>
              <a:t>vi,vj</a:t>
            </a:r>
            <a:r>
              <a:rPr lang="en-US" altLang="zh-CN" sz="3200" dirty="0"/>
              <a:t>)=</a:t>
            </a:r>
            <a:r>
              <a:rPr lang="en-US" altLang="zh-CN" sz="3200" dirty="0" err="1"/>
              <a:t>bk</a:t>
            </a:r>
            <a:r>
              <a:rPr lang="zh-CN" altLang="en-US" sz="3200" dirty="0"/>
              <a:t>（注意</a:t>
            </a:r>
            <a:r>
              <a:rPr lang="en-US" altLang="zh-CN" sz="3200" dirty="0" err="1"/>
              <a:t>i</a:t>
            </a:r>
            <a:r>
              <a:rPr lang="zh-CN" altLang="en-US" sz="3200" dirty="0"/>
              <a:t>和</a:t>
            </a:r>
            <a:r>
              <a:rPr lang="en-US" altLang="zh-CN" sz="3200" dirty="0"/>
              <a:t>j</a:t>
            </a:r>
            <a:r>
              <a:rPr lang="zh-CN" altLang="en-US" sz="3200" dirty="0"/>
              <a:t>不能颠倒）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819373" y="1390329"/>
            <a:ext cx="2036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accent2"/>
                </a:solidFill>
              </a:rPr>
              <a:t>建图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04214" y="3821405"/>
            <a:ext cx="3123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</a:rPr>
              <a:t>判断负权环方式：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87019" y="4639277"/>
            <a:ext cx="3189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Bellman_ford</a:t>
            </a:r>
            <a:r>
              <a:rPr lang="zh-CN" altLang="en-US" sz="2800" dirty="0" smtClean="0"/>
              <a:t>算法</a:t>
            </a:r>
            <a:endParaRPr lang="en-US" altLang="zh-CN" sz="2800" dirty="0" smtClean="0"/>
          </a:p>
          <a:p>
            <a:r>
              <a:rPr lang="en-US" altLang="zh-CN" sz="2800" dirty="0" smtClean="0"/>
              <a:t>SPFA</a:t>
            </a:r>
            <a:r>
              <a:rPr lang="zh-CN" altLang="en-US" sz="2800" dirty="0" smtClean="0"/>
              <a:t>算法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4340501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Bellman ford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49622" y="2366204"/>
            <a:ext cx="75005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伪代码如下</a:t>
            </a:r>
            <a:r>
              <a:rPr lang="zh-CN" altLang="zh-CN" sz="2800" dirty="0"/>
              <a:t>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dirty="0"/>
              <a:t>For i=1 to |V|G||-1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</a:t>
            </a:r>
            <a:r>
              <a:rPr lang="zh-CN" altLang="zh-CN" sz="2800" dirty="0" smtClean="0"/>
              <a:t>for </a:t>
            </a:r>
            <a:r>
              <a:rPr lang="zh-CN" altLang="zh-CN" sz="2800" dirty="0"/>
              <a:t>每条边(u，v)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	</a:t>
            </a:r>
            <a:r>
              <a:rPr lang="zh-CN" altLang="zh-CN" sz="2800" dirty="0" smtClean="0"/>
              <a:t>更新</a:t>
            </a:r>
            <a:r>
              <a:rPr lang="zh-CN" altLang="zh-CN" sz="2800" dirty="0"/>
              <a:t>操作（u，v，w（u，v））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dirty="0"/>
              <a:t>For 每条边（u，v</a:t>
            </a:r>
            <a:r>
              <a:rPr lang="zh-CN" altLang="zh-CN" sz="2800" dirty="0" smtClean="0"/>
              <a:t>）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	</a:t>
            </a:r>
            <a:r>
              <a:rPr lang="zh-CN" altLang="zh-CN" sz="2800" dirty="0" smtClean="0"/>
              <a:t>if </a:t>
            </a:r>
            <a:r>
              <a:rPr lang="zh-CN" altLang="zh-CN" sz="2800" dirty="0"/>
              <a:t>仍然有可更新内容 then return False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dirty="0"/>
              <a:t>Return True</a:t>
            </a:r>
          </a:p>
        </p:txBody>
      </p:sp>
      <p:sp>
        <p:nvSpPr>
          <p:cNvPr id="5" name="矩形 4"/>
          <p:cNvSpPr/>
          <p:nvPr/>
        </p:nvSpPr>
        <p:spPr>
          <a:xfrm>
            <a:off x="2865748" y="4515439"/>
            <a:ext cx="6174557" cy="53732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7871382" y="5074108"/>
            <a:ext cx="744717" cy="801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76853" y="5987763"/>
            <a:ext cx="2733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2"/>
                </a:solidFill>
              </a:rPr>
              <a:t>说明有负权环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638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2074765" y="228763"/>
            <a:ext cx="7269162" cy="719138"/>
          </a:xfrm>
        </p:spPr>
        <p:txBody>
          <a:bodyPr/>
          <a:lstStyle/>
          <a:p>
            <a:r>
              <a:rPr lang="en-US" altLang="zh-CN" dirty="0" smtClean="0"/>
              <a:t>SPFA</a:t>
            </a:r>
            <a:endParaRPr lang="zh-CN" altLang="en-US" b="1" dirty="0" smtClean="0">
              <a:solidFill>
                <a:schemeClr val="accent1"/>
              </a:solidFill>
            </a:endParaRPr>
          </a:p>
        </p:txBody>
      </p:sp>
      <p:sp>
        <p:nvSpPr>
          <p:cNvPr id="27651" name="矩形 3"/>
          <p:cNvSpPr>
            <a:spLocks noChangeArrowheads="1"/>
          </p:cNvSpPr>
          <p:nvPr/>
        </p:nvSpPr>
        <p:spPr bwMode="auto">
          <a:xfrm>
            <a:off x="2266164" y="947901"/>
            <a:ext cx="8620125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 dirty="0"/>
              <a:t>1</a:t>
            </a:r>
            <a:r>
              <a:rPr lang="zh-CN" altLang="en-US" dirty="0"/>
              <a:t>）初始化：</a:t>
            </a:r>
            <a:endParaRPr lang="en-US" altLang="zh-CN" dirty="0"/>
          </a:p>
          <a:p>
            <a:r>
              <a:rPr lang="en-US" altLang="zh-CN" dirty="0"/>
              <a:t>    dis[s]=0,dis[v]=∞</a:t>
            </a:r>
            <a:r>
              <a:rPr lang="zh-CN" altLang="en-US" dirty="0"/>
              <a:t>（</a:t>
            </a:r>
            <a:r>
              <a:rPr lang="en-US" altLang="zh-CN" dirty="0" err="1"/>
              <a:t>v≠s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en-US" altLang="zh-CN" dirty="0" err="1"/>
              <a:t>memset</a:t>
            </a:r>
            <a:r>
              <a:rPr lang="en-US" altLang="zh-CN" dirty="0"/>
              <a:t>(exist,0,sizeof(exist</a:t>
            </a:r>
            <a:r>
              <a:rPr lang="en-US" altLang="zh-CN" dirty="0" smtClean="0"/>
              <a:t>));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chemeClr val="accent2"/>
                </a:solidFill>
              </a:rPr>
              <a:t>memset</a:t>
            </a:r>
            <a:r>
              <a:rPr lang="en-US" altLang="zh-CN" dirty="0" smtClean="0">
                <a:solidFill>
                  <a:schemeClr val="accent2"/>
                </a:solidFill>
              </a:rPr>
              <a:t>(time,0,sizeof(time));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/>
              <a:t>2)  </a:t>
            </a:r>
            <a:r>
              <a:rPr lang="zh-CN" altLang="en-US" dirty="0"/>
              <a:t>起点入队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smtClean="0"/>
              <a:t>push(s);</a:t>
            </a:r>
            <a:r>
              <a:rPr lang="en-US" altLang="zh-CN" dirty="0"/>
              <a:t>exist[s]=</a:t>
            </a:r>
            <a:r>
              <a:rPr lang="en-US" altLang="zh-CN" dirty="0" smtClean="0"/>
              <a:t>1;</a:t>
            </a:r>
            <a:r>
              <a:rPr lang="en-US" altLang="zh-CN" dirty="0" smtClean="0">
                <a:solidFill>
                  <a:schemeClr val="accent2"/>
                </a:solidFill>
              </a:rPr>
              <a:t>time[s]=1;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/>
              <a:t>    while(</a:t>
            </a:r>
            <a:r>
              <a:rPr lang="zh-CN" altLang="en-US" dirty="0"/>
              <a:t>队列不为空）</a:t>
            </a:r>
            <a:r>
              <a:rPr lang="en-US" altLang="zh-CN" dirty="0"/>
              <a:t> { </a:t>
            </a:r>
          </a:p>
          <a:p>
            <a:r>
              <a:rPr lang="en-US" altLang="zh-CN" dirty="0"/>
              <a:t>           u=get();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       exist[u]=false;</a:t>
            </a:r>
            <a:r>
              <a:rPr lang="zh-CN" altLang="en-US" dirty="0"/>
              <a:t>已被取出了队列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        for</a:t>
            </a:r>
            <a:r>
              <a:rPr lang="zh-CN" altLang="en-US" dirty="0"/>
              <a:t>与</a:t>
            </a:r>
            <a:r>
              <a:rPr lang="en-US" altLang="zh-CN" dirty="0"/>
              <a:t>u</a:t>
            </a:r>
            <a:r>
              <a:rPr lang="zh-CN" altLang="en-US" dirty="0"/>
              <a:t>相连的所有点</a:t>
            </a:r>
          </a:p>
          <a:p>
            <a:r>
              <a:rPr lang="zh-CN" altLang="en-US" dirty="0"/>
              <a:t>              </a:t>
            </a:r>
            <a:r>
              <a:rPr lang="en-US" altLang="zh-CN" dirty="0"/>
              <a:t>if (dis[v]&gt;dis[u]+w[u][v])</a:t>
            </a:r>
          </a:p>
          <a:p>
            <a:r>
              <a:rPr lang="en-US" altLang="zh-CN" dirty="0"/>
              <a:t>                 {</a:t>
            </a:r>
          </a:p>
          <a:p>
            <a:r>
              <a:rPr lang="en-US" altLang="zh-CN" dirty="0"/>
              <a:t>                      dis[v]=dis[u]+w[u][v];</a:t>
            </a:r>
          </a:p>
          <a:p>
            <a:r>
              <a:rPr lang="en-US" altLang="zh-CN" dirty="0"/>
              <a:t>	     if (!exist[v]) //</a:t>
            </a:r>
            <a:r>
              <a:rPr lang="zh-CN" altLang="en-US" dirty="0"/>
              <a:t>队列中不存在</a:t>
            </a:r>
            <a:r>
              <a:rPr lang="en-US" altLang="zh-CN" dirty="0"/>
              <a:t>v</a:t>
            </a:r>
            <a:r>
              <a:rPr lang="zh-CN" altLang="en-US" dirty="0"/>
              <a:t>点，</a:t>
            </a:r>
            <a:r>
              <a:rPr lang="en-US" altLang="zh-CN" dirty="0"/>
              <a:t>v</a:t>
            </a:r>
            <a:r>
              <a:rPr lang="zh-CN" altLang="en-US" dirty="0"/>
              <a:t>入队。</a:t>
            </a:r>
          </a:p>
          <a:p>
            <a:r>
              <a:rPr lang="zh-CN" altLang="en-US" dirty="0"/>
              <a:t>                       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time[v]++;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chemeClr val="accent2"/>
                </a:solidFill>
              </a:rPr>
              <a:t>if(time[v]&gt;n) return false;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/>
              <a:t>                                  push(v) //</a:t>
            </a:r>
            <a:r>
              <a:rPr lang="zh-CN" altLang="en-US" dirty="0"/>
              <a:t>尾指针下移一位，</a:t>
            </a:r>
            <a:r>
              <a:rPr lang="en-US" altLang="zh-CN" dirty="0"/>
              <a:t>v</a:t>
            </a:r>
            <a:r>
              <a:rPr lang="zh-CN" altLang="en-US" dirty="0"/>
              <a:t>入队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                       exist[v]=1;</a:t>
            </a:r>
          </a:p>
          <a:p>
            <a:r>
              <a:rPr lang="en-US" altLang="zh-CN" dirty="0"/>
              <a:t>                       }</a:t>
            </a:r>
          </a:p>
          <a:p>
            <a:r>
              <a:rPr lang="en-US" altLang="zh-CN" dirty="0"/>
              <a:t>                 </a:t>
            </a:r>
            <a:r>
              <a:rPr lang="zh-CN" altLang="en-US" dirty="0"/>
              <a:t>｝</a:t>
            </a:r>
          </a:p>
          <a:p>
            <a:r>
              <a:rPr lang="zh-CN" altLang="en-US" dirty="0"/>
              <a:t>    </a:t>
            </a:r>
            <a:r>
              <a:rPr lang="en-US" altLang="zh-CN" dirty="0" smtClean="0"/>
              <a:t>}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return true;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 flipV="1">
            <a:off x="3893271" y="4782036"/>
            <a:ext cx="3172118" cy="3297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 rot="16200000">
            <a:off x="7285069" y="4546286"/>
            <a:ext cx="744717" cy="801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152516" y="4654537"/>
            <a:ext cx="2733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2"/>
                </a:solidFill>
              </a:rPr>
              <a:t>说明有负权环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0659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是否</a:t>
            </a:r>
            <a:r>
              <a:rPr lang="zh-CN" altLang="en-US" b="1" dirty="0"/>
              <a:t>有可行解？</a:t>
            </a:r>
          </a:p>
        </p:txBody>
      </p:sp>
      <p:sp>
        <p:nvSpPr>
          <p:cNvPr id="13" name="矩形 12"/>
          <p:cNvSpPr/>
          <p:nvPr/>
        </p:nvSpPr>
        <p:spPr>
          <a:xfrm>
            <a:off x="1998482" y="2220131"/>
            <a:ext cx="83395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       如果</a:t>
            </a:r>
            <a:r>
              <a:rPr lang="en-US" altLang="zh-CN" sz="3200" dirty="0" err="1"/>
              <a:t>xj-xi≤bk</a:t>
            </a:r>
            <a:r>
              <a:rPr lang="zh-CN" altLang="en-US" sz="3200" dirty="0"/>
              <a:t>是一个差分约束，则边</a:t>
            </a:r>
            <a:r>
              <a:rPr lang="en-US" altLang="zh-CN" sz="3200" dirty="0"/>
              <a:t>(</a:t>
            </a:r>
            <a:r>
              <a:rPr lang="en-US" altLang="zh-CN" sz="3200" dirty="0" err="1"/>
              <a:t>vi,vj</a:t>
            </a:r>
            <a:r>
              <a:rPr lang="en-US" altLang="zh-CN" sz="3200" dirty="0"/>
              <a:t>)</a:t>
            </a:r>
            <a:r>
              <a:rPr lang="zh-CN" altLang="en-US" sz="3200" dirty="0"/>
              <a:t>的权</a:t>
            </a:r>
            <a:r>
              <a:rPr lang="en-US" altLang="zh-CN" sz="3200" dirty="0"/>
              <a:t>w(</a:t>
            </a:r>
            <a:r>
              <a:rPr lang="en-US" altLang="zh-CN" sz="3200" dirty="0" err="1"/>
              <a:t>vi,vj</a:t>
            </a:r>
            <a:r>
              <a:rPr lang="en-US" altLang="zh-CN" sz="3200" dirty="0"/>
              <a:t>)=</a:t>
            </a:r>
            <a:r>
              <a:rPr lang="en-US" altLang="zh-CN" sz="3200" dirty="0" err="1"/>
              <a:t>bk</a:t>
            </a:r>
            <a:r>
              <a:rPr lang="zh-CN" altLang="en-US" sz="3200" dirty="0"/>
              <a:t>（注意</a:t>
            </a:r>
            <a:r>
              <a:rPr lang="en-US" altLang="zh-CN" sz="3200" dirty="0" err="1"/>
              <a:t>i</a:t>
            </a:r>
            <a:r>
              <a:rPr lang="zh-CN" altLang="en-US" sz="3200" dirty="0"/>
              <a:t>和</a:t>
            </a:r>
            <a:r>
              <a:rPr lang="en-US" altLang="zh-CN" sz="3200" dirty="0"/>
              <a:t>j</a:t>
            </a:r>
            <a:r>
              <a:rPr lang="zh-CN" altLang="en-US" sz="3200" dirty="0"/>
              <a:t>不能颠倒）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819373" y="1390329"/>
            <a:ext cx="2036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accent2"/>
                </a:solidFill>
              </a:rPr>
              <a:t>建图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04214" y="3821405"/>
            <a:ext cx="3123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</a:rPr>
              <a:t>判断负权环方式：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87019" y="4639277"/>
            <a:ext cx="3189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Bellman_ford</a:t>
            </a:r>
            <a:r>
              <a:rPr lang="zh-CN" altLang="en-US" sz="2800" dirty="0" smtClean="0"/>
              <a:t>算法</a:t>
            </a:r>
            <a:endParaRPr lang="en-US" altLang="zh-CN" sz="2800" dirty="0" smtClean="0"/>
          </a:p>
          <a:p>
            <a:r>
              <a:rPr lang="en-US" altLang="zh-CN" sz="2800" dirty="0" smtClean="0"/>
              <a:t>SPFA</a:t>
            </a:r>
            <a:r>
              <a:rPr lang="zh-CN" altLang="en-US" sz="2800" dirty="0" smtClean="0"/>
              <a:t>算法</a:t>
            </a:r>
            <a:endParaRPr lang="en-US" altLang="zh-CN" sz="28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853287" y="4670054"/>
            <a:ext cx="4117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可增加一个超级源点</a:t>
            </a:r>
            <a:r>
              <a:rPr lang="en-US" altLang="zh-CN" dirty="0" smtClean="0"/>
              <a:t>(v0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0</a:t>
            </a:r>
            <a:r>
              <a:rPr lang="zh-CN" altLang="en-US" dirty="0" smtClean="0"/>
              <a:t>值，如果</a:t>
            </a:r>
            <a:r>
              <a:rPr lang="en-US" altLang="zh-CN" dirty="0" smtClean="0"/>
              <a:t>0</a:t>
            </a:r>
            <a:r>
              <a:rPr lang="zh-CN" altLang="en-US" dirty="0" smtClean="0"/>
              <a:t>已经用了，可任选个未用的点），超级源点与其他点都有连边，距离为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53287" y="3882960"/>
            <a:ext cx="294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2"/>
                </a:solidFill>
              </a:rPr>
              <a:t>从哪个点出发呢？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6053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theme/theme1.xml><?xml version="1.0" encoding="utf-8"?>
<a:theme xmlns:a="http://schemas.openxmlformats.org/drawingml/2006/main" name="A000120141114A11KWBG">
  <a:themeElements>
    <a:clrScheme name="自定义 1">
      <a:dk1>
        <a:srgbClr val="FFFFFF"/>
      </a:dk1>
      <a:lt1>
        <a:srgbClr val="555555"/>
      </a:lt1>
      <a:dk2>
        <a:srgbClr val="FFFFFF"/>
      </a:dk2>
      <a:lt2>
        <a:srgbClr val="555555"/>
      </a:lt2>
      <a:accent1>
        <a:srgbClr val="D47348"/>
      </a:accent1>
      <a:accent2>
        <a:srgbClr val="D4A444"/>
      </a:accent2>
      <a:accent3>
        <a:srgbClr val="EE96CC"/>
      </a:accent3>
      <a:accent4>
        <a:srgbClr val="B6ACDD"/>
      </a:accent4>
      <a:accent5>
        <a:srgbClr val="AA8FFF"/>
      </a:accent5>
      <a:accent6>
        <a:srgbClr val="FFC000"/>
      </a:accent6>
      <a:hlink>
        <a:srgbClr val="00B0F0"/>
      </a:hlink>
      <a:folHlink>
        <a:srgbClr val="7F7F7F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5938</TotalTime>
  <Words>679</Words>
  <Application>Microsoft Office PowerPoint</Application>
  <PresentationFormat>宽屏</PresentationFormat>
  <Paragraphs>104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黑体</vt:lpstr>
      <vt:lpstr>宋体</vt:lpstr>
      <vt:lpstr>微软雅黑</vt:lpstr>
      <vt:lpstr>幼圆</vt:lpstr>
      <vt:lpstr>Arial</vt:lpstr>
      <vt:lpstr>Broadway</vt:lpstr>
      <vt:lpstr>Calibri</vt:lpstr>
      <vt:lpstr>Wingdings</vt:lpstr>
      <vt:lpstr>A000120141114A11KWBG</vt:lpstr>
      <vt:lpstr>三个不等式,b-a&lt;=k1,c-b&lt;=k2,c-a&lt;=k3,求出c-a的最大值,</vt:lpstr>
      <vt:lpstr>差分约束系统 （system of difference constraints）</vt:lpstr>
      <vt:lpstr>概念</vt:lpstr>
      <vt:lpstr>常见问法</vt:lpstr>
      <vt:lpstr>是否有可行解？</vt:lpstr>
      <vt:lpstr>是否有可行解？</vt:lpstr>
      <vt:lpstr>Bellman ford </vt:lpstr>
      <vt:lpstr>SPFA</vt:lpstr>
      <vt:lpstr>是否有可行解？</vt:lpstr>
      <vt:lpstr>两者相差最大多少？</vt:lpstr>
      <vt:lpstr>两者相差最小多少？</vt:lpstr>
      <vt:lpstr>常见技巧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树的遍历</dc:title>
  <dc:creator>潘玉斌</dc:creator>
  <cp:lastModifiedBy>潘玉斌</cp:lastModifiedBy>
  <cp:revision>32</cp:revision>
  <dcterms:created xsi:type="dcterms:W3CDTF">2016-05-31T01:44:02Z</dcterms:created>
  <dcterms:modified xsi:type="dcterms:W3CDTF">2016-06-21T11:22:40Z</dcterms:modified>
</cp:coreProperties>
</file>