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sldIdLst>
    <p:sldId id="291" r:id="rId3"/>
    <p:sldId id="339" r:id="rId4"/>
    <p:sldId id="340" r:id="rId5"/>
    <p:sldId id="341" r:id="rId6"/>
    <p:sldId id="342" r:id="rId7"/>
    <p:sldId id="343" r:id="rId8"/>
    <p:sldId id="296" r:id="rId9"/>
    <p:sldId id="344" r:id="rId10"/>
    <p:sldId id="345" r:id="rId11"/>
    <p:sldId id="346" r:id="rId12"/>
    <p:sldId id="347" r:id="rId13"/>
    <p:sldId id="348" r:id="rId14"/>
    <p:sldId id="350" r:id="rId15"/>
    <p:sldId id="349" r:id="rId16"/>
    <p:sldId id="351" r:id="rId17"/>
    <p:sldId id="352" r:id="rId18"/>
    <p:sldId id="35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2016/7/19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7/19/2016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强连通分量</a:t>
            </a:r>
            <a:endParaRPr lang="zh-CN" altLang="en-US" sz="4400" b="1" dirty="0"/>
          </a:p>
        </p:txBody>
      </p:sp>
      <p:sp>
        <p:nvSpPr>
          <p:cNvPr id="5" name="椭圆 4"/>
          <p:cNvSpPr/>
          <p:nvPr/>
        </p:nvSpPr>
        <p:spPr>
          <a:xfrm>
            <a:off x="1104674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17837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31000" y="271908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104674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517837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31000" y="421722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1412245" y="334254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2034" y="3342541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21946" y="3334228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1719816" y="303497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2979" y="3034970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719816" y="452294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2979" y="4522948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5" idx="5"/>
          </p:cNvCxnSpPr>
          <p:nvPr/>
        </p:nvCxnSpPr>
        <p:spPr>
          <a:xfrm flipH="1" flipV="1">
            <a:off x="1629731" y="3252456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75504" y="1445538"/>
            <a:ext cx="56284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强连通</a:t>
            </a:r>
            <a:r>
              <a:rPr lang="zh-CN" altLang="en-US" sz="3200" dirty="0" smtClean="0"/>
              <a:t>分量</a:t>
            </a:r>
            <a:endParaRPr lang="en-US" altLang="zh-CN" sz="3200" dirty="0" smtClean="0"/>
          </a:p>
          <a:p>
            <a:r>
              <a:rPr lang="zh-CN" altLang="en-US" sz="2400" dirty="0" smtClean="0"/>
              <a:t>是</a:t>
            </a:r>
            <a:r>
              <a:rPr lang="zh-CN" altLang="en-US" sz="2400" dirty="0"/>
              <a:t>指有向图</a:t>
            </a:r>
            <a:r>
              <a:rPr lang="en-US" altLang="zh-CN" sz="2400" dirty="0"/>
              <a:t>G</a:t>
            </a:r>
            <a:r>
              <a:rPr lang="zh-CN" altLang="en-US" sz="2400" dirty="0"/>
              <a:t>里顶点间能互相到达的子图</a:t>
            </a:r>
          </a:p>
        </p:txBody>
      </p:sp>
      <p:sp>
        <p:nvSpPr>
          <p:cNvPr id="23" name="矩形 22"/>
          <p:cNvSpPr/>
          <p:nvPr/>
        </p:nvSpPr>
        <p:spPr>
          <a:xfrm>
            <a:off x="5233174" y="2719086"/>
            <a:ext cx="69557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极大</a:t>
            </a:r>
            <a:r>
              <a:rPr lang="zh-CN" altLang="en-US" sz="3200" dirty="0" smtClean="0"/>
              <a:t>强连通分量</a:t>
            </a:r>
            <a:endParaRPr lang="en-US" altLang="zh-CN" sz="3200" dirty="0" smtClean="0"/>
          </a:p>
          <a:p>
            <a:r>
              <a:rPr lang="zh-CN" altLang="en-US" sz="2400" dirty="0"/>
              <a:t>如果一个强连通</a:t>
            </a:r>
            <a:r>
              <a:rPr lang="zh-CN" altLang="en-US" sz="2400" dirty="0" smtClean="0"/>
              <a:t>分量没有</a:t>
            </a:r>
            <a:r>
              <a:rPr lang="zh-CN" altLang="en-US" sz="2400" dirty="0"/>
              <a:t>被其它强通分量完全包含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33174" y="4393367"/>
            <a:ext cx="99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例如：</a:t>
            </a:r>
            <a:endParaRPr lang="en-US" altLang="zh-CN" b="1" dirty="0" smtClean="0"/>
          </a:p>
        </p:txBody>
      </p:sp>
      <p:sp>
        <p:nvSpPr>
          <p:cNvPr id="25" name="椭圆 24"/>
          <p:cNvSpPr/>
          <p:nvPr/>
        </p:nvSpPr>
        <p:spPr>
          <a:xfrm>
            <a:off x="6665886" y="440759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8079049" y="440759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6665886" y="590572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8079049" y="590572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5" idx="4"/>
            <a:endCxn id="27" idx="0"/>
          </p:cNvCxnSpPr>
          <p:nvPr/>
        </p:nvCxnSpPr>
        <p:spPr>
          <a:xfrm>
            <a:off x="6973457" y="5022734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403246" y="5022734"/>
            <a:ext cx="0" cy="88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6"/>
            <a:endCxn id="26" idx="2"/>
          </p:cNvCxnSpPr>
          <p:nvPr/>
        </p:nvCxnSpPr>
        <p:spPr>
          <a:xfrm>
            <a:off x="7281028" y="4715163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281028" y="6203141"/>
            <a:ext cx="798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1"/>
            <a:endCxn id="25" idx="5"/>
          </p:cNvCxnSpPr>
          <p:nvPr/>
        </p:nvCxnSpPr>
        <p:spPr>
          <a:xfrm flipH="1" flipV="1">
            <a:off x="7190943" y="4932649"/>
            <a:ext cx="978191" cy="106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553561" y="510249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10747125" y="510249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53" y="5480432"/>
            <a:ext cx="494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如果图变成了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无向图</a:t>
            </a:r>
            <a:r>
              <a:rPr lang="zh-CN" altLang="en-US" sz="3600" dirty="0" smtClean="0"/>
              <a:t>呢？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58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build="p"/>
      <p:bldP spid="25" grpId="0" animBg="1"/>
      <p:bldP spid="26" grpId="0" animBg="1"/>
      <p:bldP spid="27" grpId="0" animBg="1"/>
      <p:bldP spid="28" grpId="0" animBg="1"/>
      <p:bldP spid="36" grpId="0" animBg="1"/>
      <p:bldP spid="37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</a:t>
            </a:r>
            <a:r>
              <a:rPr lang="en-US" altLang="zh-CN" dirty="0" smtClean="0"/>
              <a:t>(POJ </a:t>
            </a:r>
            <a:r>
              <a:rPr lang="en-US" altLang="zh-CN" dirty="0"/>
              <a:t>1144)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2116" y="2171992"/>
            <a:ext cx="3668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题目大意：给定一个无向图，求有多少点是割点</a:t>
            </a:r>
          </a:p>
        </p:txBody>
      </p:sp>
      <p:sp>
        <p:nvSpPr>
          <p:cNvPr id="4" name="矩形 3"/>
          <p:cNvSpPr/>
          <p:nvPr/>
        </p:nvSpPr>
        <p:spPr>
          <a:xfrm>
            <a:off x="6289270" y="1153623"/>
            <a:ext cx="4500649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 smtClean="0"/>
              <a:t>tarjan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u)  </a:t>
            </a:r>
            <a:r>
              <a:rPr lang="en-US" altLang="zh-CN" dirty="0" smtClean="0"/>
              <a:t>{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dfn</a:t>
            </a:r>
            <a:r>
              <a:rPr lang="en-US" altLang="zh-CN" dirty="0"/>
              <a:t>[u]=low[u]=</a:t>
            </a:r>
            <a:r>
              <a:rPr lang="en-US" altLang="zh-CN" dirty="0" err="1"/>
              <a:t>idex</a:t>
            </a:r>
            <a:r>
              <a:rPr lang="en-US" altLang="zh-CN" dirty="0"/>
              <a:t>++;  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=head[u]; </a:t>
            </a:r>
            <a:r>
              <a:rPr lang="en-US" altLang="zh-CN" dirty="0" err="1"/>
              <a:t>i</a:t>
            </a:r>
            <a:r>
              <a:rPr lang="en-US" altLang="zh-CN" dirty="0"/>
              <a:t>!=-1;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=e[</a:t>
            </a:r>
            <a:r>
              <a:rPr lang="en-US" altLang="zh-CN" dirty="0" err="1" smtClean="0"/>
              <a:t>i</a:t>
            </a:r>
            <a:r>
              <a:rPr lang="en-US" altLang="zh-CN" dirty="0"/>
              <a:t>].next)  </a:t>
            </a:r>
          </a:p>
          <a:p>
            <a:r>
              <a:rPr lang="en-US" altLang="zh-CN" dirty="0"/>
              <a:t>    {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v=e[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].d;  </a:t>
            </a:r>
            <a:endParaRPr lang="en-US" altLang="zh-CN" dirty="0"/>
          </a:p>
          <a:p>
            <a:r>
              <a:rPr lang="en-US" altLang="zh-CN" dirty="0"/>
              <a:t>        if(!</a:t>
            </a:r>
            <a:r>
              <a:rPr lang="en-US" altLang="zh-CN" dirty="0" err="1"/>
              <a:t>dfn</a:t>
            </a:r>
            <a:r>
              <a:rPr lang="en-US" altLang="zh-CN" dirty="0"/>
              <a:t>[v]) </a:t>
            </a:r>
            <a:r>
              <a:rPr lang="en-US" altLang="zh-CN" dirty="0" smtClean="0"/>
              <a:t>{  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 smtClean="0"/>
              <a:t>tarjan</a:t>
            </a:r>
            <a:r>
              <a:rPr lang="en-US" altLang="zh-CN" dirty="0" smtClean="0"/>
              <a:t>(v</a:t>
            </a:r>
            <a:r>
              <a:rPr lang="en-US" altLang="zh-CN" dirty="0"/>
              <a:t>);  </a:t>
            </a:r>
          </a:p>
          <a:p>
            <a:r>
              <a:rPr lang="en-US" altLang="zh-CN" dirty="0"/>
              <a:t>            if(u==root)  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root_son</a:t>
            </a:r>
            <a:r>
              <a:rPr lang="en-US" altLang="zh-CN" dirty="0"/>
              <a:t>++;  </a:t>
            </a:r>
          </a:p>
          <a:p>
            <a:r>
              <a:rPr lang="en-US" altLang="zh-CN" dirty="0"/>
              <a:t>            else  </a:t>
            </a:r>
            <a:r>
              <a:rPr lang="en-US" altLang="zh-CN" dirty="0" smtClean="0"/>
              <a:t>{  </a:t>
            </a:r>
            <a:endParaRPr lang="en-US" altLang="zh-CN" dirty="0"/>
          </a:p>
          <a:p>
            <a:r>
              <a:rPr lang="en-US" altLang="zh-CN" dirty="0"/>
              <a:t>                if(low[v]&lt;low[u])  </a:t>
            </a:r>
          </a:p>
          <a:p>
            <a:r>
              <a:rPr lang="en-US" altLang="zh-CN" dirty="0"/>
              <a:t>                    low[u]=low[v];  </a:t>
            </a:r>
          </a:p>
          <a:p>
            <a:r>
              <a:rPr lang="en-US" altLang="zh-CN" dirty="0"/>
              <a:t>                if(low[v]&gt;=</a:t>
            </a:r>
            <a:r>
              <a:rPr lang="en-US" altLang="zh-CN" dirty="0" err="1"/>
              <a:t>dfn</a:t>
            </a:r>
            <a:r>
              <a:rPr lang="en-US" altLang="zh-CN" dirty="0"/>
              <a:t>[u])  </a:t>
            </a:r>
          </a:p>
          <a:p>
            <a:r>
              <a:rPr lang="en-US" altLang="zh-CN" dirty="0"/>
              <a:t>                    cut[u]=1;  </a:t>
            </a:r>
          </a:p>
          <a:p>
            <a:r>
              <a:rPr lang="en-US" altLang="zh-CN" dirty="0"/>
              <a:t>            }  </a:t>
            </a:r>
          </a:p>
          <a:p>
            <a:r>
              <a:rPr lang="en-US" altLang="zh-CN" dirty="0"/>
              <a:t>        }  </a:t>
            </a:r>
          </a:p>
          <a:p>
            <a:r>
              <a:rPr lang="en-US" altLang="zh-CN" dirty="0"/>
              <a:t>        else if(low[u]&gt;</a:t>
            </a:r>
            <a:r>
              <a:rPr lang="en-US" altLang="zh-CN" dirty="0" err="1"/>
              <a:t>dfn</a:t>
            </a:r>
            <a:r>
              <a:rPr lang="en-US" altLang="zh-CN" dirty="0"/>
              <a:t>[v])  </a:t>
            </a:r>
          </a:p>
          <a:p>
            <a:r>
              <a:rPr lang="en-US" altLang="zh-CN" dirty="0"/>
              <a:t>            low[u]=</a:t>
            </a:r>
            <a:r>
              <a:rPr lang="en-US" altLang="zh-CN" dirty="0" err="1"/>
              <a:t>dfn</a:t>
            </a:r>
            <a:r>
              <a:rPr lang="en-US" altLang="zh-CN" dirty="0"/>
              <a:t>[v];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}  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7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割边（桥）的判定</a:t>
            </a:r>
            <a:endParaRPr lang="zh-CN" altLang="en-US" dirty="0"/>
          </a:p>
        </p:txBody>
      </p:sp>
      <p:sp>
        <p:nvSpPr>
          <p:cNvPr id="3" name="内容占位符 13"/>
          <p:cNvSpPr txBox="1">
            <a:spLocks noChangeArrowheads="1"/>
          </p:cNvSpPr>
          <p:nvPr/>
        </p:nvSpPr>
        <p:spPr>
          <a:xfrm>
            <a:off x="1409699" y="1830185"/>
            <a:ext cx="9646227" cy="376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为桥当且仅当它不在任何一个简单回路中</a:t>
            </a:r>
          </a:p>
          <a:p>
            <a:pPr marL="0" indent="0">
              <a:buNone/>
            </a:pPr>
            <a:r>
              <a:rPr lang="zh-CN" altLang="en-US" sz="4000" b="1" dirty="0" smtClean="0"/>
              <a:t>原理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zh-CN" altLang="en-US" dirty="0" smtClean="0"/>
              <a:t>发现</a:t>
            </a:r>
            <a:r>
              <a:rPr lang="en-US" altLang="zh-CN" dirty="0" smtClean="0"/>
              <a:t>T</a:t>
            </a:r>
            <a:r>
              <a:rPr lang="zh-CN" altLang="en-US" dirty="0" smtClean="0"/>
              <a:t>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时若发现</a:t>
            </a:r>
            <a:r>
              <a:rPr lang="en-US" altLang="zh-CN" dirty="0" smtClean="0"/>
              <a:t>v</a:t>
            </a:r>
            <a:r>
              <a:rPr lang="zh-CN" altLang="en-US" dirty="0" smtClean="0"/>
              <a:t>和它的后代不存在一条连接</a:t>
            </a:r>
            <a:r>
              <a:rPr lang="en-US" altLang="zh-CN" dirty="0" smtClean="0"/>
              <a:t>u</a:t>
            </a:r>
            <a:r>
              <a:rPr lang="zh-CN" altLang="en-US" dirty="0" smtClean="0"/>
              <a:t>或其祖先的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则删除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不连通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为桥</a:t>
            </a:r>
          </a:p>
          <a:p>
            <a:pPr marL="0" indent="0">
              <a:buNone/>
            </a:pPr>
            <a:r>
              <a:rPr lang="zh-CN" altLang="en-US" sz="3600" b="1" dirty="0" smtClean="0"/>
              <a:t>桥的判定算法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en-US" dirty="0" smtClean="0"/>
              <a:t>发现</a:t>
            </a:r>
            <a:r>
              <a:rPr lang="en-US" altLang="zh-CN" dirty="0" smtClean="0"/>
              <a:t>T</a:t>
            </a:r>
            <a:r>
              <a:rPr lang="zh-CN" altLang="en-US" dirty="0" smtClean="0"/>
              <a:t>边</a:t>
            </a:r>
            <a:r>
              <a:rPr lang="en-US" altLang="zh-CN" dirty="0" smtClean="0"/>
              <a:t>(u, v)</a:t>
            </a:r>
            <a:r>
              <a:rPr lang="zh-CN" altLang="en-US" dirty="0" smtClean="0"/>
              <a:t>时若</a:t>
            </a:r>
            <a:r>
              <a:rPr lang="en-US" altLang="zh-CN" dirty="0" smtClean="0"/>
              <a:t>low[v</a:t>
            </a:r>
            <a:r>
              <a:rPr lang="en-US" altLang="zh-CN" dirty="0" smtClean="0"/>
              <a:t>]&gt;=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[u],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54382" y="5769032"/>
            <a:ext cx="6026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</a:rPr>
              <a:t>注意：此处不考虑有重边情况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0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割边判断：有重边解决方案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36865" y="1845425"/>
            <a:ext cx="7015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关键矛盾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不能使用发现该节点的边，去更新该节点的</a:t>
            </a:r>
            <a:r>
              <a:rPr lang="en-US" altLang="zh-CN" sz="2000" dirty="0" smtClean="0"/>
              <a:t>low</a:t>
            </a:r>
            <a:r>
              <a:rPr lang="zh-CN" altLang="en-US" sz="2000" dirty="0" smtClean="0"/>
              <a:t>值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936865" y="3001343"/>
            <a:ext cx="701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解决方案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标记发现该节点的边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936865" y="4003373"/>
            <a:ext cx="70159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具体做法</a:t>
            </a:r>
            <a:endParaRPr lang="en-US" altLang="zh-CN" sz="2400" b="1" dirty="0" smtClean="0"/>
          </a:p>
          <a:p>
            <a:r>
              <a:rPr lang="zh-CN" altLang="en-US" sz="2000" dirty="0"/>
              <a:t>记录每条边的标号（一条无向边拆成的两条有向边标号相同），记录每个点的父亲到它的边的标号，如果边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r>
              <a:rPr lang="zh-CN" altLang="en-US" sz="2000" dirty="0"/>
              <a:t>是</a:t>
            </a:r>
            <a:r>
              <a:rPr lang="en-US" altLang="zh-CN" sz="2000" dirty="0"/>
              <a:t>v</a:t>
            </a:r>
            <a:r>
              <a:rPr lang="zh-CN" altLang="en-US" sz="2000" dirty="0"/>
              <a:t>的父亲边，就不能用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[u]</a:t>
            </a:r>
            <a:r>
              <a:rPr lang="zh-CN" altLang="en-US" sz="2000" dirty="0"/>
              <a:t>更新</a:t>
            </a:r>
            <a:r>
              <a:rPr lang="en-US" altLang="zh-CN" sz="2000" dirty="0"/>
              <a:t>low[v]</a:t>
            </a:r>
            <a:r>
              <a:rPr lang="zh-CN" altLang="en-US" sz="2000" dirty="0"/>
              <a:t>。这样如果遍历完</a:t>
            </a:r>
            <a:r>
              <a:rPr lang="en-US" altLang="zh-CN" sz="2000" dirty="0"/>
              <a:t>v</a:t>
            </a:r>
            <a:r>
              <a:rPr lang="zh-CN" altLang="en-US" sz="2000" dirty="0"/>
              <a:t>的所有子节点后，发现</a:t>
            </a:r>
            <a:r>
              <a:rPr lang="en-US" altLang="zh-CN" sz="2000" dirty="0"/>
              <a:t>low[v]=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[v]</a:t>
            </a:r>
            <a:r>
              <a:rPr lang="zh-CN" altLang="en-US" sz="2000" dirty="0"/>
              <a:t>，说明</a:t>
            </a:r>
            <a:r>
              <a:rPr lang="en-US" altLang="zh-CN" sz="2000" dirty="0"/>
              <a:t>u</a:t>
            </a:r>
            <a:r>
              <a:rPr lang="zh-CN" altLang="en-US" sz="2000" dirty="0"/>
              <a:t>的父亲边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r>
              <a:rPr lang="zh-CN" altLang="en-US" sz="2000" dirty="0"/>
              <a:t>为割边</a:t>
            </a:r>
          </a:p>
        </p:txBody>
      </p:sp>
    </p:spTree>
    <p:extLst>
      <p:ext uri="{BB962C8B-B14F-4D97-AF65-F5344CB8AC3E}">
        <p14:creationId xmlns:p14="http://schemas.microsoft.com/office/powerpoint/2010/main" val="22588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构建双连通分量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3308" y="1827263"/>
            <a:ext cx="8252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首</a:t>
            </a:r>
            <a:r>
              <a:rPr lang="zh-CN" altLang="en-US" dirty="0"/>
              <a:t>先求出所有的桥，然后删除这些桥边，剩下的每个连通块都是一个双连通子图。把每个双连通子图收缩为一个顶点，再把桥边加回来，最后的这个图一定是一棵树，边连通度为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       统计</a:t>
            </a:r>
            <a:r>
              <a:rPr lang="zh-CN" altLang="en-US" dirty="0"/>
              <a:t>出树中度为</a:t>
            </a:r>
            <a:r>
              <a:rPr lang="en-US" altLang="zh-CN" dirty="0"/>
              <a:t>1</a:t>
            </a:r>
            <a:r>
              <a:rPr lang="zh-CN" altLang="en-US" dirty="0"/>
              <a:t>的节点的个数，即为叶节点的个数，记为</a:t>
            </a:r>
            <a:r>
              <a:rPr lang="en-US" altLang="zh-CN" dirty="0"/>
              <a:t>leaf</a:t>
            </a:r>
            <a:r>
              <a:rPr lang="zh-CN" altLang="en-US" dirty="0"/>
              <a:t>。则至少在树上添加</a:t>
            </a:r>
            <a:r>
              <a:rPr lang="en-US" altLang="zh-CN" dirty="0"/>
              <a:t>(leaf+1)/2</a:t>
            </a:r>
            <a:r>
              <a:rPr lang="zh-CN" altLang="en-US" dirty="0"/>
              <a:t>条边，就能使树达到边二连通，所以至少添加的边数就 是</a:t>
            </a:r>
            <a:r>
              <a:rPr lang="en-US" altLang="zh-CN" dirty="0"/>
              <a:t>(leaf+1)/2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621233" y="4055470"/>
            <a:ext cx="1521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证明：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028897" y="49030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首先把两个最近公共祖先最远的两个叶节点之间连接一条边，这样可以把这两个点到祖先的路径上所有点收缩到一起，因为 一个形成的环一定是双连通的。然后再找两个最近公共祖先最远的两个叶节点，这样一对一对找完，恰好是</a:t>
            </a:r>
            <a:r>
              <a:rPr lang="en-US" altLang="zh-CN" dirty="0"/>
              <a:t>(leaf+1)/2</a:t>
            </a:r>
            <a:r>
              <a:rPr lang="zh-CN" altLang="en-US" dirty="0"/>
              <a:t>次，把所有点收缩到了一起</a:t>
            </a:r>
          </a:p>
        </p:txBody>
      </p:sp>
    </p:spTree>
    <p:extLst>
      <p:ext uri="{BB962C8B-B14F-4D97-AF65-F5344CB8AC3E}">
        <p14:creationId xmlns:p14="http://schemas.microsoft.com/office/powerpoint/2010/main" val="3447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求双连通分量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872" y="143168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点双连通分支</a:t>
            </a:r>
          </a:p>
        </p:txBody>
      </p:sp>
      <p:sp>
        <p:nvSpPr>
          <p:cNvPr id="4" name="矩形 3"/>
          <p:cNvSpPr/>
          <p:nvPr/>
        </p:nvSpPr>
        <p:spPr>
          <a:xfrm>
            <a:off x="1325503" y="2288798"/>
            <a:ext cx="8300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求割点的 过程中就能顺便把每个点双连通分支求出。建立一个栈，存储当前双连通分支，在搜索图时，每找到一条树枝边或后向边</a:t>
            </a:r>
            <a:r>
              <a:rPr lang="en-US" altLang="zh-CN" dirty="0"/>
              <a:t>(</a:t>
            </a:r>
            <a:r>
              <a:rPr lang="zh-CN" altLang="en-US" dirty="0"/>
              <a:t>非横叉边</a:t>
            </a:r>
            <a:r>
              <a:rPr lang="en-US" altLang="zh-CN" dirty="0"/>
              <a:t>)</a:t>
            </a:r>
            <a:r>
              <a:rPr lang="zh-CN" altLang="en-US" dirty="0"/>
              <a:t>，就把这条边加入栈中。如果 遇到某时满足</a:t>
            </a:r>
            <a:r>
              <a:rPr lang="en-US" altLang="zh-CN" dirty="0"/>
              <a:t>DFS(u)&lt;=Low(v)</a:t>
            </a:r>
            <a:r>
              <a:rPr lang="zh-CN" altLang="en-US" dirty="0"/>
              <a:t>，说明</a:t>
            </a:r>
            <a:r>
              <a:rPr lang="en-US" altLang="zh-CN" dirty="0"/>
              <a:t>u</a:t>
            </a:r>
            <a:r>
              <a:rPr lang="zh-CN" altLang="en-US" dirty="0"/>
              <a:t>是一个割点，同时把边从栈顶一个个取出，直到遇到了边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，取出的这些边与其关联的点，</a:t>
            </a:r>
            <a:r>
              <a:rPr lang="zh-CN" altLang="en-US" dirty="0" smtClean="0"/>
              <a:t>组成</a:t>
            </a:r>
            <a:r>
              <a:rPr lang="zh-CN" altLang="en-US" dirty="0"/>
              <a:t>一个点双连通分支。割点可以属于多个点双连通分支，其余点和每条边只属于且属于一个点双连通分支。</a:t>
            </a:r>
          </a:p>
        </p:txBody>
      </p:sp>
      <p:sp>
        <p:nvSpPr>
          <p:cNvPr id="5" name="矩形 4"/>
          <p:cNvSpPr/>
          <p:nvPr/>
        </p:nvSpPr>
        <p:spPr>
          <a:xfrm>
            <a:off x="767090" y="42620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边双连通分支</a:t>
            </a:r>
          </a:p>
        </p:txBody>
      </p:sp>
      <p:sp>
        <p:nvSpPr>
          <p:cNvPr id="6" name="矩形 5"/>
          <p:cNvSpPr/>
          <p:nvPr/>
        </p:nvSpPr>
        <p:spPr>
          <a:xfrm>
            <a:off x="1325503" y="5004246"/>
            <a:ext cx="8300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在求出所有的桥以后，把桥边删除，原图变成了多个连通块，则每个连通块就是一个边双连通分支。桥不属于任何一个边双连通分支，其余的边和每个顶点都属于且只属于一个边双连通分支。</a:t>
            </a:r>
          </a:p>
        </p:txBody>
      </p:sp>
    </p:spTree>
    <p:extLst>
      <p:ext uri="{BB962C8B-B14F-4D97-AF65-F5344CB8AC3E}">
        <p14:creationId xmlns:p14="http://schemas.microsoft.com/office/powerpoint/2010/main" val="30594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最近公共祖先（</a:t>
            </a:r>
            <a:r>
              <a:rPr lang="en-US" altLang="zh-CN" dirty="0" smtClean="0"/>
              <a:t>LCA)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9052" y="2421420"/>
            <a:ext cx="79852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在遍历到</a:t>
            </a:r>
            <a:r>
              <a:rPr lang="en-US" altLang="zh-CN" dirty="0"/>
              <a:t>u</a:t>
            </a:r>
            <a:r>
              <a:rPr lang="zh-CN" altLang="en-US" dirty="0"/>
              <a:t>时，先</a:t>
            </a:r>
            <a:r>
              <a:rPr lang="en-US" altLang="zh-CN" dirty="0" err="1"/>
              <a:t>tarjan</a:t>
            </a:r>
            <a:r>
              <a:rPr lang="zh-CN" altLang="en-US" dirty="0"/>
              <a:t>遍历完</a:t>
            </a:r>
            <a:r>
              <a:rPr lang="en-US" altLang="zh-CN" dirty="0"/>
              <a:t>u</a:t>
            </a:r>
            <a:r>
              <a:rPr lang="zh-CN" altLang="en-US" dirty="0"/>
              <a:t>的子树，则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的子树中的节点的最近公共祖先就是</a:t>
            </a:r>
            <a:r>
              <a:rPr lang="en-US" altLang="zh-CN" dirty="0"/>
              <a:t>u,</a:t>
            </a:r>
            <a:r>
              <a:rPr lang="zh-CN" altLang="en-US" dirty="0"/>
              <a:t>并且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【u</a:t>
            </a:r>
            <a:r>
              <a:rPr lang="zh-CN" altLang="en-US" dirty="0"/>
              <a:t>的兄弟节点及其子树</a:t>
            </a:r>
            <a:r>
              <a:rPr lang="en-US" altLang="zh-CN" dirty="0"/>
              <a:t>】</a:t>
            </a:r>
            <a:r>
              <a:rPr lang="zh-CN" altLang="en-US" dirty="0"/>
              <a:t>的最近公共祖先就是</a:t>
            </a:r>
            <a:r>
              <a:rPr lang="en-US" altLang="zh-CN" dirty="0"/>
              <a:t>u</a:t>
            </a:r>
            <a:r>
              <a:rPr lang="zh-CN" altLang="en-US" dirty="0"/>
              <a:t>的父亲。注意到由于我们是按照</a:t>
            </a:r>
            <a:r>
              <a:rPr lang="en-US" altLang="zh-CN" dirty="0"/>
              <a:t>DFS</a:t>
            </a:r>
            <a:r>
              <a:rPr lang="zh-CN" altLang="en-US" dirty="0"/>
              <a:t>顺序遍历的，我们可用一个</a:t>
            </a:r>
            <a:r>
              <a:rPr lang="en-US" altLang="zh-CN" dirty="0"/>
              <a:t>color</a:t>
            </a:r>
            <a:r>
              <a:rPr lang="zh-CN" altLang="en-US" dirty="0"/>
              <a:t>数组标记，正在访问的染色为</a:t>
            </a:r>
            <a:r>
              <a:rPr lang="en-US" altLang="zh-CN" dirty="0"/>
              <a:t>1</a:t>
            </a:r>
            <a:r>
              <a:rPr lang="zh-CN" altLang="en-US" dirty="0"/>
              <a:t>，未访问的标记为</a:t>
            </a:r>
            <a:r>
              <a:rPr lang="en-US" altLang="zh-CN" dirty="0"/>
              <a:t>0</a:t>
            </a:r>
            <a:r>
              <a:rPr lang="zh-CN" altLang="en-US" dirty="0"/>
              <a:t>，已经访问到即在</a:t>
            </a:r>
            <a:r>
              <a:rPr lang="en-US" altLang="zh-CN" dirty="0"/>
              <a:t>【u</a:t>
            </a:r>
            <a:r>
              <a:rPr lang="zh-CN" altLang="en-US" dirty="0"/>
              <a:t>的子树中的</a:t>
            </a:r>
            <a:r>
              <a:rPr lang="en-US" altLang="zh-CN" dirty="0"/>
              <a:t>】</a:t>
            </a:r>
            <a:r>
              <a:rPr lang="zh-CN" altLang="en-US" dirty="0"/>
              <a:t>及</a:t>
            </a:r>
            <a:r>
              <a:rPr lang="en-US" altLang="zh-CN" dirty="0"/>
              <a:t>【u</a:t>
            </a:r>
            <a:r>
              <a:rPr lang="zh-CN" altLang="en-US" dirty="0"/>
              <a:t>的已访问的兄弟节点及其子树中的</a:t>
            </a:r>
            <a:r>
              <a:rPr lang="en-US" altLang="zh-CN" dirty="0"/>
              <a:t>】</a:t>
            </a:r>
            <a:r>
              <a:rPr lang="zh-CN" altLang="en-US" dirty="0"/>
              <a:t>染色标记为</a:t>
            </a:r>
            <a:r>
              <a:rPr lang="en-US" altLang="zh-CN" dirty="0"/>
              <a:t>2</a:t>
            </a:r>
            <a:r>
              <a:rPr lang="zh-CN" altLang="en-US" dirty="0"/>
              <a:t>，这样我们可以通过并查集的不断合并更新，通过</a:t>
            </a:r>
            <a:r>
              <a:rPr lang="en-US" altLang="zh-CN" dirty="0"/>
              <a:t>find</a:t>
            </a:r>
            <a:r>
              <a:rPr lang="zh-CN" altLang="en-US" dirty="0"/>
              <a:t>实现以上目标。</a:t>
            </a:r>
          </a:p>
        </p:txBody>
      </p:sp>
    </p:spTree>
    <p:extLst>
      <p:ext uri="{BB962C8B-B14F-4D97-AF65-F5344CB8AC3E}">
        <p14:creationId xmlns:p14="http://schemas.microsoft.com/office/powerpoint/2010/main" val="23217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Tarjan</a:t>
            </a:r>
            <a:r>
              <a:rPr lang="en-US" altLang="zh-CN" b="1" dirty="0" smtClean="0"/>
              <a:t> LCA 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750367" y="1925500"/>
            <a:ext cx="451615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function find(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x:longint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longint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begin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 if f[x]&lt;&gt;x then f[x]:=find(f[x]);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 find:=f[x];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end;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5505" y="0"/>
            <a:ext cx="6096000" cy="715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procedure 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tarjan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u:longint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begin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 f[u]:=u; color[u]:=1;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 for i:=1 to n do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 if (g[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u,i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])and(color[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]=0) then//g[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u,i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zh-CN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连着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 begin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 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tarjan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 f[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]:=u;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 end;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 for i:=1 to n do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 if ((ask[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u,i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])or(ask[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i,u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]))and(color[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]=2) then//ask[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u,i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表示询问了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u,i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 begin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 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lca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u,i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]:=find(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 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lca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i,u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]:=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lca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kern="0" dirty="0" err="1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u,i</a:t>
            </a: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 end;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 color[u]:=2;</a:t>
            </a:r>
            <a:b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464646"/>
                </a:solidFill>
                <a:latin typeface="simsun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end;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POJ 3694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861358" y="1565301"/>
            <a:ext cx="8240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一个网络中有</a:t>
            </a:r>
            <a:r>
              <a:rPr lang="en-US" altLang="zh-CN" sz="2400" dirty="0"/>
              <a:t>N</a:t>
            </a:r>
            <a:r>
              <a:rPr lang="zh-CN" altLang="en-US" sz="2400" dirty="0"/>
              <a:t>台电脑，</a:t>
            </a:r>
            <a:r>
              <a:rPr lang="en-US" altLang="zh-CN" sz="2400" dirty="0"/>
              <a:t>M</a:t>
            </a:r>
            <a:r>
              <a:rPr lang="zh-CN" altLang="en-US" sz="2400" dirty="0"/>
              <a:t>条</a:t>
            </a:r>
            <a:r>
              <a:rPr lang="zh-CN" altLang="en-US" sz="2400" dirty="0" smtClean="0"/>
              <a:t>线路；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存在“桥”；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问</a:t>
            </a:r>
            <a:r>
              <a:rPr lang="zh-CN" altLang="en-US" sz="2400" dirty="0"/>
              <a:t>加入</a:t>
            </a:r>
            <a:r>
              <a:rPr lang="zh-CN" altLang="en-US" sz="2400" dirty="0" smtClean="0"/>
              <a:t>线路（</a:t>
            </a:r>
            <a:r>
              <a:rPr lang="en-US" altLang="zh-CN" sz="2400" dirty="0" err="1" smtClean="0"/>
              <a:t>a,b</a:t>
            </a:r>
            <a:r>
              <a:rPr lang="zh-CN" altLang="en-US" sz="2400" dirty="0" smtClean="0"/>
              <a:t>）后</a:t>
            </a:r>
            <a:r>
              <a:rPr lang="zh-CN" altLang="en-US" sz="2400" dirty="0"/>
              <a:t>的网络中有多少</a:t>
            </a:r>
            <a:r>
              <a:rPr lang="zh-CN" altLang="en-US" sz="2400" dirty="0" smtClean="0"/>
              <a:t>“桥”；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446414" y="3474719"/>
            <a:ext cx="786384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解答</a:t>
            </a:r>
            <a:endParaRPr lang="en-US" altLang="zh-CN" sz="32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求边双联通分量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缩点，形成一棵树，计算桥的数目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找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lca</a:t>
            </a:r>
            <a:r>
              <a:rPr lang="zh-CN" altLang="en-US" dirty="0" smtClean="0"/>
              <a:t>，剩余桥的数目等于原桥的数目减去</a:t>
            </a:r>
            <a:r>
              <a:rPr lang="en-US" altLang="zh-CN" dirty="0" smtClean="0"/>
              <a:t>a-&gt;</a:t>
            </a:r>
            <a:r>
              <a:rPr lang="en-US" altLang="zh-CN" dirty="0" err="1" smtClean="0"/>
              <a:t>lca</a:t>
            </a:r>
            <a:r>
              <a:rPr lang="en-US" altLang="zh-CN" dirty="0" smtClean="0"/>
              <a:t>-&gt;b</a:t>
            </a:r>
            <a:r>
              <a:rPr lang="zh-CN" altLang="en-US" dirty="0" smtClean="0"/>
              <a:t>的路径线路数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1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104674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17837" y="272739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31000" y="271908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104674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517837" y="4225536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31000" y="4217223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1412245" y="3342541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2034" y="3342541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21946" y="3334228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1719816" y="3034970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2979" y="3034970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719816" y="4522948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2979" y="4522948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5" idx="5"/>
          </p:cNvCxnSpPr>
          <p:nvPr/>
        </p:nvCxnSpPr>
        <p:spPr>
          <a:xfrm flipH="1" flipV="1">
            <a:off x="1629731" y="3252456"/>
            <a:ext cx="978191" cy="106316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12553" y="5480432"/>
            <a:ext cx="494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如果图变成了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无向图</a:t>
            </a:r>
            <a:r>
              <a:rPr lang="zh-CN" altLang="en-US" sz="3600" dirty="0" smtClean="0"/>
              <a:t>呢？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6757326" y="2404233"/>
            <a:ext cx="442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所有的点都是连通的</a:t>
            </a:r>
            <a:endParaRPr lang="zh-CN" altLang="en-US" sz="3600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双连通分量</a:t>
            </a:r>
            <a:endParaRPr lang="zh-CN" altLang="en-US" sz="4400" b="1" dirty="0"/>
          </a:p>
        </p:txBody>
      </p:sp>
      <p:sp>
        <p:nvSpPr>
          <p:cNvPr id="5" name="椭圆 4"/>
          <p:cNvSpPr/>
          <p:nvPr/>
        </p:nvSpPr>
        <p:spPr>
          <a:xfrm>
            <a:off x="2293394" y="268583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06557" y="268583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293394" y="418397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06557" y="418397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2600965" y="3300977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30754" y="3300977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2908536" y="2993406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908536" y="4481384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45937" y="1696316"/>
            <a:ext cx="630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这两个连通图有什么不同？</a:t>
            </a:r>
            <a:endParaRPr lang="zh-CN" altLang="en-US" sz="3600" dirty="0"/>
          </a:p>
        </p:txBody>
      </p:sp>
      <p:sp>
        <p:nvSpPr>
          <p:cNvPr id="20" name="椭圆 19"/>
          <p:cNvSpPr/>
          <p:nvPr/>
        </p:nvSpPr>
        <p:spPr>
          <a:xfrm>
            <a:off x="7746543" y="268583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9159706" y="2685835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746543" y="418397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9159706" y="418397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0" idx="4"/>
            <a:endCxn id="23" idx="0"/>
          </p:cNvCxnSpPr>
          <p:nvPr/>
        </p:nvCxnSpPr>
        <p:spPr>
          <a:xfrm>
            <a:off x="8054114" y="3300977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483903" y="3300977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6"/>
            <a:endCxn id="22" idx="2"/>
          </p:cNvCxnSpPr>
          <p:nvPr/>
        </p:nvCxnSpPr>
        <p:spPr>
          <a:xfrm>
            <a:off x="8361685" y="2993406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70116" y="5065946"/>
            <a:ext cx="280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更加稳定，任意删掉一条边，图仍然是连通的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803401" y="5856990"/>
            <a:ext cx="31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双连通分量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915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双连通分量</a:t>
            </a:r>
            <a:endParaRPr lang="zh-CN" altLang="en-US" sz="4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288472" y="1782572"/>
            <a:ext cx="3458095" cy="2113279"/>
            <a:chOff x="1288472" y="1782572"/>
            <a:chExt cx="3458095" cy="2113279"/>
          </a:xfrm>
        </p:grpSpPr>
        <p:sp>
          <p:nvSpPr>
            <p:cNvPr id="5" name="椭圆 4"/>
            <p:cNvSpPr/>
            <p:nvPr/>
          </p:nvSpPr>
          <p:spPr>
            <a:xfrm>
              <a:off x="1305097" y="1782572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718260" y="1782572"/>
              <a:ext cx="615142" cy="6151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288472" y="3270550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2718260" y="3280709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5" idx="4"/>
              <a:endCxn id="8" idx="0"/>
            </p:cNvCxnSpPr>
            <p:nvPr/>
          </p:nvCxnSpPr>
          <p:spPr>
            <a:xfrm>
              <a:off x="1612668" y="2397714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042457" y="2397714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6"/>
              <a:endCxn id="6" idx="2"/>
            </p:cNvCxnSpPr>
            <p:nvPr/>
          </p:nvCxnSpPr>
          <p:spPr>
            <a:xfrm>
              <a:off x="1920239" y="2090143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920239" y="3578121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4131425" y="1782572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131425" y="3280709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4422371" y="2397714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333404" y="2098456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6" idx="5"/>
            </p:cNvCxnSpPr>
            <p:nvPr/>
          </p:nvCxnSpPr>
          <p:spPr>
            <a:xfrm>
              <a:off x="3243317" y="2307629"/>
              <a:ext cx="888108" cy="127880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569526" y="1710637"/>
            <a:ext cx="58521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点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的特点是：</a:t>
            </a:r>
            <a:endParaRPr lang="en-US" altLang="zh-CN" sz="3200" dirty="0" smtClean="0"/>
          </a:p>
          <a:p>
            <a:r>
              <a:rPr lang="zh-CN" altLang="zh-CN" sz="3200" dirty="0" smtClean="0"/>
              <a:t>若</a:t>
            </a:r>
            <a:r>
              <a:rPr lang="zh-CN" altLang="zh-CN" sz="3200" dirty="0"/>
              <a:t>删掉某点后，原连通图分裂为多个</a:t>
            </a:r>
            <a:r>
              <a:rPr lang="zh-CN" altLang="zh-CN" sz="3200" dirty="0" smtClean="0"/>
              <a:t>子图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algn="ctr"/>
            <a:r>
              <a:rPr lang="zh-CN" altLang="zh-CN" sz="4000" b="1" dirty="0" smtClean="0"/>
              <a:t>割点</a:t>
            </a:r>
            <a:endParaRPr lang="zh-CN" altLang="en-US" sz="4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703191" y="4327188"/>
            <a:ext cx="2028305" cy="2113279"/>
            <a:chOff x="1703191" y="4327188"/>
            <a:chExt cx="2028305" cy="2113279"/>
          </a:xfrm>
        </p:grpSpPr>
        <p:sp>
          <p:nvSpPr>
            <p:cNvPr id="32" name="椭圆 31"/>
            <p:cNvSpPr/>
            <p:nvPr/>
          </p:nvSpPr>
          <p:spPr>
            <a:xfrm>
              <a:off x="1703191" y="4327188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3116354" y="4327188"/>
              <a:ext cx="615142" cy="6151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703191" y="5825325"/>
              <a:ext cx="615142" cy="61514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3116354" y="5825325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>
              <a:stCxn id="32" idx="4"/>
              <a:endCxn id="34" idx="0"/>
            </p:cNvCxnSpPr>
            <p:nvPr/>
          </p:nvCxnSpPr>
          <p:spPr>
            <a:xfrm>
              <a:off x="2010762" y="4942330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440551" y="4942330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6"/>
              <a:endCxn id="33" idx="2"/>
            </p:cNvCxnSpPr>
            <p:nvPr/>
          </p:nvCxnSpPr>
          <p:spPr>
            <a:xfrm>
              <a:off x="2318333" y="4634759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2318333" y="6122737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5325686" y="44344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割点集合：在一个无向连通图中，如果有一个顶点集合，删除这个顶点集合，以及这个集合中所有顶点相关联的边以后，原图变成多个连通块，就称这个点集为</a:t>
            </a:r>
            <a:r>
              <a:rPr lang="zh-CN" altLang="en-US" sz="2400" b="1" dirty="0"/>
              <a:t>割点集合</a:t>
            </a:r>
          </a:p>
        </p:txBody>
      </p:sp>
      <p:sp>
        <p:nvSpPr>
          <p:cNvPr id="17" name="矩形 16"/>
          <p:cNvSpPr/>
          <p:nvPr/>
        </p:nvSpPr>
        <p:spPr>
          <a:xfrm>
            <a:off x="5325686" y="5757975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点连通度</a:t>
            </a:r>
            <a:r>
              <a:rPr lang="zh-CN" altLang="en-US" dirty="0"/>
              <a:t>：最小割点集合中的顶点数</a:t>
            </a:r>
          </a:p>
        </p:txBody>
      </p:sp>
    </p:spTree>
    <p:extLst>
      <p:ext uri="{BB962C8B-B14F-4D97-AF65-F5344CB8AC3E}">
        <p14:creationId xmlns:p14="http://schemas.microsoft.com/office/powerpoint/2010/main" val="6025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build="p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双连通分量</a:t>
            </a:r>
            <a:endParaRPr lang="zh-CN" altLang="en-US" sz="4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569526" y="1710637"/>
            <a:ext cx="58521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点</a:t>
            </a:r>
            <a:r>
              <a:rPr lang="en-US" altLang="zh-CN" sz="3200" dirty="0" smtClean="0"/>
              <a:t>3-4</a:t>
            </a:r>
            <a:r>
              <a:rPr lang="zh-CN" altLang="en-US" sz="3200" dirty="0" smtClean="0"/>
              <a:t>的特点是：</a:t>
            </a:r>
            <a:endParaRPr lang="en-US" altLang="zh-CN" sz="3200" dirty="0" smtClean="0"/>
          </a:p>
          <a:p>
            <a:r>
              <a:rPr lang="zh-CN" altLang="zh-CN" sz="3200" dirty="0" smtClean="0"/>
              <a:t>若</a:t>
            </a:r>
            <a:r>
              <a:rPr lang="zh-CN" altLang="zh-CN" sz="3200" dirty="0"/>
              <a:t>删掉</a:t>
            </a:r>
            <a:r>
              <a:rPr lang="zh-CN" altLang="zh-CN" sz="3200" dirty="0" smtClean="0"/>
              <a:t>某</a:t>
            </a:r>
            <a:r>
              <a:rPr lang="zh-CN" altLang="en-US" sz="3200" dirty="0" smtClean="0"/>
              <a:t>边</a:t>
            </a:r>
            <a:r>
              <a:rPr lang="zh-CN" altLang="zh-CN" sz="3200" dirty="0" smtClean="0"/>
              <a:t>后</a:t>
            </a:r>
            <a:r>
              <a:rPr lang="zh-CN" altLang="zh-CN" sz="3200" dirty="0"/>
              <a:t>，原连通图分裂为多个</a:t>
            </a:r>
            <a:r>
              <a:rPr lang="zh-CN" altLang="zh-CN" sz="3200" dirty="0" smtClean="0"/>
              <a:t>子图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algn="ctr"/>
            <a:r>
              <a:rPr lang="zh-CN" altLang="zh-CN" sz="4000" b="1" dirty="0" smtClean="0"/>
              <a:t>割</a:t>
            </a:r>
            <a:r>
              <a:rPr lang="zh-CN" altLang="en-US" sz="4000" b="1" dirty="0" smtClean="0"/>
              <a:t>边</a:t>
            </a:r>
            <a:endParaRPr lang="zh-CN" altLang="en-US" sz="4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703191" y="4327188"/>
            <a:ext cx="2028305" cy="2113279"/>
            <a:chOff x="1703191" y="4327188"/>
            <a:chExt cx="2028305" cy="2113279"/>
          </a:xfrm>
        </p:grpSpPr>
        <p:sp>
          <p:nvSpPr>
            <p:cNvPr id="32" name="椭圆 31"/>
            <p:cNvSpPr/>
            <p:nvPr/>
          </p:nvSpPr>
          <p:spPr>
            <a:xfrm>
              <a:off x="1703191" y="4327188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3116354" y="4327188"/>
              <a:ext cx="615142" cy="6151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703191" y="5825325"/>
              <a:ext cx="615142" cy="6151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3116354" y="5825325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>
              <a:stCxn id="32" idx="4"/>
              <a:endCxn id="34" idx="0"/>
            </p:cNvCxnSpPr>
            <p:nvPr/>
          </p:nvCxnSpPr>
          <p:spPr>
            <a:xfrm>
              <a:off x="2010762" y="4942330"/>
              <a:ext cx="0" cy="8829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440551" y="4942330"/>
              <a:ext cx="0" cy="8829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6"/>
              <a:endCxn id="33" idx="2"/>
            </p:cNvCxnSpPr>
            <p:nvPr/>
          </p:nvCxnSpPr>
          <p:spPr>
            <a:xfrm>
              <a:off x="2318333" y="4634759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2318333" y="6122737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5325686" y="443449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割边集合：如果有一个边集合，删除这个边集合以后，原图变成多个连通块，就称这个点集为</a:t>
            </a:r>
            <a:r>
              <a:rPr lang="zh-CN" altLang="en-US" sz="2400" b="1" dirty="0" smtClean="0"/>
              <a:t>割边集合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5325686" y="5757975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边连通度</a:t>
            </a:r>
            <a:r>
              <a:rPr lang="zh-CN" altLang="en-US" dirty="0"/>
              <a:t>：最小</a:t>
            </a:r>
            <a:r>
              <a:rPr lang="zh-CN" altLang="en-US" dirty="0" smtClean="0"/>
              <a:t>割边集合</a:t>
            </a:r>
            <a:r>
              <a:rPr lang="zh-CN" altLang="en-US" dirty="0"/>
              <a:t>中</a:t>
            </a:r>
            <a:r>
              <a:rPr lang="zh-CN" altLang="en-US" dirty="0" smtClean="0"/>
              <a:t>的边数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28107" y="1833420"/>
            <a:ext cx="4721626" cy="2123438"/>
            <a:chOff x="428107" y="1833420"/>
            <a:chExt cx="4721626" cy="2123438"/>
          </a:xfrm>
        </p:grpSpPr>
        <p:sp>
          <p:nvSpPr>
            <p:cNvPr id="5" name="椭圆 4"/>
            <p:cNvSpPr/>
            <p:nvPr/>
          </p:nvSpPr>
          <p:spPr>
            <a:xfrm>
              <a:off x="444732" y="1843579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857895" y="1843579"/>
              <a:ext cx="615142" cy="6151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28107" y="3331557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857895" y="3341716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5" idx="4"/>
              <a:endCxn id="8" idx="0"/>
            </p:cNvCxnSpPr>
            <p:nvPr/>
          </p:nvCxnSpPr>
          <p:spPr>
            <a:xfrm>
              <a:off x="752303" y="2458721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182092" y="2458721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6"/>
              <a:endCxn id="6" idx="2"/>
            </p:cNvCxnSpPr>
            <p:nvPr/>
          </p:nvCxnSpPr>
          <p:spPr>
            <a:xfrm>
              <a:off x="1059874" y="2151150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059874" y="3639128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4534591" y="1833420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534591" y="3331557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4825537" y="2448562"/>
              <a:ext cx="0" cy="88299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736570" y="2149304"/>
              <a:ext cx="798021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3646483" y="2358477"/>
              <a:ext cx="888108" cy="127880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3283526" y="1881450"/>
              <a:ext cx="615142" cy="61514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2485505" y="2151150"/>
              <a:ext cx="798021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双连通分量</a:t>
            </a:r>
            <a:endParaRPr lang="zh-CN" altLang="en-US" sz="4400" b="1" dirty="0"/>
          </a:p>
        </p:txBody>
      </p:sp>
      <p:sp>
        <p:nvSpPr>
          <p:cNvPr id="5" name="椭圆 4"/>
          <p:cNvSpPr/>
          <p:nvPr/>
        </p:nvSpPr>
        <p:spPr>
          <a:xfrm>
            <a:off x="2260143" y="209055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673306" y="2090552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260143" y="358868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673306" y="3588689"/>
            <a:ext cx="615142" cy="6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4"/>
            <a:endCxn id="8" idx="0"/>
          </p:cNvCxnSpPr>
          <p:nvPr/>
        </p:nvCxnSpPr>
        <p:spPr>
          <a:xfrm>
            <a:off x="2567714" y="2705694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97503" y="2705694"/>
            <a:ext cx="0" cy="8829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2"/>
          </p:cNvCxnSpPr>
          <p:nvPr/>
        </p:nvCxnSpPr>
        <p:spPr>
          <a:xfrm>
            <a:off x="2875285" y="2398123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75285" y="3886101"/>
            <a:ext cx="7980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11680" y="4577598"/>
            <a:ext cx="280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更加稳定，任意删掉一条边，图仍然是连通的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844965" y="5368642"/>
            <a:ext cx="31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双连通分量</a:t>
            </a:r>
            <a:endParaRPr lang="zh-CN" altLang="en-US" sz="3600" b="1" dirty="0"/>
          </a:p>
        </p:txBody>
      </p:sp>
      <p:sp>
        <p:nvSpPr>
          <p:cNvPr id="3" name="左大括号 2"/>
          <p:cNvSpPr/>
          <p:nvPr/>
        </p:nvSpPr>
        <p:spPr>
          <a:xfrm>
            <a:off x="4979782" y="4721629"/>
            <a:ext cx="431803" cy="192855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78298" y="4721629"/>
            <a:ext cx="198002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点双</a:t>
            </a:r>
            <a:r>
              <a:rPr lang="zh-CN" altLang="en-US" sz="2800" dirty="0" smtClean="0"/>
              <a:t>连通图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边双</a:t>
            </a:r>
            <a:r>
              <a:rPr lang="zh-CN" altLang="en-US" sz="2800" dirty="0"/>
              <a:t>连通图</a:t>
            </a:r>
          </a:p>
        </p:txBody>
      </p:sp>
      <p:sp>
        <p:nvSpPr>
          <p:cNvPr id="10" name="矩形 9"/>
          <p:cNvSpPr/>
          <p:nvPr/>
        </p:nvSpPr>
        <p:spPr>
          <a:xfrm>
            <a:off x="8259784" y="4999310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点连通度大于</a:t>
            </a:r>
            <a:r>
              <a:rPr lang="en-US" altLang="zh-CN" dirty="0"/>
              <a:t>1</a:t>
            </a:r>
            <a:r>
              <a:rPr lang="zh-CN" altLang="en-US" dirty="0"/>
              <a:t>的图</a:t>
            </a:r>
          </a:p>
        </p:txBody>
      </p:sp>
      <p:sp>
        <p:nvSpPr>
          <p:cNvPr id="28" name="矩形 27"/>
          <p:cNvSpPr/>
          <p:nvPr/>
        </p:nvSpPr>
        <p:spPr>
          <a:xfrm>
            <a:off x="8259784" y="5922023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边连通度</a:t>
            </a:r>
            <a:r>
              <a:rPr lang="zh-CN" altLang="en-US" dirty="0"/>
              <a:t>大于</a:t>
            </a:r>
            <a:r>
              <a:rPr lang="en-US" altLang="zh-CN" dirty="0"/>
              <a:t>1</a:t>
            </a:r>
            <a:r>
              <a:rPr lang="zh-CN" altLang="en-US" dirty="0"/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98578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3" grpId="0" animBg="1"/>
      <p:bldP spid="7" grpId="0" build="p"/>
      <p:bldP spid="10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无向图中的</a:t>
            </a:r>
            <a:r>
              <a:rPr lang="en-US" altLang="zh-CN" b="1" dirty="0" err="1" smtClean="0"/>
              <a:t>Tarjan</a:t>
            </a:r>
            <a:r>
              <a:rPr lang="zh-CN" altLang="en-US" b="1" dirty="0"/>
              <a:t>算法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</a:t>
            </a:r>
            <a:r>
              <a:rPr lang="zh-CN" altLang="en-US" dirty="0" smtClean="0"/>
              <a:t>求割点、桥、双连通分量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1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无向图中的</a:t>
            </a:r>
            <a:r>
              <a:rPr lang="en-US" altLang="zh-CN" dirty="0" smtClean="0"/>
              <a:t>low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60517" y="1601645"/>
            <a:ext cx="97369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low[u]</a:t>
            </a:r>
            <a:r>
              <a:rPr lang="zh-CN" altLang="en-US" sz="2000" dirty="0"/>
              <a:t>为</a:t>
            </a:r>
            <a:r>
              <a:rPr lang="en-US" altLang="zh-CN" sz="2000" dirty="0"/>
              <a:t>u</a:t>
            </a:r>
            <a:r>
              <a:rPr lang="zh-CN" altLang="en-US" sz="2000" dirty="0"/>
              <a:t>及其的后代所能追溯到的最早</a:t>
            </a:r>
            <a:r>
              <a:rPr lang="en-US" altLang="zh-CN" sz="2000" dirty="0"/>
              <a:t>(</a:t>
            </a:r>
            <a:r>
              <a:rPr lang="zh-CN" altLang="en-US" sz="2000" dirty="0"/>
              <a:t>最先被发现</a:t>
            </a:r>
            <a:r>
              <a:rPr lang="en-US" altLang="zh-CN" sz="2000" dirty="0"/>
              <a:t>)</a:t>
            </a:r>
            <a:r>
              <a:rPr lang="zh-CN" altLang="en-US" sz="2000" dirty="0"/>
              <a:t>祖先点</a:t>
            </a:r>
            <a:r>
              <a:rPr lang="en-US" altLang="zh-CN" sz="2000" dirty="0"/>
              <a:t>v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dfn</a:t>
            </a:r>
            <a:r>
              <a:rPr lang="en-US" altLang="zh-CN" sz="2000" dirty="0" smtClean="0"/>
              <a:t>[v</a:t>
            </a:r>
            <a:r>
              <a:rPr lang="en-US" altLang="zh-CN" sz="2000" dirty="0"/>
              <a:t>]</a:t>
            </a:r>
            <a:r>
              <a:rPr lang="zh-CN" altLang="en-US" sz="2000" dirty="0"/>
              <a:t>值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类似有向图的计算方式</a:t>
            </a:r>
            <a:r>
              <a:rPr lang="en-US" altLang="zh-CN" sz="2000" dirty="0"/>
              <a:t>, </a:t>
            </a:r>
            <a:r>
              <a:rPr lang="zh-CN" altLang="en-US" sz="2000" dirty="0"/>
              <a:t>注意无向图只有</a:t>
            </a:r>
            <a:r>
              <a:rPr lang="en-US" altLang="zh-CN" sz="2000" dirty="0"/>
              <a:t>T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 smtClean="0"/>
              <a:t>边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630978" y="3696315"/>
            <a:ext cx="6096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low[u] = </a:t>
            </a:r>
            <a:r>
              <a:rPr lang="en-US" altLang="zh-CN" dirty="0" err="1"/>
              <a:t>dfn</a:t>
            </a:r>
            <a:r>
              <a:rPr lang="en-US" altLang="zh-CN" dirty="0"/>
              <a:t>[u] = </a:t>
            </a:r>
            <a:r>
              <a:rPr lang="en-US" altLang="zh-CN" dirty="0" err="1"/>
              <a:t>cnt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for (u</a:t>
            </a:r>
            <a:r>
              <a:rPr lang="zh-CN" altLang="en-US" dirty="0"/>
              <a:t>的不等于</a:t>
            </a:r>
            <a:r>
              <a:rPr lang="en-US" altLang="zh-CN" dirty="0"/>
              <a:t>u</a:t>
            </a:r>
            <a:r>
              <a:rPr lang="zh-CN" altLang="en-US" dirty="0"/>
              <a:t>的邻居</a:t>
            </a:r>
            <a:r>
              <a:rPr lang="en-US" altLang="zh-CN" dirty="0"/>
              <a:t>v) {   // </a:t>
            </a:r>
            <a:r>
              <a:rPr lang="zh-CN" altLang="en-US" dirty="0"/>
              <a:t>不考虑自环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(!</a:t>
            </a:r>
            <a:r>
              <a:rPr lang="en-US" altLang="zh-CN" dirty="0" err="1"/>
              <a:t>dfn</a:t>
            </a:r>
            <a:r>
              <a:rPr lang="en-US" altLang="zh-CN" dirty="0"/>
              <a:t>[v]) {           // </a:t>
            </a:r>
            <a:r>
              <a:rPr lang="zh-CN" altLang="en-US" dirty="0"/>
              <a:t>白色点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dfs</a:t>
            </a:r>
            <a:r>
              <a:rPr lang="en-US" altLang="zh-CN" dirty="0"/>
              <a:t>-visit(v);</a:t>
            </a:r>
          </a:p>
          <a:p>
            <a:r>
              <a:rPr lang="en-US" altLang="zh-CN" dirty="0"/>
              <a:t>        if (low[u] &gt; low[v]) low[u] = low[v]; </a:t>
            </a:r>
          </a:p>
          <a:p>
            <a:r>
              <a:rPr lang="en-US" altLang="zh-CN" dirty="0"/>
              <a:t>    } else</a:t>
            </a:r>
          </a:p>
          <a:p>
            <a:r>
              <a:rPr lang="en-US" altLang="zh-CN" dirty="0"/>
              <a:t>        if (low[u] &gt; </a:t>
            </a:r>
            <a:r>
              <a:rPr lang="en-US" altLang="zh-CN" dirty="0" err="1"/>
              <a:t>dfn</a:t>
            </a:r>
            <a:r>
              <a:rPr lang="en-US" altLang="zh-CN" dirty="0"/>
              <a:t>[v]) low[u] = </a:t>
            </a:r>
            <a:r>
              <a:rPr lang="en-US" altLang="zh-CN" dirty="0" err="1"/>
              <a:t>dfn</a:t>
            </a:r>
            <a:r>
              <a:rPr lang="en-US" altLang="zh-CN" dirty="0"/>
              <a:t>[v]; 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87484" y="2992582"/>
            <a:ext cx="269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求</a:t>
            </a:r>
            <a:r>
              <a:rPr lang="en-US" altLang="zh-CN" sz="2800" b="1" dirty="0" smtClean="0"/>
              <a:t>low</a:t>
            </a:r>
            <a:r>
              <a:rPr lang="zh-CN" altLang="en-US" sz="2800" b="1" dirty="0" smtClean="0"/>
              <a:t>伪代码：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595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割点的判定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4030" y="1562761"/>
            <a:ext cx="995864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判定原理：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一棵</a:t>
            </a:r>
            <a:r>
              <a:rPr lang="en-US" altLang="zh-CN" sz="2000" dirty="0"/>
              <a:t>DFS</a:t>
            </a:r>
            <a:r>
              <a:rPr lang="zh-CN" altLang="en-US" sz="2000" dirty="0"/>
              <a:t>树中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根</a:t>
            </a:r>
            <a:r>
              <a:rPr lang="en-US" altLang="zh-CN" sz="2000" dirty="0"/>
              <a:t>root</a:t>
            </a:r>
            <a:r>
              <a:rPr lang="zh-CN" altLang="en-US" sz="2000" dirty="0"/>
              <a:t>是割顶当且仅当它至少有两个儿子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其他点</a:t>
            </a:r>
            <a:r>
              <a:rPr lang="en-US" altLang="zh-CN" sz="2000" dirty="0"/>
              <a:t>v</a:t>
            </a:r>
            <a:r>
              <a:rPr lang="zh-CN" altLang="en-US" sz="2000" dirty="0"/>
              <a:t>是割顶当且仅当它有一个儿子</a:t>
            </a:r>
            <a:r>
              <a:rPr lang="en-US" altLang="zh-CN" sz="2000" dirty="0"/>
              <a:t>u, </a:t>
            </a:r>
            <a:r>
              <a:rPr lang="zh-CN" altLang="en-US" sz="2000" dirty="0"/>
              <a:t>从</a:t>
            </a:r>
            <a:r>
              <a:rPr lang="en-US" altLang="zh-CN" sz="2000" dirty="0"/>
              <a:t>u</a:t>
            </a:r>
            <a:r>
              <a:rPr lang="zh-CN" altLang="en-US" sz="2000" dirty="0"/>
              <a:t>或者</a:t>
            </a:r>
            <a:r>
              <a:rPr lang="en-US" altLang="zh-CN" sz="2000" dirty="0"/>
              <a:t>u</a:t>
            </a:r>
            <a:r>
              <a:rPr lang="zh-CN" altLang="en-US" sz="2000" dirty="0"/>
              <a:t>的后代出发没有指向</a:t>
            </a:r>
            <a:r>
              <a:rPr lang="en-US" altLang="zh-CN" sz="2000" dirty="0"/>
              <a:t>v</a:t>
            </a:r>
            <a:r>
              <a:rPr lang="zh-CN" altLang="en-US" sz="2000" dirty="0"/>
              <a:t>祖先</a:t>
            </a:r>
            <a:r>
              <a:rPr lang="en-US" altLang="zh-CN" sz="2000" dirty="0"/>
              <a:t>(</a:t>
            </a:r>
            <a:r>
              <a:rPr lang="zh-CN" altLang="en-US" sz="2000" dirty="0"/>
              <a:t>不含</a:t>
            </a:r>
            <a:r>
              <a:rPr lang="en-US" altLang="zh-CN" sz="2000" dirty="0"/>
              <a:t>v)</a:t>
            </a:r>
            <a:r>
              <a:rPr lang="zh-CN" altLang="en-US" sz="2000" dirty="0"/>
              <a:t>的</a:t>
            </a:r>
            <a:r>
              <a:rPr lang="en-US" altLang="zh-CN" sz="2000" dirty="0"/>
              <a:t>B</a:t>
            </a:r>
            <a:r>
              <a:rPr lang="zh-CN" altLang="en-US" sz="2000" dirty="0"/>
              <a:t>边</a:t>
            </a:r>
            <a:r>
              <a:rPr lang="en-US" altLang="zh-CN" sz="2000" dirty="0"/>
              <a:t>, </a:t>
            </a:r>
            <a:r>
              <a:rPr lang="zh-CN" altLang="en-US" sz="2000" dirty="0"/>
              <a:t>则删除</a:t>
            </a:r>
            <a:r>
              <a:rPr lang="en-US" altLang="zh-CN" sz="2000" dirty="0"/>
              <a:t>v</a:t>
            </a:r>
            <a:r>
              <a:rPr lang="zh-CN" altLang="en-US" sz="2000" dirty="0"/>
              <a:t>以后</a:t>
            </a:r>
            <a:r>
              <a:rPr lang="en-US" altLang="zh-CN" sz="2000" dirty="0"/>
              <a:t>u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的父亲不连通</a:t>
            </a:r>
            <a:r>
              <a:rPr lang="en-US" altLang="zh-CN" sz="2000" dirty="0"/>
              <a:t>, </a:t>
            </a:r>
            <a:r>
              <a:rPr lang="zh-CN" altLang="en-US" sz="2000" dirty="0"/>
              <a:t>故为割顶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割点判定</a:t>
            </a:r>
            <a:r>
              <a:rPr lang="zh-CN" altLang="en-US" sz="2400" b="1" dirty="0"/>
              <a:t>算法</a:t>
            </a:r>
            <a:r>
              <a:rPr lang="en-US" altLang="zh-CN" sz="24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对于</a:t>
            </a:r>
            <a:r>
              <a:rPr lang="en-US" altLang="zh-CN" sz="2000" dirty="0"/>
              <a:t>DFS</a:t>
            </a:r>
            <a:r>
              <a:rPr lang="zh-CN" altLang="en-US" sz="2000" dirty="0"/>
              <a:t>树根</a:t>
            </a:r>
            <a:r>
              <a:rPr lang="en-US" altLang="zh-CN" sz="2000" dirty="0"/>
              <a:t>, </a:t>
            </a:r>
            <a:r>
              <a:rPr lang="zh-CN" altLang="en-US" sz="2000" dirty="0"/>
              <a:t>判断度数是否大于</a:t>
            </a:r>
            <a:r>
              <a:rPr lang="en-US" altLang="zh-CN" sz="2000" dirty="0"/>
              <a:t>1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对于其他点</a:t>
            </a:r>
            <a:r>
              <a:rPr lang="en-US" altLang="zh-CN" sz="2000" dirty="0"/>
              <a:t>u, </a:t>
            </a:r>
            <a:r>
              <a:rPr lang="zh-CN" altLang="en-US" sz="2000" dirty="0"/>
              <a:t>如果不是根的直接儿子</a:t>
            </a:r>
            <a:r>
              <a:rPr lang="en-US" altLang="zh-CN" sz="2000" dirty="0"/>
              <a:t>, </a:t>
            </a:r>
            <a:r>
              <a:rPr lang="zh-CN" altLang="en-US" sz="2000" dirty="0"/>
              <a:t>且</a:t>
            </a:r>
            <a:r>
              <a:rPr lang="en-US" altLang="zh-CN" sz="2000" dirty="0"/>
              <a:t>low[u] &gt;= 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[P[u]], </a:t>
            </a:r>
            <a:r>
              <a:rPr lang="zh-CN" altLang="en-US" sz="2000" dirty="0"/>
              <a:t>则它的父亲</a:t>
            </a:r>
            <a:r>
              <a:rPr lang="en-US" altLang="zh-CN" sz="2000" dirty="0"/>
              <a:t>v=P[u]</a:t>
            </a:r>
            <a:r>
              <a:rPr lang="zh-CN" altLang="en-US" sz="2000" dirty="0"/>
              <a:t>是割点</a:t>
            </a:r>
          </a:p>
        </p:txBody>
      </p:sp>
    </p:spTree>
    <p:extLst>
      <p:ext uri="{BB962C8B-B14F-4D97-AF65-F5344CB8AC3E}">
        <p14:creationId xmlns:p14="http://schemas.microsoft.com/office/powerpoint/2010/main" val="7537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1525</Words>
  <Application>Microsoft Office PowerPoint</Application>
  <PresentationFormat>宽屏</PresentationFormat>
  <Paragraphs>166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Microsoft YaHei UI</vt:lpstr>
      <vt:lpstr>simsun</vt:lpstr>
      <vt:lpstr>等线</vt:lpstr>
      <vt:lpstr>宋体</vt:lpstr>
      <vt:lpstr>Arial</vt:lpstr>
      <vt:lpstr>Calibri</vt:lpstr>
      <vt:lpstr>Segoe UI</vt:lpstr>
      <vt:lpstr>Segoe UI Light</vt:lpstr>
      <vt:lpstr>Times New Roman</vt:lpstr>
      <vt:lpstr>WelcomeDoc</vt:lpstr>
      <vt:lpstr>强连通分量</vt:lpstr>
      <vt:lpstr>PowerPoint 演示文稿</vt:lpstr>
      <vt:lpstr>双连通分量</vt:lpstr>
      <vt:lpstr>双连通分量</vt:lpstr>
      <vt:lpstr>双连通分量</vt:lpstr>
      <vt:lpstr>双连通分量</vt:lpstr>
      <vt:lpstr>无向图中的Tarjan算法</vt:lpstr>
      <vt:lpstr>无向图中的low值</vt:lpstr>
      <vt:lpstr>割点的判定</vt:lpstr>
      <vt:lpstr>Network (POJ 1144) </vt:lpstr>
      <vt:lpstr>割边（桥）的判定</vt:lpstr>
      <vt:lpstr>割边判断：有重边解决方案</vt:lpstr>
      <vt:lpstr>构建双连通分量</vt:lpstr>
      <vt:lpstr>求双连通分量</vt:lpstr>
      <vt:lpstr>最近公共祖先（LCA)</vt:lpstr>
      <vt:lpstr>Tarjan LCA 代码</vt:lpstr>
      <vt:lpstr>POJ 3694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2016-07-19T03:17:35Z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