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9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作者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D2B4A6"/>
    <a:srgbClr val="734F29"/>
    <a:srgbClr val="D24726"/>
    <a:srgbClr val="DD462F"/>
    <a:srgbClr val="AEB785"/>
    <a:srgbClr val="EFD5A2"/>
    <a:srgbClr val="3B3026"/>
    <a:srgbClr val="ECE1C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E944DF5-BA74-409E-BDAB-06A5C0EE8DB2}" type="datetimeFigureOut">
              <a:rPr altLang="en-US"/>
              <a:pPr>
                <a:defRPr/>
              </a:pPr>
              <a:t>2016/7/22 Friday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8EA8367-1BA8-4044-90DF-E4B89860619F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5" name="矩形 7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885B2-84FA-46EC-9C23-0A9DAB83127D}" type="datetimeFigureOut">
              <a:rPr altLang="en-US"/>
              <a:pPr>
                <a:defRPr/>
              </a:pPr>
              <a:t>2016/7/22 Friday</a:t>
            </a:fld>
            <a:endParaRPr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2392C-0630-4C0C-A7F7-CFAC2A7A5906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6" name="矩形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C3AB3-01DC-4559-BA6F-C5825603DC7D}" type="datetimeFigureOut">
              <a:rPr altLang="en-US"/>
              <a:pPr>
                <a:defRPr/>
              </a:pPr>
              <a:t>2016/7/22 Friday</a:t>
            </a:fld>
            <a:endParaRPr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92888-993E-47A7-8B02-8726EA68DF4E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9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8" name="矩形 10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25954-1F36-4359-9C24-F6D28F91486C}" type="datetimeFigureOut">
              <a:rPr altLang="en-US"/>
              <a:pPr>
                <a:defRPr/>
              </a:pPr>
              <a:t>2016/7/22 Friday</a:t>
            </a:fld>
            <a:endParaRPr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F61C5-6343-49D4-8DCA-00378DC1C7C8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4" name="矩形 6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1B208-7C84-45A3-BEAD-45255774314B}" type="datetimeFigureOut">
              <a:rPr altLang="en-US"/>
              <a:pPr>
                <a:defRPr/>
              </a:pPr>
              <a:t>2016/7/22 Friday</a:t>
            </a:fld>
            <a:endParaRPr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5ACEE-27FC-49C6-965C-B1C0702EBFB9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D25D8-F7F9-441E-A4D2-184A644019C2}" type="datetimeFigureOut">
              <a:rPr altLang="en-US"/>
              <a:pPr>
                <a:defRPr/>
              </a:pPr>
              <a:t>2016/7/22 Friday</a:t>
            </a:fld>
            <a:endParaRPr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6FC3A-F3B4-4E18-BCB6-2B819ACBD289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C65AE-454C-4C98-BB7E-0B6BBF9418FA}" type="datetimeFigureOut">
              <a:rPr altLang="en-US"/>
              <a:pPr>
                <a:defRPr/>
              </a:pPr>
              <a:t>2016/7/22 Friday</a:t>
            </a:fld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C9114-9B78-467F-96F7-6EFD58336186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21C87-7F0F-4FDA-BF12-A2FF95FAD3F7}" type="datetimeFigureOut">
              <a:rPr altLang="en-US"/>
              <a:pPr>
                <a:defRPr/>
              </a:pPr>
              <a:t>2016/7/22 Friday</a:t>
            </a:fld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4472C-9C80-4C5D-BBF2-D320FF5220C3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5" name="矩形 7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422EC-28B0-4C56-A714-B011B81770C3}" type="datetimeFigureOut">
              <a:rPr altLang="en-US"/>
              <a:pPr>
                <a:defRPr/>
              </a:pPr>
              <a:t>2016/7/22 Friday</a:t>
            </a:fld>
            <a:endParaRPr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49B9A-477F-438A-8313-B642C3FE4067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5" name="矩形 7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3D55A-ABCE-41FA-B5F0-A8F50C2BD537}" type="datetimeFigureOut">
              <a:rPr altLang="en-US"/>
              <a:pPr>
                <a:defRPr/>
              </a:pPr>
              <a:t>2016/7/22 Friday</a:t>
            </a:fld>
            <a:endParaRPr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6C9C5-37EF-4B58-8BA8-9130D6EB6C75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zh-CN" sz="1200" smtClean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62877630-EF9C-4B77-8B76-89B44E101A95}" type="datetimeFigureOut">
              <a:rPr lang="en-US" altLang="zh-CN"/>
              <a:pPr>
                <a:defRPr/>
              </a:pPr>
              <a:t>7/22/2016</a:t>
            </a:fld>
            <a:endParaRPr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 latinLnBrk="0">
              <a:spcBef>
                <a:spcPts val="0"/>
              </a:spcBef>
              <a:spcAft>
                <a:spcPts val="0"/>
              </a:spcAft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endParaRPr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zh-CN" sz="1200" smtClean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AC23513B-3C89-40CD-888E-512233EE4F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txStyles>
    <p:titleStyle>
      <a:lvl1pPr algn="l" rtl="0" fontAlgn="base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YaHei UI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YaHei UI"/>
          <a:ea typeface="Microsoft YaHei UI"/>
          <a:cs typeface="Microsoft YaHei UI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YaHei UI"/>
          <a:ea typeface="Microsoft YaHei UI"/>
          <a:cs typeface="Microsoft YaHei UI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YaHei UI"/>
          <a:ea typeface="Microsoft YaHei UI"/>
          <a:cs typeface="Microsoft YaHei UI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YaHei UI"/>
          <a:ea typeface="Microsoft YaHei UI"/>
          <a:cs typeface="Microsoft YaHei UI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YaHei UI"/>
          <a:ea typeface="Microsoft YaHei UI"/>
          <a:cs typeface="Microsoft YaHei UI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YaHei UI"/>
          <a:ea typeface="Microsoft YaHei UI"/>
          <a:cs typeface="Microsoft YaHei UI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YaHei UI"/>
          <a:ea typeface="Microsoft YaHei UI"/>
          <a:cs typeface="Microsoft YaHei UI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YaHei UI"/>
          <a:ea typeface="Microsoft YaHei UI"/>
          <a:cs typeface="Microsoft YaHei UI"/>
        </a:defRPr>
      </a:lvl9pPr>
    </p:titleStyle>
    <p:bodyStyle>
      <a:lvl1pPr marL="2286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YaHei UI"/>
        </a:defRPr>
      </a:lvl1pPr>
      <a:lvl2pPr marL="6858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YaHei UI"/>
        </a:defRPr>
      </a:lvl2pPr>
      <a:lvl3pPr marL="11430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YaHei UI"/>
        </a:defRPr>
      </a:lvl3pPr>
      <a:lvl4pPr marL="16002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lang="zh-CN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YaHei UI"/>
        </a:defRPr>
      </a:lvl4pPr>
      <a:lvl5pPr marL="2057400" indent="-228600" algn="l" rtl="0" fontAlgn="base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lang="zh-CN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YaHei U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r>
              <a:rPr altLang="en-US" smtClean="0">
                <a:latin typeface="Microsoft YaHei UI"/>
                <a:ea typeface="Microsoft YaHei UI"/>
              </a:rPr>
              <a:t>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167188" cy="4351338"/>
          </a:xfrm>
        </p:spPr>
        <p:txBody>
          <a:bodyPr rtlCol="0">
            <a:normAutofit fontScale="62500" lnSpcReduction="20000"/>
          </a:bodyPr>
          <a:lstStyle/>
          <a:p>
            <a:pPr fontAlgn="auto">
              <a:buFont typeface="Arial" panose="020B0604020202020204" pitchFamily="34" charset="0"/>
              <a:buNone/>
              <a:defRPr/>
            </a:pPr>
            <a:r>
              <a:rPr altLang="en-US" sz="2800" dirty="0">
                <a:cs typeface="+mn-cs"/>
              </a:rPr>
              <a:t>割是网络中定点的一个</a:t>
            </a:r>
            <a:r>
              <a:rPr altLang="en-US" sz="2800" b="1" dirty="0">
                <a:solidFill>
                  <a:schemeClr val="accent1"/>
                </a:solidFill>
                <a:cs typeface="+mn-cs"/>
              </a:rPr>
              <a:t>划分</a:t>
            </a:r>
            <a:r>
              <a:rPr altLang="en-US" sz="2800" dirty="0">
                <a:cs typeface="+mn-cs"/>
              </a:rPr>
              <a:t>，它把网络中的所有顶点划分成两个顶点集合</a:t>
            </a:r>
            <a:r>
              <a:rPr lang="en-US" altLang="zh-CN" sz="2800" dirty="0">
                <a:cs typeface="+mn-cs"/>
              </a:rPr>
              <a:t>S</a:t>
            </a:r>
            <a:r>
              <a:rPr altLang="en-US" sz="2800" dirty="0">
                <a:cs typeface="+mn-cs"/>
              </a:rPr>
              <a:t>和</a:t>
            </a:r>
            <a:r>
              <a:rPr lang="en-US" altLang="zh-CN" sz="2800" dirty="0">
                <a:cs typeface="+mn-cs"/>
              </a:rPr>
              <a:t>T</a:t>
            </a:r>
            <a:r>
              <a:rPr altLang="en-US" sz="2800" dirty="0">
                <a:cs typeface="+mn-cs"/>
              </a:rPr>
              <a:t>，其中源点</a:t>
            </a:r>
            <a:r>
              <a:rPr lang="en-US" altLang="zh-CN" sz="2800" dirty="0">
                <a:cs typeface="+mn-cs"/>
              </a:rPr>
              <a:t>s</a:t>
            </a:r>
            <a:r>
              <a:rPr altLang="en-US" sz="2800" dirty="0">
                <a:cs typeface="+mn-cs"/>
              </a:rPr>
              <a:t>∈</a:t>
            </a:r>
            <a:r>
              <a:rPr lang="en-US" altLang="zh-CN" sz="2800" dirty="0">
                <a:cs typeface="+mn-cs"/>
              </a:rPr>
              <a:t>S,</a:t>
            </a:r>
            <a:r>
              <a:rPr altLang="en-US" sz="2800" dirty="0">
                <a:cs typeface="+mn-cs"/>
              </a:rPr>
              <a:t>汇点</a:t>
            </a:r>
            <a:r>
              <a:rPr lang="en-US" altLang="zh-CN" sz="2800" dirty="0">
                <a:cs typeface="+mn-cs"/>
              </a:rPr>
              <a:t>t</a:t>
            </a:r>
            <a:r>
              <a:rPr altLang="en-US" sz="2800" dirty="0">
                <a:cs typeface="+mn-cs"/>
              </a:rPr>
              <a:t>∈</a:t>
            </a:r>
            <a:r>
              <a:rPr lang="en-US" altLang="zh-CN" sz="2800" dirty="0">
                <a:cs typeface="+mn-cs"/>
              </a:rPr>
              <a:t>T</a:t>
            </a:r>
            <a:r>
              <a:rPr altLang="en-US" sz="2800" dirty="0">
                <a:cs typeface="+mn-cs"/>
              </a:rPr>
              <a:t>。记</a:t>
            </a:r>
            <a:r>
              <a:rPr altLang="en-US" sz="2800" dirty="0" smtClean="0">
                <a:cs typeface="+mn-cs"/>
              </a:rPr>
              <a:t>为割</a:t>
            </a:r>
            <a:r>
              <a:rPr lang="en-US" altLang="zh-CN" sz="2800" dirty="0" smtClean="0">
                <a:cs typeface="+mn-cs"/>
              </a:rPr>
              <a:t>(</a:t>
            </a:r>
            <a:r>
              <a:rPr lang="en-US" altLang="zh-CN" sz="2800" dirty="0">
                <a:cs typeface="+mn-cs"/>
              </a:rPr>
              <a:t>S,T</a:t>
            </a:r>
            <a:r>
              <a:rPr lang="en-US" altLang="zh-CN" sz="2800" dirty="0" smtClean="0">
                <a:cs typeface="+mn-cs"/>
              </a:rPr>
              <a:t>).</a:t>
            </a:r>
          </a:p>
          <a:p>
            <a:pPr fontAlgn="auto">
              <a:buFont typeface="Arial" panose="020B0604020202020204" pitchFamily="34" charset="0"/>
              <a:buNone/>
              <a:defRPr/>
            </a:pPr>
            <a:endParaRPr lang="en-US" altLang="zh-CN" sz="2800" dirty="0" smtClean="0">
              <a:cs typeface="+mn-cs"/>
            </a:endParaRPr>
          </a:p>
          <a:p>
            <a:pPr fontAlgn="auto">
              <a:buFont typeface="Arial" panose="020B0604020202020204" pitchFamily="34" charset="0"/>
              <a:buNone/>
              <a:defRPr/>
            </a:pPr>
            <a:r>
              <a:rPr altLang="en-US" sz="2800" dirty="0">
                <a:cs typeface="+mn-cs"/>
              </a:rPr>
              <a:t>右图中：</a:t>
            </a:r>
          </a:p>
          <a:p>
            <a:pPr fontAlgn="auto">
              <a:buFont typeface="Arial" panose="020B0604020202020204" pitchFamily="34" charset="0"/>
              <a:buNone/>
              <a:defRPr/>
            </a:pPr>
            <a:r>
              <a:rPr altLang="en-US" sz="2800" dirty="0">
                <a:cs typeface="+mn-cs"/>
              </a:rPr>
              <a:t>顶点集</a:t>
            </a:r>
            <a:r>
              <a:rPr lang="en-US" altLang="zh-CN" sz="2800" dirty="0">
                <a:cs typeface="+mn-cs"/>
              </a:rPr>
              <a:t>S={1,2,3},T={4,5}                                                                      </a:t>
            </a:r>
            <a:r>
              <a:rPr altLang="en-US" sz="2800" dirty="0">
                <a:cs typeface="+mn-cs"/>
              </a:rPr>
              <a:t>构成一个割。</a:t>
            </a:r>
          </a:p>
          <a:p>
            <a:pPr fontAlgn="auto">
              <a:buFont typeface="Arial" panose="020B0604020202020204" pitchFamily="34" charset="0"/>
              <a:buNone/>
              <a:defRPr/>
            </a:pPr>
            <a:r>
              <a:rPr altLang="en-US" sz="2800" dirty="0">
                <a:cs typeface="+mn-cs"/>
              </a:rPr>
              <a:t>框外是容量，框内是流量</a:t>
            </a:r>
          </a:p>
          <a:p>
            <a:pPr fontAlgn="auto">
              <a:buFont typeface="Arial" panose="020B0604020202020204" pitchFamily="34" charset="0"/>
              <a:buNone/>
              <a:defRPr/>
            </a:pPr>
            <a:endParaRPr lang="en-US" altLang="zh-CN" sz="2800" dirty="0" smtClean="0">
              <a:cs typeface="+mn-cs"/>
            </a:endParaRPr>
          </a:p>
          <a:p>
            <a:pPr fontAlgn="auto">
              <a:buFont typeface="Arial" panose="020B0604020202020204" pitchFamily="34" charset="0"/>
              <a:buNone/>
              <a:defRPr/>
            </a:pPr>
            <a:endParaRPr altLang="en-US" sz="2800" dirty="0">
              <a:cs typeface="+mn-cs"/>
            </a:endParaRPr>
          </a:p>
        </p:txBody>
      </p:sp>
      <p:pic>
        <p:nvPicPr>
          <p:cNvPr id="14339" name="图片 3" descr="未命名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3638" y="3092450"/>
            <a:ext cx="4124325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r>
              <a:rPr altLang="en-US" smtClean="0">
                <a:latin typeface="Microsoft YaHei UI"/>
                <a:ea typeface="Microsoft YaHei UI"/>
              </a:rPr>
              <a:t>割的容量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167188" cy="4351338"/>
          </a:xfrm>
        </p:spPr>
        <p:txBody>
          <a:bodyPr rtlCol="0">
            <a:normAutofit fontScale="62500" lnSpcReduction="20000"/>
          </a:bodyPr>
          <a:lstStyle/>
          <a:p>
            <a:pPr fontAlgn="auto">
              <a:buFont typeface="Arial" panose="020B0604020202020204" pitchFamily="34" charset="0"/>
              <a:buNone/>
              <a:defRPr/>
            </a:pPr>
            <a:r>
              <a:rPr altLang="en-US" sz="2000" dirty="0">
                <a:cs typeface="+mn-cs"/>
              </a:rPr>
              <a:t>如果一条弧的两个顶点分别属于顶点集</a:t>
            </a:r>
            <a:r>
              <a:rPr lang="en-US" altLang="zh-CN" sz="2000" dirty="0">
                <a:cs typeface="+mn-cs"/>
              </a:rPr>
              <a:t>S</a:t>
            </a:r>
            <a:r>
              <a:rPr altLang="en-US" sz="2000" dirty="0">
                <a:cs typeface="+mn-cs"/>
              </a:rPr>
              <a:t>和</a:t>
            </a:r>
            <a:r>
              <a:rPr lang="en-US" altLang="zh-CN" sz="2000" dirty="0">
                <a:cs typeface="+mn-cs"/>
              </a:rPr>
              <a:t>T</a:t>
            </a:r>
            <a:r>
              <a:rPr altLang="en-US" sz="2000" dirty="0">
                <a:cs typeface="+mn-cs"/>
              </a:rPr>
              <a:t>（一个顶点在</a:t>
            </a:r>
            <a:r>
              <a:rPr lang="en-US" altLang="zh-CN" sz="2000" dirty="0">
                <a:cs typeface="+mn-cs"/>
              </a:rPr>
              <a:t>S,</a:t>
            </a:r>
            <a:r>
              <a:rPr altLang="en-US" sz="2000" dirty="0">
                <a:cs typeface="+mn-cs"/>
              </a:rPr>
              <a:t>另一个在</a:t>
            </a:r>
            <a:r>
              <a:rPr lang="en-US" altLang="zh-CN" sz="2000" dirty="0">
                <a:cs typeface="+mn-cs"/>
              </a:rPr>
              <a:t>T</a:t>
            </a:r>
            <a:r>
              <a:rPr altLang="en-US" sz="2000" dirty="0">
                <a:cs typeface="+mn-cs"/>
              </a:rPr>
              <a:t>），这条弧称为</a:t>
            </a:r>
            <a:r>
              <a:rPr altLang="en-US" sz="2000" dirty="0" smtClean="0">
                <a:cs typeface="+mn-cs"/>
              </a:rPr>
              <a:t>割</a:t>
            </a:r>
            <a:r>
              <a:rPr lang="en-US" altLang="zh-CN" sz="2000" dirty="0" smtClean="0">
                <a:cs typeface="+mn-cs"/>
              </a:rPr>
              <a:t>(S</a:t>
            </a:r>
            <a:r>
              <a:rPr lang="en-US" altLang="zh-CN" sz="2000" dirty="0">
                <a:cs typeface="+mn-cs"/>
              </a:rPr>
              <a:t>,</a:t>
            </a:r>
            <a:r>
              <a:rPr lang="en-US" altLang="zh-CN" sz="2000" dirty="0" smtClean="0">
                <a:cs typeface="+mn-cs"/>
              </a:rPr>
              <a:t>T</a:t>
            </a:r>
            <a:r>
              <a:rPr lang="en-US" altLang="zh-CN" sz="2000" dirty="0">
                <a:cs typeface="+mn-cs"/>
              </a:rPr>
              <a:t>)</a:t>
            </a:r>
            <a:r>
              <a:rPr altLang="en-US" sz="2000" dirty="0">
                <a:cs typeface="+mn-cs"/>
              </a:rPr>
              <a:t>的一条</a:t>
            </a:r>
            <a:r>
              <a:rPr altLang="en-US" sz="2000" dirty="0">
                <a:solidFill>
                  <a:schemeClr val="accent1"/>
                </a:solidFill>
                <a:cs typeface="+mn-cs"/>
              </a:rPr>
              <a:t>割边</a:t>
            </a:r>
            <a:r>
              <a:rPr altLang="en-US" sz="2000" dirty="0">
                <a:cs typeface="+mn-cs"/>
              </a:rPr>
              <a:t>。</a:t>
            </a:r>
          </a:p>
          <a:p>
            <a:pPr fontAlgn="auto">
              <a:buFont typeface="Arial" panose="020B0604020202020204" pitchFamily="34" charset="0"/>
              <a:buNone/>
              <a:defRPr/>
            </a:pPr>
            <a:r>
              <a:rPr altLang="en-US" sz="2000" dirty="0">
                <a:cs typeface="+mn-cs"/>
              </a:rPr>
              <a:t>从</a:t>
            </a:r>
            <a:r>
              <a:rPr lang="en-US" altLang="zh-CN" sz="2000" dirty="0">
                <a:cs typeface="+mn-cs"/>
              </a:rPr>
              <a:t>S</a:t>
            </a:r>
            <a:r>
              <a:rPr altLang="en-US" sz="2000" dirty="0">
                <a:cs typeface="+mn-cs"/>
              </a:rPr>
              <a:t>指向</a:t>
            </a:r>
            <a:r>
              <a:rPr lang="en-US" altLang="zh-CN" sz="2000" dirty="0">
                <a:cs typeface="+mn-cs"/>
              </a:rPr>
              <a:t>T</a:t>
            </a:r>
            <a:r>
              <a:rPr altLang="en-US" sz="2000" dirty="0">
                <a:cs typeface="+mn-cs"/>
              </a:rPr>
              <a:t>的割边是</a:t>
            </a:r>
            <a:r>
              <a:rPr altLang="en-US" sz="2000" dirty="0">
                <a:solidFill>
                  <a:schemeClr val="accent1"/>
                </a:solidFill>
                <a:cs typeface="+mn-cs"/>
              </a:rPr>
              <a:t>正向割边</a:t>
            </a:r>
            <a:r>
              <a:rPr altLang="en-US" sz="2000" dirty="0">
                <a:cs typeface="+mn-cs"/>
              </a:rPr>
              <a:t>。</a:t>
            </a:r>
          </a:p>
          <a:p>
            <a:pPr fontAlgn="auto">
              <a:buFont typeface="Arial" panose="020B0604020202020204" pitchFamily="34" charset="0"/>
              <a:buNone/>
              <a:defRPr/>
            </a:pPr>
            <a:r>
              <a:rPr altLang="en-US" sz="2000" dirty="0">
                <a:cs typeface="+mn-cs"/>
              </a:rPr>
              <a:t>从</a:t>
            </a:r>
            <a:r>
              <a:rPr lang="en-US" altLang="zh-CN" sz="2000" dirty="0">
                <a:cs typeface="+mn-cs"/>
              </a:rPr>
              <a:t>T</a:t>
            </a:r>
            <a:r>
              <a:rPr altLang="en-US" sz="2000" dirty="0">
                <a:cs typeface="+mn-cs"/>
              </a:rPr>
              <a:t>指向</a:t>
            </a:r>
            <a:r>
              <a:rPr lang="en-US" altLang="zh-CN" sz="2000" dirty="0">
                <a:cs typeface="+mn-cs"/>
              </a:rPr>
              <a:t>S</a:t>
            </a:r>
            <a:r>
              <a:rPr altLang="en-US" sz="2000" dirty="0">
                <a:cs typeface="+mn-cs"/>
              </a:rPr>
              <a:t>的割边是</a:t>
            </a:r>
            <a:r>
              <a:rPr altLang="en-US" sz="2000" dirty="0">
                <a:solidFill>
                  <a:schemeClr val="accent1"/>
                </a:solidFill>
                <a:cs typeface="+mn-cs"/>
              </a:rPr>
              <a:t>逆向割边</a:t>
            </a:r>
            <a:r>
              <a:rPr altLang="en-US" sz="2000" dirty="0">
                <a:cs typeface="+mn-cs"/>
              </a:rPr>
              <a:t>。</a:t>
            </a:r>
          </a:p>
          <a:p>
            <a:pPr fontAlgn="auto">
              <a:buFont typeface="Arial" panose="020B0604020202020204" pitchFamily="34" charset="0"/>
              <a:buNone/>
              <a:defRPr/>
            </a:pPr>
            <a:endParaRPr altLang="en-US" sz="2000" dirty="0">
              <a:cs typeface="+mn-cs"/>
            </a:endParaRPr>
          </a:p>
          <a:p>
            <a:pPr fontAlgn="auto">
              <a:buFont typeface="Arial" panose="020B0604020202020204" pitchFamily="34" charset="0"/>
              <a:buNone/>
              <a:defRPr/>
            </a:pPr>
            <a:r>
              <a:rPr altLang="en-US" sz="2000" dirty="0" smtClean="0">
                <a:cs typeface="+mn-cs"/>
              </a:rPr>
              <a:t>割（</a:t>
            </a:r>
            <a:r>
              <a:rPr lang="en-US" altLang="zh-CN" sz="2000" dirty="0">
                <a:cs typeface="+mn-cs"/>
              </a:rPr>
              <a:t>S,T</a:t>
            </a:r>
            <a:r>
              <a:rPr altLang="en-US" sz="2000" dirty="0">
                <a:cs typeface="+mn-cs"/>
              </a:rPr>
              <a:t>）中所有</a:t>
            </a:r>
            <a:r>
              <a:rPr altLang="en-US" sz="2000" dirty="0">
                <a:solidFill>
                  <a:schemeClr val="accent1"/>
                </a:solidFill>
                <a:cs typeface="+mn-cs"/>
              </a:rPr>
              <a:t>正向割边的容量和</a:t>
            </a:r>
            <a:r>
              <a:rPr altLang="en-US" sz="2000" dirty="0" smtClean="0">
                <a:cs typeface="+mn-cs"/>
              </a:rPr>
              <a:t>，</a:t>
            </a:r>
            <a:endParaRPr lang="en-US" altLang="zh-CN" sz="2000" dirty="0" smtClean="0">
              <a:cs typeface="+mn-cs"/>
            </a:endParaRPr>
          </a:p>
          <a:p>
            <a:pPr fontAlgn="auto">
              <a:buFont typeface="Arial" panose="020B0604020202020204" pitchFamily="34" charset="0"/>
              <a:buNone/>
              <a:defRPr/>
            </a:pPr>
            <a:r>
              <a:rPr altLang="en-US" sz="2000" dirty="0" smtClean="0">
                <a:cs typeface="+mn-cs"/>
              </a:rPr>
              <a:t>称为割（</a:t>
            </a:r>
            <a:r>
              <a:rPr lang="en-US" altLang="zh-CN" sz="2000" dirty="0">
                <a:cs typeface="+mn-cs"/>
              </a:rPr>
              <a:t>S,T</a:t>
            </a:r>
            <a:r>
              <a:rPr altLang="en-US" sz="2000" dirty="0">
                <a:cs typeface="+mn-cs"/>
              </a:rPr>
              <a:t>）的</a:t>
            </a:r>
            <a:r>
              <a:rPr altLang="en-US" sz="2000" dirty="0">
                <a:solidFill>
                  <a:schemeClr val="accent1"/>
                </a:solidFill>
                <a:cs typeface="+mn-cs"/>
              </a:rPr>
              <a:t>容量</a:t>
            </a:r>
            <a:r>
              <a:rPr altLang="en-US" sz="2000" dirty="0">
                <a:cs typeface="+mn-cs"/>
              </a:rPr>
              <a:t>。不同割的容量不同。</a:t>
            </a:r>
          </a:p>
          <a:p>
            <a:pPr fontAlgn="auto">
              <a:buFont typeface="Arial" panose="020B0604020202020204" pitchFamily="34" charset="0"/>
              <a:buNone/>
              <a:defRPr/>
            </a:pPr>
            <a:endParaRPr altLang="en-US" sz="2000" dirty="0">
              <a:cs typeface="+mn-cs"/>
            </a:endParaRPr>
          </a:p>
          <a:p>
            <a:pPr fontAlgn="auto">
              <a:buFont typeface="Arial" panose="020B0604020202020204" pitchFamily="34" charset="0"/>
              <a:buNone/>
              <a:defRPr/>
            </a:pPr>
            <a:r>
              <a:rPr altLang="en-US" sz="2000" dirty="0">
                <a:solidFill>
                  <a:schemeClr val="accent1"/>
                </a:solidFill>
                <a:cs typeface="+mn-cs"/>
              </a:rPr>
              <a:t>最小割</a:t>
            </a:r>
            <a:r>
              <a:rPr altLang="en-US" sz="2000" dirty="0">
                <a:cs typeface="+mn-cs"/>
              </a:rPr>
              <a:t>，就是指所有割中权重之和最小的一个割。</a:t>
            </a:r>
          </a:p>
          <a:p>
            <a:pPr fontAlgn="auto">
              <a:buFont typeface="Arial" panose="020B0604020202020204" pitchFamily="34" charset="0"/>
              <a:buNone/>
              <a:defRPr/>
            </a:pPr>
            <a:endParaRPr lang="en-US" altLang="zh-CN" sz="2000" dirty="0" smtClean="0">
              <a:cs typeface="+mn-cs"/>
            </a:endParaRPr>
          </a:p>
          <a:p>
            <a:pPr fontAlgn="auto">
              <a:buFont typeface="Arial" panose="020B0604020202020204" pitchFamily="34" charset="0"/>
              <a:buNone/>
              <a:defRPr/>
            </a:pPr>
            <a:endParaRPr altLang="en-US" sz="2000" dirty="0">
              <a:cs typeface="+mn-cs"/>
            </a:endParaRPr>
          </a:p>
        </p:txBody>
      </p:sp>
      <p:pic>
        <p:nvPicPr>
          <p:cNvPr id="15363" name="图片 3" descr="未命名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0075" y="3100388"/>
            <a:ext cx="4124325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r>
              <a:rPr altLang="en-US" smtClean="0">
                <a:latin typeface="Microsoft YaHei UI"/>
                <a:ea typeface="Microsoft YaHei UI"/>
              </a:rPr>
              <a:t>割的容量</a:t>
            </a:r>
          </a:p>
        </p:txBody>
      </p:sp>
      <p:pic>
        <p:nvPicPr>
          <p:cNvPr id="16386" name="内容占位符 5" descr="未命名1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76488" y="1760538"/>
            <a:ext cx="7075487" cy="45561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r>
              <a:rPr altLang="en-US" smtClean="0">
                <a:latin typeface="Microsoft YaHei UI"/>
                <a:ea typeface="Microsoft YaHei UI"/>
              </a:rPr>
              <a:t>网络流与割的关系</a:t>
            </a:r>
          </a:p>
        </p:txBody>
      </p:sp>
      <p:sp>
        <p:nvSpPr>
          <p:cNvPr id="17410" name="矩形 3"/>
          <p:cNvSpPr>
            <a:spLocks noChangeArrowheads="1"/>
          </p:cNvSpPr>
          <p:nvPr/>
        </p:nvSpPr>
        <p:spPr bwMode="auto">
          <a:xfrm>
            <a:off x="1203325" y="1679575"/>
            <a:ext cx="9420225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定理一：</a:t>
            </a:r>
            <a:endParaRPr lang="en-US" altLang="zh-CN" sz="2800" b="1">
              <a:solidFill>
                <a:schemeClr val="accent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>
                <a:ea typeface="黑体" pitchFamily="49" charset="-122"/>
              </a:rPr>
              <a:t>如果</a:t>
            </a:r>
            <a:r>
              <a:rPr lang="en-US" altLang="zh-CN" sz="2800">
                <a:ea typeface="黑体" pitchFamily="49" charset="-122"/>
              </a:rPr>
              <a:t>f</a:t>
            </a:r>
            <a:r>
              <a:rPr lang="zh-CN" altLang="en-US" sz="2800">
                <a:ea typeface="黑体" pitchFamily="49" charset="-122"/>
              </a:rPr>
              <a:t>是网络中的一个流，</a:t>
            </a:r>
            <a:r>
              <a:rPr lang="en-US" altLang="zh-CN" sz="2800">
                <a:ea typeface="黑体" pitchFamily="49" charset="-122"/>
              </a:rPr>
              <a:t>CUT(S,T)</a:t>
            </a:r>
            <a:r>
              <a:rPr lang="zh-CN" altLang="en-US" sz="2800">
                <a:ea typeface="黑体" pitchFamily="49" charset="-122"/>
              </a:rPr>
              <a:t>是任意一个割，那么</a:t>
            </a:r>
            <a:r>
              <a:rPr lang="en-US" altLang="zh-CN" sz="2800">
                <a:ea typeface="黑体" pitchFamily="49" charset="-122"/>
              </a:rPr>
              <a:t>f</a:t>
            </a:r>
            <a:r>
              <a:rPr lang="zh-CN" altLang="en-US" sz="2800">
                <a:ea typeface="黑体" pitchFamily="49" charset="-122"/>
              </a:rPr>
              <a:t>的值等于正向割边的流量与负向割边的流量之差。</a:t>
            </a:r>
            <a:endParaRPr lang="en-US" altLang="zh-CN" sz="2800">
              <a:ea typeface="黑体" pitchFamily="49" charset="-122"/>
            </a:endParaRPr>
          </a:p>
          <a:p>
            <a:endParaRPr lang="en-US" altLang="zh-CN" sz="2800">
              <a:ea typeface="黑体" pitchFamily="49" charset="-122"/>
            </a:endParaRPr>
          </a:p>
          <a:p>
            <a:r>
              <a:rPr lang="zh-CN" altLang="en-US" sz="28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推论一：</a:t>
            </a:r>
            <a:endParaRPr lang="en-US" altLang="zh-CN" sz="2800" b="1">
              <a:solidFill>
                <a:schemeClr val="accent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>
                <a:ea typeface="黑体" pitchFamily="49" charset="-122"/>
              </a:rPr>
              <a:t>如果</a:t>
            </a:r>
            <a:r>
              <a:rPr lang="en-US" altLang="zh-CN" sz="2800">
                <a:ea typeface="黑体" pitchFamily="49" charset="-122"/>
              </a:rPr>
              <a:t>f</a:t>
            </a:r>
            <a:r>
              <a:rPr lang="zh-CN" altLang="en-US" sz="2800">
                <a:ea typeface="黑体" pitchFamily="49" charset="-122"/>
              </a:rPr>
              <a:t>是网络中的一个流，</a:t>
            </a:r>
            <a:r>
              <a:rPr lang="en-US" altLang="zh-CN" sz="2800">
                <a:ea typeface="黑体" pitchFamily="49" charset="-122"/>
              </a:rPr>
              <a:t>CUT(S,T)</a:t>
            </a:r>
            <a:r>
              <a:rPr lang="zh-CN" altLang="en-US" sz="2800">
                <a:ea typeface="黑体" pitchFamily="49" charset="-122"/>
              </a:rPr>
              <a:t>是一个割，那么</a:t>
            </a:r>
            <a:endParaRPr lang="en-US" altLang="zh-CN" sz="2800">
              <a:ea typeface="黑体" pitchFamily="49" charset="-122"/>
            </a:endParaRPr>
          </a:p>
          <a:p>
            <a:r>
              <a:rPr lang="en-US" altLang="zh-CN" sz="2800">
                <a:ea typeface="黑体" pitchFamily="49" charset="-122"/>
              </a:rPr>
              <a:t>(f</a:t>
            </a:r>
            <a:r>
              <a:rPr lang="zh-CN" altLang="en-US" sz="2800">
                <a:ea typeface="黑体" pitchFamily="49" charset="-122"/>
              </a:rPr>
              <a:t>的流量</a:t>
            </a:r>
            <a:r>
              <a:rPr lang="en-US" altLang="zh-CN" sz="2800">
                <a:ea typeface="黑体" pitchFamily="49" charset="-122"/>
              </a:rPr>
              <a:t>)</a:t>
            </a:r>
            <a:r>
              <a:rPr lang="zh-CN" altLang="en-US" sz="2800">
                <a:ea typeface="黑体" pitchFamily="49" charset="-122"/>
              </a:rPr>
              <a:t>≤</a:t>
            </a:r>
            <a:r>
              <a:rPr lang="en-US" altLang="zh-CN" sz="2800">
                <a:ea typeface="黑体" pitchFamily="49" charset="-122"/>
              </a:rPr>
              <a:t>(</a:t>
            </a:r>
            <a:r>
              <a:rPr lang="zh-CN" altLang="en-US" sz="2800">
                <a:ea typeface="黑体" pitchFamily="49" charset="-122"/>
              </a:rPr>
              <a:t>割的容量</a:t>
            </a:r>
            <a:r>
              <a:rPr lang="en-US" altLang="zh-CN" sz="2800">
                <a:ea typeface="黑体" pitchFamily="49" charset="-122"/>
              </a:rPr>
              <a:t>)</a:t>
            </a:r>
            <a:r>
              <a:rPr lang="zh-CN" altLang="en-US" sz="2800">
                <a:ea typeface="黑体" pitchFamily="49" charset="-122"/>
              </a:rPr>
              <a:t>。</a:t>
            </a:r>
            <a:endParaRPr lang="en-US" altLang="zh-CN" sz="2800">
              <a:ea typeface="黑体" pitchFamily="49" charset="-122"/>
            </a:endParaRPr>
          </a:p>
          <a:p>
            <a:r>
              <a:rPr lang="zh-CN" altLang="en-US" sz="28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推论二：</a:t>
            </a:r>
            <a:endParaRPr lang="en-US" altLang="zh-CN" sz="2800" b="1">
              <a:solidFill>
                <a:schemeClr val="accent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>
                <a:ea typeface="黑体" pitchFamily="49" charset="-122"/>
              </a:rPr>
              <a:t>网络中的最大流不超过任何割的容量。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r>
              <a:rPr altLang="en-US" smtClean="0">
                <a:latin typeface="Microsoft YaHei UI"/>
                <a:ea typeface="Microsoft YaHei UI"/>
              </a:rPr>
              <a:t>网络流与割的关系</a:t>
            </a:r>
          </a:p>
        </p:txBody>
      </p:sp>
      <p:sp>
        <p:nvSpPr>
          <p:cNvPr id="18434" name="矩形 3"/>
          <p:cNvSpPr>
            <a:spLocks noChangeArrowheads="1"/>
          </p:cNvSpPr>
          <p:nvPr/>
        </p:nvSpPr>
        <p:spPr bwMode="auto">
          <a:xfrm>
            <a:off x="1203325" y="1679575"/>
            <a:ext cx="942022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定理二：</a:t>
            </a:r>
            <a:endParaRPr lang="zh-CN" altLang="en-US" sz="2800">
              <a:ea typeface="黑体" pitchFamily="49" charset="-122"/>
            </a:endParaRPr>
          </a:p>
          <a:p>
            <a:r>
              <a:rPr lang="zh-CN" altLang="en-US" sz="2800">
                <a:ea typeface="黑体" pitchFamily="49" charset="-122"/>
              </a:rPr>
              <a:t>在网络中，如果</a:t>
            </a:r>
            <a:r>
              <a:rPr lang="en-US" altLang="zh-CN" sz="2800">
                <a:ea typeface="黑体" pitchFamily="49" charset="-122"/>
              </a:rPr>
              <a:t>f</a:t>
            </a:r>
            <a:r>
              <a:rPr lang="zh-CN" altLang="en-US" sz="2800">
                <a:ea typeface="黑体" pitchFamily="49" charset="-122"/>
              </a:rPr>
              <a:t>是一个流，</a:t>
            </a:r>
            <a:r>
              <a:rPr lang="en-US" altLang="zh-CN" sz="2800">
                <a:ea typeface="黑体" pitchFamily="49" charset="-122"/>
              </a:rPr>
              <a:t>CUT (S,T)</a:t>
            </a:r>
            <a:r>
              <a:rPr lang="zh-CN" altLang="en-US" sz="2800">
                <a:ea typeface="黑体" pitchFamily="49" charset="-122"/>
              </a:rPr>
              <a:t>是一个割，且</a:t>
            </a:r>
            <a:r>
              <a:rPr lang="en-US" altLang="zh-CN" sz="2800">
                <a:ea typeface="黑体" pitchFamily="49" charset="-122"/>
              </a:rPr>
              <a:t>f</a:t>
            </a:r>
            <a:r>
              <a:rPr lang="zh-CN" altLang="en-US" sz="2800">
                <a:ea typeface="黑体" pitchFamily="49" charset="-122"/>
              </a:rPr>
              <a:t>的值等于割</a:t>
            </a:r>
            <a:r>
              <a:rPr lang="en-US" altLang="zh-CN" sz="2800">
                <a:ea typeface="黑体" pitchFamily="49" charset="-122"/>
              </a:rPr>
              <a:t>CUT(S,T)</a:t>
            </a:r>
            <a:r>
              <a:rPr lang="zh-CN" altLang="en-US" sz="2800">
                <a:ea typeface="黑体" pitchFamily="49" charset="-122"/>
              </a:rPr>
              <a:t>的容量，那么</a:t>
            </a:r>
            <a:r>
              <a:rPr lang="en-US" altLang="zh-CN" sz="2800">
                <a:ea typeface="黑体" pitchFamily="49" charset="-122"/>
              </a:rPr>
              <a:t>f</a:t>
            </a:r>
            <a:r>
              <a:rPr lang="zh-CN" altLang="en-US" sz="2800">
                <a:ea typeface="黑体" pitchFamily="49" charset="-122"/>
              </a:rPr>
              <a:t>是一个最大流， </a:t>
            </a:r>
            <a:r>
              <a:rPr lang="en-US" altLang="zh-CN" sz="2800">
                <a:ea typeface="黑体" pitchFamily="49" charset="-122"/>
              </a:rPr>
              <a:t>CUT(S,T)</a:t>
            </a:r>
            <a:r>
              <a:rPr lang="zh-CN" altLang="en-US" sz="2800">
                <a:ea typeface="黑体" pitchFamily="49" charset="-122"/>
              </a:rPr>
              <a:t>是一个最小割。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r>
              <a:rPr altLang="en-US" smtClean="0">
                <a:latin typeface="Microsoft YaHei UI"/>
                <a:ea typeface="Microsoft YaHei UI"/>
              </a:rPr>
              <a:t>网络流与割的关系</a:t>
            </a:r>
          </a:p>
        </p:txBody>
      </p:sp>
      <p:sp>
        <p:nvSpPr>
          <p:cNvPr id="19458" name="矩形 3"/>
          <p:cNvSpPr>
            <a:spLocks noChangeArrowheads="1"/>
          </p:cNvSpPr>
          <p:nvPr/>
        </p:nvSpPr>
        <p:spPr bwMode="auto">
          <a:xfrm>
            <a:off x="841375" y="1620838"/>
            <a:ext cx="12239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证明：</a:t>
            </a:r>
            <a:endParaRPr lang="zh-CN" altLang="en-US" sz="2800">
              <a:ea typeface="黑体" pitchFamily="49" charset="-122"/>
            </a:endParaRPr>
          </a:p>
        </p:txBody>
      </p:sp>
      <p:sp>
        <p:nvSpPr>
          <p:cNvPr id="19459" name="文本框 2"/>
          <p:cNvSpPr txBox="1">
            <a:spLocks noChangeArrowheads="1"/>
          </p:cNvSpPr>
          <p:nvPr/>
        </p:nvSpPr>
        <p:spPr bwMode="auto">
          <a:xfrm>
            <a:off x="6569075" y="2235200"/>
            <a:ext cx="4937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>
                <a:ea typeface="黑体" pitchFamily="49" charset="-122"/>
              </a:rPr>
              <a:t>最大流对应的残留网络</a:t>
            </a:r>
          </a:p>
        </p:txBody>
      </p:sp>
      <p:sp>
        <p:nvSpPr>
          <p:cNvPr id="19460" name="文本框 47"/>
          <p:cNvSpPr txBox="1">
            <a:spLocks noChangeArrowheads="1"/>
          </p:cNvSpPr>
          <p:nvPr/>
        </p:nvSpPr>
        <p:spPr bwMode="auto">
          <a:xfrm>
            <a:off x="1039813" y="2325688"/>
            <a:ext cx="384016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黑体" pitchFamily="49" charset="-122"/>
                <a:ea typeface="黑体" pitchFamily="49" charset="-122"/>
              </a:rPr>
              <a:t>割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S-T</a:t>
            </a:r>
            <a:r>
              <a:rPr lang="zh-CN" altLang="en-US" sz="2400">
                <a:latin typeface="黑体" pitchFamily="49" charset="-122"/>
                <a:ea typeface="黑体" pitchFamily="49" charset="-122"/>
              </a:rPr>
              <a:t>的构造</a:t>
            </a:r>
            <a:r>
              <a:rPr lang="en-US" altLang="zh-CN" sz="2400">
                <a:latin typeface="黑体" pitchFamily="49" charset="-122"/>
                <a:ea typeface="黑体" pitchFamily="49" charset="-122"/>
              </a:rPr>
              <a:t>:</a:t>
            </a:r>
          </a:p>
          <a:p>
            <a:r>
              <a:rPr lang="en-US" altLang="zh-CN">
                <a:ea typeface="黑体" pitchFamily="49" charset="-122"/>
              </a:rPr>
              <a:t>S</a:t>
            </a:r>
            <a:r>
              <a:rPr lang="zh-CN" altLang="en-US">
                <a:ea typeface="黑体" pitchFamily="49" charset="-122"/>
              </a:rPr>
              <a:t>为</a:t>
            </a:r>
            <a:r>
              <a:rPr lang="en-US" altLang="zh-CN">
                <a:ea typeface="黑体" pitchFamily="49" charset="-122"/>
              </a:rPr>
              <a:t>s</a:t>
            </a:r>
            <a:r>
              <a:rPr lang="zh-CN" altLang="en-US">
                <a:ea typeface="黑体" pitchFamily="49" charset="-122"/>
              </a:rPr>
              <a:t>点在残留网络中能到达的点</a:t>
            </a:r>
            <a:endParaRPr lang="en-US" altLang="zh-CN">
              <a:ea typeface="黑体" pitchFamily="49" charset="-122"/>
            </a:endParaRPr>
          </a:p>
          <a:p>
            <a:r>
              <a:rPr lang="en-US" altLang="zh-CN">
                <a:ea typeface="黑体" pitchFamily="49" charset="-122"/>
              </a:rPr>
              <a:t>T</a:t>
            </a:r>
            <a:r>
              <a:rPr lang="zh-CN" altLang="en-US">
                <a:ea typeface="黑体" pitchFamily="49" charset="-122"/>
              </a:rPr>
              <a:t>为</a:t>
            </a:r>
            <a:r>
              <a:rPr lang="en-US" altLang="zh-CN">
                <a:ea typeface="黑体" pitchFamily="49" charset="-122"/>
              </a:rPr>
              <a:t>s</a:t>
            </a:r>
            <a:r>
              <a:rPr lang="zh-CN" altLang="en-US">
                <a:ea typeface="黑体" pitchFamily="49" charset="-122"/>
              </a:rPr>
              <a:t>点在残留网络中不能到达的点</a:t>
            </a:r>
          </a:p>
        </p:txBody>
      </p:sp>
      <p:sp>
        <p:nvSpPr>
          <p:cNvPr id="19461" name="文本框 48"/>
          <p:cNvSpPr txBox="1">
            <a:spLocks noChangeArrowheads="1"/>
          </p:cNvSpPr>
          <p:nvPr/>
        </p:nvSpPr>
        <p:spPr bwMode="auto">
          <a:xfrm>
            <a:off x="1071563" y="3910013"/>
            <a:ext cx="4697412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黑体" pitchFamily="49" charset="-122"/>
              </a:rPr>
              <a:t>割中的边</a:t>
            </a:r>
            <a:r>
              <a:rPr lang="en-US" altLang="zh-CN">
                <a:ea typeface="黑体" pitchFamily="49" charset="-122"/>
              </a:rPr>
              <a:t>e</a:t>
            </a:r>
            <a:r>
              <a:rPr lang="zh-CN" altLang="en-US">
                <a:ea typeface="黑体" pitchFamily="49" charset="-122"/>
              </a:rPr>
              <a:t>一定有：</a:t>
            </a:r>
            <a:endParaRPr lang="en-US" altLang="zh-CN">
              <a:ea typeface="黑体" pitchFamily="49" charset="-122"/>
            </a:endParaRPr>
          </a:p>
          <a:p>
            <a:r>
              <a:rPr lang="zh-CN" altLang="en-US">
                <a:ea typeface="黑体" pitchFamily="49" charset="-122"/>
              </a:rPr>
              <a:t>正向割边：</a:t>
            </a:r>
            <a:r>
              <a:rPr lang="en-US" altLang="zh-CN">
                <a:ea typeface="黑体" pitchFamily="49" charset="-122"/>
              </a:rPr>
              <a:t>f’(e)=c(e)</a:t>
            </a:r>
          </a:p>
          <a:p>
            <a:r>
              <a:rPr lang="zh-CN" altLang="en-US">
                <a:ea typeface="黑体" pitchFamily="49" charset="-122"/>
              </a:rPr>
              <a:t>逆向割边：</a:t>
            </a:r>
            <a:r>
              <a:rPr lang="en-US" altLang="zh-CN">
                <a:ea typeface="黑体" pitchFamily="49" charset="-122"/>
              </a:rPr>
              <a:t>f’(e)=0</a:t>
            </a:r>
          </a:p>
          <a:p>
            <a:endParaRPr lang="en-US" altLang="zh-CN">
              <a:ea typeface="黑体" pitchFamily="49" charset="-122"/>
            </a:endParaRPr>
          </a:p>
          <a:p>
            <a:r>
              <a:rPr lang="en-US" altLang="zh-CN">
                <a:ea typeface="黑体" pitchFamily="49" charset="-122"/>
              </a:rPr>
              <a:t>f’</a:t>
            </a:r>
            <a:r>
              <a:rPr lang="zh-CN" altLang="en-US">
                <a:ea typeface="黑体" pitchFamily="49" charset="-122"/>
              </a:rPr>
              <a:t>的流量</a:t>
            </a:r>
            <a:r>
              <a:rPr lang="en-US" altLang="zh-CN">
                <a:ea typeface="黑体" pitchFamily="49" charset="-122"/>
              </a:rPr>
              <a:t>=s</a:t>
            </a:r>
            <a:r>
              <a:rPr lang="zh-CN" altLang="en-US">
                <a:ea typeface="黑体" pitchFamily="49" charset="-122"/>
              </a:rPr>
              <a:t>的出边的总流量</a:t>
            </a:r>
            <a:r>
              <a:rPr lang="en-US" altLang="zh-CN">
                <a:ea typeface="黑体" pitchFamily="49" charset="-122"/>
              </a:rPr>
              <a:t>-s</a:t>
            </a:r>
            <a:r>
              <a:rPr lang="zh-CN" altLang="en-US">
                <a:ea typeface="黑体" pitchFamily="49" charset="-122"/>
              </a:rPr>
              <a:t>的入边的总流量</a:t>
            </a:r>
          </a:p>
        </p:txBody>
      </p:sp>
      <p:sp>
        <p:nvSpPr>
          <p:cNvPr id="51" name="椭圆 50"/>
          <p:cNvSpPr/>
          <p:nvPr/>
        </p:nvSpPr>
        <p:spPr>
          <a:xfrm>
            <a:off x="5875338" y="4597400"/>
            <a:ext cx="239712" cy="239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8783638" y="3536950"/>
            <a:ext cx="241300" cy="239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6788150" y="6176963"/>
            <a:ext cx="241300" cy="239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11339513" y="5935663"/>
            <a:ext cx="239712" cy="241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11063288" y="3924300"/>
            <a:ext cx="241300" cy="239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51" idx="6"/>
            <a:endCxn id="52" idx="2"/>
          </p:cNvCxnSpPr>
          <p:nvPr/>
        </p:nvCxnSpPr>
        <p:spPr>
          <a:xfrm flipV="1">
            <a:off x="6115050" y="3656013"/>
            <a:ext cx="2668588" cy="106203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1" idx="5"/>
            <a:endCxn id="53" idx="1"/>
          </p:cNvCxnSpPr>
          <p:nvPr/>
        </p:nvCxnSpPr>
        <p:spPr>
          <a:xfrm>
            <a:off x="6080125" y="4802188"/>
            <a:ext cx="742950" cy="1409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3" idx="5"/>
            <a:endCxn id="54" idx="2"/>
          </p:cNvCxnSpPr>
          <p:nvPr/>
        </p:nvCxnSpPr>
        <p:spPr>
          <a:xfrm flipV="1">
            <a:off x="6992938" y="6056313"/>
            <a:ext cx="4346575" cy="32543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2" idx="6"/>
            <a:endCxn id="55" idx="2"/>
          </p:cNvCxnSpPr>
          <p:nvPr/>
        </p:nvCxnSpPr>
        <p:spPr>
          <a:xfrm>
            <a:off x="9024938" y="3656013"/>
            <a:ext cx="2038350" cy="38735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5" idx="4"/>
            <a:endCxn id="54" idx="0"/>
          </p:cNvCxnSpPr>
          <p:nvPr/>
        </p:nvCxnSpPr>
        <p:spPr>
          <a:xfrm>
            <a:off x="11183938" y="4164013"/>
            <a:ext cx="274637" cy="1771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2" idx="3"/>
            <a:endCxn id="53" idx="7"/>
          </p:cNvCxnSpPr>
          <p:nvPr/>
        </p:nvCxnSpPr>
        <p:spPr>
          <a:xfrm flipH="1">
            <a:off x="6992938" y="3741738"/>
            <a:ext cx="1827212" cy="2470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5" idx="3"/>
            <a:endCxn id="53" idx="6"/>
          </p:cNvCxnSpPr>
          <p:nvPr/>
        </p:nvCxnSpPr>
        <p:spPr>
          <a:xfrm flipH="1">
            <a:off x="7029450" y="4129088"/>
            <a:ext cx="4068763" cy="21669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4" name="文本框 62"/>
          <p:cNvSpPr txBox="1">
            <a:spLocks noChangeArrowheads="1"/>
          </p:cNvSpPr>
          <p:nvPr/>
        </p:nvSpPr>
        <p:spPr bwMode="auto">
          <a:xfrm>
            <a:off x="6451600" y="3700463"/>
            <a:ext cx="12588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黑体" pitchFamily="49" charset="-122"/>
              </a:rPr>
              <a:t>c=10,f=10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19475" name="文本框 63"/>
          <p:cNvSpPr txBox="1">
            <a:spLocks noChangeArrowheads="1"/>
          </p:cNvSpPr>
          <p:nvPr/>
        </p:nvSpPr>
        <p:spPr bwMode="auto">
          <a:xfrm>
            <a:off x="9551988" y="3295650"/>
            <a:ext cx="954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黑体" pitchFamily="49" charset="-122"/>
              </a:rPr>
              <a:t>c=6,f=6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19476" name="文本框 64"/>
          <p:cNvSpPr txBox="1">
            <a:spLocks noChangeArrowheads="1"/>
          </p:cNvSpPr>
          <p:nvPr/>
        </p:nvSpPr>
        <p:spPr bwMode="auto">
          <a:xfrm>
            <a:off x="8204200" y="4597400"/>
            <a:ext cx="954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黑体" pitchFamily="49" charset="-122"/>
              </a:rPr>
              <a:t>c=6,f=4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19477" name="文本框 65"/>
          <p:cNvSpPr txBox="1">
            <a:spLocks noChangeArrowheads="1"/>
          </p:cNvSpPr>
          <p:nvPr/>
        </p:nvSpPr>
        <p:spPr bwMode="auto">
          <a:xfrm>
            <a:off x="9101138" y="5254625"/>
            <a:ext cx="954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黑体" pitchFamily="49" charset="-122"/>
              </a:rPr>
              <a:t>c=3,f=0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19478" name="文本框 66"/>
          <p:cNvSpPr txBox="1">
            <a:spLocks noChangeArrowheads="1"/>
          </p:cNvSpPr>
          <p:nvPr/>
        </p:nvSpPr>
        <p:spPr bwMode="auto">
          <a:xfrm>
            <a:off x="11237913" y="4602163"/>
            <a:ext cx="954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黑体" pitchFamily="49" charset="-122"/>
              </a:rPr>
              <a:t>c=8,f=6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19479" name="文本框 67"/>
          <p:cNvSpPr txBox="1">
            <a:spLocks noChangeArrowheads="1"/>
          </p:cNvSpPr>
          <p:nvPr/>
        </p:nvSpPr>
        <p:spPr bwMode="auto">
          <a:xfrm>
            <a:off x="9334500" y="6124575"/>
            <a:ext cx="954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黑体" pitchFamily="49" charset="-122"/>
              </a:rPr>
              <a:t>c=5,f=5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19480" name="文本框 68"/>
          <p:cNvSpPr txBox="1">
            <a:spLocks noChangeArrowheads="1"/>
          </p:cNvSpPr>
          <p:nvPr/>
        </p:nvSpPr>
        <p:spPr bwMode="auto">
          <a:xfrm>
            <a:off x="5376863" y="5453063"/>
            <a:ext cx="954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黑体" pitchFamily="49" charset="-122"/>
              </a:rPr>
              <a:t>c=2,f=1</a:t>
            </a:r>
            <a:endParaRPr lang="zh-CN" altLang="en-US">
              <a:ea typeface="黑体" pitchFamily="49" charset="-122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flipH="1">
            <a:off x="6253163" y="3756025"/>
            <a:ext cx="2427287" cy="10207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6992938" y="3827463"/>
            <a:ext cx="1687512" cy="2228850"/>
          </a:xfrm>
          <a:prstGeom prst="straightConnector1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6022975" y="4868863"/>
            <a:ext cx="700088" cy="127793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1266488" y="4135438"/>
            <a:ext cx="242887" cy="1743075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9017000" y="3590925"/>
            <a:ext cx="2081213" cy="39370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7115175" y="5995988"/>
            <a:ext cx="4151313" cy="315912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"/>
          <p:cNvSpPr txBox="1">
            <a:spLocks noChangeArrowheads="1"/>
          </p:cNvSpPr>
          <p:nvPr/>
        </p:nvSpPr>
        <p:spPr bwMode="auto">
          <a:xfrm>
            <a:off x="3370263" y="2468563"/>
            <a:ext cx="54514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5400">
                <a:ea typeface="黑体" pitchFamily="49" charset="-122"/>
              </a:rPr>
              <a:t>最大流 </a:t>
            </a:r>
            <a:r>
              <a:rPr lang="en-US" altLang="zh-CN" sz="5400">
                <a:ea typeface="黑体" pitchFamily="49" charset="-122"/>
              </a:rPr>
              <a:t>= </a:t>
            </a:r>
            <a:r>
              <a:rPr lang="zh-CN" altLang="en-US" sz="5400">
                <a:ea typeface="黑体" pitchFamily="49" charset="-122"/>
              </a:rPr>
              <a:t>最小割</a:t>
            </a:r>
          </a:p>
        </p:txBody>
      </p:sp>
      <p:sp>
        <p:nvSpPr>
          <p:cNvPr id="20482" name="文本框 2"/>
          <p:cNvSpPr txBox="1">
            <a:spLocks noChangeArrowheads="1"/>
          </p:cNvSpPr>
          <p:nvPr/>
        </p:nvSpPr>
        <p:spPr bwMode="auto">
          <a:xfrm>
            <a:off x="3149600" y="3890963"/>
            <a:ext cx="58928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>
                <a:ea typeface="黑体" pitchFamily="49" charset="-122"/>
              </a:rPr>
              <a:t>两者问题常常相互转化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481</Words>
  <Application>Microsoft Office PowerPoint</Application>
  <PresentationFormat>自定义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10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Microsoft YaHei UI</vt:lpstr>
      <vt:lpstr>Calibri</vt:lpstr>
      <vt:lpstr>黑体</vt:lpstr>
      <vt:lpstr>WelcomeDoc</vt:lpstr>
      <vt:lpstr>WelcomeDoc</vt:lpstr>
      <vt:lpstr>WelcomeDoc</vt:lpstr>
      <vt:lpstr>WelcomeDoc</vt:lpstr>
      <vt:lpstr>WelcomeDoc</vt:lpstr>
      <vt:lpstr>WelcomeDoc</vt:lpstr>
      <vt:lpstr>WelcomeDoc</vt:lpstr>
      <vt:lpstr>WelcomeDoc</vt:lpstr>
      <vt:lpstr>WelcomeDoc</vt:lpstr>
      <vt:lpstr>WelcomeDoc</vt:lpstr>
      <vt:lpstr>割</vt:lpstr>
      <vt:lpstr>割的容量</vt:lpstr>
      <vt:lpstr>割的容量</vt:lpstr>
      <vt:lpstr>网络流与割的关系</vt:lpstr>
      <vt:lpstr>网络流与割的关系</vt:lpstr>
      <vt:lpstr>网络流与割的关系</vt:lpstr>
      <vt:lpstr>幻灯片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割</dc:title>
  <dc:creator/>
  <cp:keywords/>
  <cp:lastModifiedBy/>
  <cp:revision>2</cp:revision>
  <dcterms:created xsi:type="dcterms:W3CDTF">2015-09-07T08:40:49Z</dcterms:created>
  <dcterms:modified xsi:type="dcterms:W3CDTF">2016-07-22T09:56:25Z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