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sldIdLst>
    <p:sldId id="273" r:id="rId3"/>
    <p:sldId id="274" r:id="rId4"/>
    <p:sldId id="275" r:id="rId5"/>
    <p:sldId id="256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5" r:id="rId16"/>
    <p:sldId id="287" r:id="rId17"/>
    <p:sldId id="286" r:id="rId18"/>
    <p:sldId id="28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  <p14:sldId id="274"/>
            <p14:sldId id="275"/>
            <p14:sldId id="256"/>
            <p14:sldId id="276"/>
            <p14:sldId id="277"/>
            <p14:sldId id="278"/>
            <p14:sldId id="279"/>
            <p14:sldId id="281"/>
            <p14:sldId id="280"/>
            <p14:sldId id="282"/>
            <p14:sldId id="283"/>
            <p14:sldId id="284"/>
            <p14:sldId id="285"/>
            <p14:sldId id="287"/>
            <p14:sldId id="286"/>
            <p14:sldId id="288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2016/7/14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7/14/2016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城市公交网建设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492666" y="190178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【问题描述】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有一张城市地图，图中的顶点为城市，无向边代表两个城市间的连通关系，边上的权为在这两个城市之间修建高速公路的造价，研究后发现，这个地图有一个特点，即任一对城市都是连通的。现在的问题是，要修建若干高速公路把所有城市联系起来，问如何设计可使得工程的总造价最少？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【输入格式】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n（城市数，1&lt;=n&lt;=100）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e（边数）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以下e行，每行3个数i,j,wij，表示在城市i,j之间修建高速公路的造价。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【输出格式】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n-1行，每行为两个城市的序号，表明这两个城市间建一条高速公路。</a:t>
            </a:r>
            <a:endParaRPr lang="zh-CN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173815" y="1901783"/>
            <a:ext cx="2397333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【输入样例】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5 8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1 2 2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2 5 9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5 4 7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4 1 10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1 3 12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4 3 6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5 3 3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2 3 8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【输出样例】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　1  2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　2  3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　3  4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　　　3  5</a:t>
            </a:r>
          </a:p>
        </p:txBody>
      </p:sp>
    </p:spTree>
    <p:extLst>
      <p:ext uri="{BB962C8B-B14F-4D97-AF65-F5344CB8AC3E}">
        <p14:creationId xmlns:p14="http://schemas.microsoft.com/office/powerpoint/2010/main" val="34125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Prim</a:t>
            </a:r>
            <a:r>
              <a:rPr lang="zh-CN" altLang="en-US" b="1" dirty="0" smtClean="0"/>
              <a:t>算法程序框架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81092" y="1914874"/>
            <a:ext cx="53820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、任选一个点加入到集合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中；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、选出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条边：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=1;i&lt;=n-1;i++){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        1)</a:t>
            </a:r>
            <a:r>
              <a:rPr lang="zh-CN" altLang="en-US" sz="2000" dirty="0" smtClean="0"/>
              <a:t>找到最小的边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u-v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        3)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v</a:t>
            </a:r>
            <a:r>
              <a:rPr lang="zh-CN" altLang="en-US" sz="2000" dirty="0" smtClean="0"/>
              <a:t>加入到集合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中；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        2)</a:t>
            </a:r>
            <a:r>
              <a:rPr lang="zh-CN" altLang="en-US" sz="2000" dirty="0" smtClean="0"/>
              <a:t>将未加入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集合的点的</a:t>
            </a:r>
            <a:r>
              <a:rPr lang="en-US" altLang="zh-CN" sz="2000" dirty="0" err="1" smtClean="0"/>
              <a:t>minn</a:t>
            </a:r>
            <a:r>
              <a:rPr lang="zh-CN" altLang="en-US" sz="2000" dirty="0" smtClean="0"/>
              <a:t>值更新；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989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Prim</a:t>
            </a:r>
            <a:r>
              <a:rPr lang="zh-CN" altLang="en-US" b="1" dirty="0" smtClean="0"/>
              <a:t>算法程序</a:t>
            </a:r>
            <a:r>
              <a:rPr lang="zh-CN" altLang="en-US" b="1" dirty="0"/>
              <a:t>代码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50211" y="1313278"/>
            <a:ext cx="68061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memset</a:t>
            </a:r>
            <a:r>
              <a:rPr lang="en-US" altLang="zh-CN" sz="2000" dirty="0" smtClean="0"/>
              <a:t>(minn,127,sizeof(</a:t>
            </a:r>
            <a:r>
              <a:rPr lang="en-US" altLang="zh-CN" sz="2000" dirty="0" err="1" smtClean="0"/>
              <a:t>minn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=1;i&lt;=</a:t>
            </a:r>
            <a:r>
              <a:rPr lang="en-US" altLang="zh-CN" sz="2000" dirty="0" err="1" smtClean="0"/>
              <a:t>n;i</a:t>
            </a:r>
            <a:r>
              <a:rPr lang="en-US" altLang="zh-CN" sz="2000" dirty="0" smtClean="0"/>
              <a:t>++) </a:t>
            </a:r>
            <a:r>
              <a:rPr lang="en-US" altLang="zh-CN" sz="2000" dirty="0" err="1" smtClean="0"/>
              <a:t>minn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]=map[1][</a:t>
            </a:r>
            <a:r>
              <a:rPr lang="en-US" altLang="zh-CN" sz="2000" dirty="0" err="1" smtClean="0"/>
              <a:t>i</a:t>
            </a:r>
            <a:r>
              <a:rPr lang="en-US" altLang="zh-CN" sz="2000" smtClean="0"/>
              <a:t>];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minn</a:t>
            </a:r>
            <a:r>
              <a:rPr lang="en-US" altLang="zh-CN" sz="2000" dirty="0" smtClean="0"/>
              <a:t>[1]=0;vis[1]=1;</a:t>
            </a:r>
          </a:p>
          <a:p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=1;i&lt;=n-1;i++){</a:t>
            </a:r>
          </a:p>
          <a:p>
            <a:r>
              <a:rPr lang="en-US" altLang="zh-CN" sz="2000" dirty="0" smtClean="0"/>
              <a:t>       min=INT_MAX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   t=0;</a:t>
            </a:r>
          </a:p>
          <a:p>
            <a:r>
              <a:rPr lang="en-US" altLang="zh-CN" sz="2000" dirty="0"/>
              <a:t>        for(j=2;j&lt;=</a:t>
            </a:r>
            <a:r>
              <a:rPr lang="en-US" altLang="zh-CN" sz="2000" dirty="0" err="1"/>
              <a:t>n;j</a:t>
            </a:r>
            <a:r>
              <a:rPr lang="en-US" altLang="zh-CN" sz="2000" dirty="0"/>
              <a:t>++){</a:t>
            </a:r>
          </a:p>
          <a:p>
            <a:r>
              <a:rPr lang="en-US" altLang="zh-CN" sz="2000" dirty="0"/>
              <a:t>           </a:t>
            </a:r>
            <a:r>
              <a:rPr lang="en-US" altLang="zh-CN" sz="2000" dirty="0" smtClean="0"/>
              <a:t>if(!</a:t>
            </a:r>
            <a:r>
              <a:rPr lang="en-US" altLang="zh-CN" sz="2000" dirty="0" err="1" smtClean="0"/>
              <a:t>vis</a:t>
            </a:r>
            <a:r>
              <a:rPr lang="en-US" altLang="zh-CN" sz="2000" dirty="0" smtClean="0"/>
              <a:t>[j</a:t>
            </a:r>
            <a:r>
              <a:rPr lang="en-US" altLang="zh-CN" sz="2000" dirty="0"/>
              <a:t>] &amp;&amp; </a:t>
            </a:r>
            <a:r>
              <a:rPr lang="en-US" altLang="zh-CN" sz="2000" dirty="0" err="1" smtClean="0"/>
              <a:t>minn</a:t>
            </a:r>
            <a:r>
              <a:rPr lang="en-US" altLang="zh-CN" sz="2000" dirty="0" smtClean="0"/>
              <a:t>[j</a:t>
            </a:r>
            <a:r>
              <a:rPr lang="en-US" altLang="zh-CN" sz="2000" dirty="0"/>
              <a:t>]&lt;min){</a:t>
            </a:r>
          </a:p>
          <a:p>
            <a:r>
              <a:rPr lang="en-US" altLang="zh-CN" sz="2000" dirty="0"/>
              <a:t>              t=j</a:t>
            </a:r>
            <a:r>
              <a:rPr lang="en-US" altLang="zh-CN" sz="2000" dirty="0" smtClean="0"/>
              <a:t>; min=</a:t>
            </a:r>
            <a:r>
              <a:rPr lang="en-US" altLang="zh-CN" sz="2000" dirty="0" err="1"/>
              <a:t>minn</a:t>
            </a:r>
            <a:r>
              <a:rPr lang="en-US" altLang="zh-CN" sz="2000" dirty="0"/>
              <a:t>[j]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r>
              <a:rPr lang="en-US" altLang="zh-CN" sz="2000" dirty="0"/>
              <a:t>           }                  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 smtClean="0"/>
              <a:t>vis</a:t>
            </a:r>
            <a:r>
              <a:rPr lang="en-US" altLang="zh-CN" sz="2000" dirty="0" smtClean="0"/>
              <a:t>[t]=1;</a:t>
            </a:r>
            <a:endParaRPr lang="en-US" altLang="zh-CN" sz="2000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   sum+=min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for(j=2;j</a:t>
            </a:r>
            <a:r>
              <a:rPr lang="en-US" altLang="zh-CN" sz="2000" dirty="0"/>
              <a:t>&lt;=</a:t>
            </a:r>
            <a:r>
              <a:rPr lang="en-US" altLang="zh-CN" sz="2000" dirty="0" err="1"/>
              <a:t>n;j</a:t>
            </a:r>
            <a:r>
              <a:rPr lang="en-US" altLang="zh-CN" sz="2000" dirty="0"/>
              <a:t>++){</a:t>
            </a:r>
          </a:p>
          <a:p>
            <a:r>
              <a:rPr lang="en-US" altLang="zh-CN" sz="2000" dirty="0"/>
              <a:t>           if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(!</a:t>
            </a:r>
            <a:r>
              <a:rPr lang="en-US" altLang="zh-CN" sz="2000" dirty="0" err="1"/>
              <a:t>vis</a:t>
            </a:r>
            <a:r>
              <a:rPr lang="en-US" altLang="zh-CN" sz="2000" dirty="0"/>
              <a:t>[j] </a:t>
            </a:r>
            <a:r>
              <a:rPr lang="en-US" altLang="zh-CN" sz="2000" dirty="0" smtClean="0"/>
              <a:t>&amp;&amp; </a:t>
            </a:r>
            <a:r>
              <a:rPr lang="en-US" altLang="zh-CN" sz="2000" dirty="0" err="1"/>
              <a:t>minn</a:t>
            </a:r>
            <a:r>
              <a:rPr lang="en-US" altLang="zh-CN" sz="2000" dirty="0"/>
              <a:t>[j]</a:t>
            </a:r>
            <a:r>
              <a:rPr lang="en-US" altLang="zh-CN" sz="2000" dirty="0" smtClean="0"/>
              <a:t>&gt;</a:t>
            </a:r>
            <a:r>
              <a:rPr lang="en-US" altLang="zh-CN" sz="2000" dirty="0"/>
              <a:t>map[t][j]){</a:t>
            </a:r>
          </a:p>
          <a:p>
            <a:r>
              <a:rPr lang="en-US" altLang="zh-CN" sz="2000" dirty="0"/>
              <a:t>              </a:t>
            </a:r>
            <a:r>
              <a:rPr lang="en-US" altLang="zh-CN" sz="2000" dirty="0" err="1"/>
              <a:t>minn</a:t>
            </a:r>
            <a:r>
              <a:rPr lang="en-US" altLang="zh-CN" sz="2000" dirty="0"/>
              <a:t>[j]</a:t>
            </a:r>
            <a:r>
              <a:rPr lang="en-US" altLang="zh-CN" sz="2000" dirty="0" smtClean="0"/>
              <a:t>=</a:t>
            </a:r>
            <a:r>
              <a:rPr lang="en-US" altLang="zh-CN" sz="2000" dirty="0"/>
              <a:t>map[t][j];</a:t>
            </a:r>
          </a:p>
          <a:p>
            <a:r>
              <a:rPr lang="en-US" altLang="zh-CN" sz="2000" dirty="0"/>
              <a:t>           }                    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207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Kruskal</a:t>
            </a:r>
            <a:r>
              <a:rPr lang="zh-CN" altLang="en-US" b="1" dirty="0"/>
              <a:t>算法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1903069"/>
            <a:ext cx="11090635" cy="471328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3222" indent="-514350">
              <a:spcBef>
                <a:spcPts val="0"/>
              </a:spcBef>
              <a:buFont typeface="+mj-ea"/>
              <a:buAutoNum type="circleNumDbPlain"/>
              <a:defRPr/>
            </a:pPr>
            <a:r>
              <a:rPr lang="zh-CN" altLang="en-US" b="1" dirty="0" smtClean="0"/>
              <a:t>初始</a:t>
            </a:r>
            <a:r>
              <a:rPr lang="en-US" altLang="zh-CN" b="1" dirty="0" smtClean="0"/>
              <a:t>G(V, {})</a:t>
            </a:r>
            <a:r>
              <a:rPr lang="zh-CN" altLang="en-US" b="1" dirty="0" smtClean="0"/>
              <a:t>，即包含所有节点，边为空</a:t>
            </a:r>
          </a:p>
          <a:p>
            <a:pPr marL="633222" indent="-514350">
              <a:spcBef>
                <a:spcPts val="0"/>
              </a:spcBef>
              <a:buFont typeface="+mj-ea"/>
              <a:buAutoNum type="circleNumDbPlain"/>
              <a:defRPr/>
            </a:pPr>
            <a:endParaRPr lang="zh-CN" altLang="en-US" b="1" dirty="0" smtClean="0"/>
          </a:p>
          <a:p>
            <a:pPr marL="633222" indent="-514350">
              <a:spcBef>
                <a:spcPts val="0"/>
              </a:spcBef>
              <a:buFont typeface="+mj-ea"/>
              <a:buAutoNum type="circleNumDbPlain"/>
              <a:defRPr/>
            </a:pPr>
            <a:r>
              <a:rPr lang="zh-CN" altLang="en-US" b="1" dirty="0" smtClean="0"/>
              <a:t>将原图中所有的</a:t>
            </a:r>
            <a:r>
              <a:rPr lang="zh-CN" altLang="en-US" b="1" dirty="0" smtClean="0">
                <a:solidFill>
                  <a:srgbClr val="FF0000"/>
                </a:solidFill>
              </a:rPr>
              <a:t>边按权值从小到大排序</a:t>
            </a:r>
          </a:p>
          <a:p>
            <a:pPr marL="633222" indent="-514350">
              <a:spcBef>
                <a:spcPts val="0"/>
              </a:spcBef>
              <a:buFont typeface="+mj-ea"/>
              <a:buAutoNum type="circleNumDbPlain"/>
              <a:defRPr/>
            </a:pPr>
            <a:endParaRPr lang="zh-CN" altLang="en-US" b="1" dirty="0" smtClean="0"/>
          </a:p>
          <a:p>
            <a:pPr marL="633222" indent="-514350">
              <a:spcBef>
                <a:spcPts val="0"/>
              </a:spcBef>
              <a:buFont typeface="+mj-ea"/>
              <a:buAutoNum type="circleNumDbPlain"/>
              <a:defRPr/>
            </a:pPr>
            <a:r>
              <a:rPr lang="zh-CN" altLang="en-US" b="1" dirty="0" smtClean="0"/>
              <a:t>从权值最小的边开始，如果这条边连接的两个节点于图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中</a:t>
            </a:r>
            <a:r>
              <a:rPr lang="zh-CN" altLang="en-US" b="1" dirty="0" smtClean="0">
                <a:solidFill>
                  <a:srgbClr val="002060"/>
                </a:solidFill>
              </a:rPr>
              <a:t>不在同一个连通分量</a:t>
            </a:r>
            <a:r>
              <a:rPr lang="zh-CN" altLang="en-US" b="1" dirty="0" smtClean="0"/>
              <a:t>中，则添加这条边到图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中</a:t>
            </a:r>
          </a:p>
          <a:p>
            <a:pPr marL="633222" indent="-514350">
              <a:spcBef>
                <a:spcPts val="0"/>
              </a:spcBef>
              <a:buFont typeface="+mj-ea"/>
              <a:buAutoNum type="circleNumDbPlain"/>
              <a:defRPr/>
            </a:pPr>
            <a:endParaRPr lang="zh-CN" altLang="en-US" b="1" dirty="0" smtClean="0"/>
          </a:p>
          <a:p>
            <a:pPr marL="633222" indent="-514350">
              <a:spcBef>
                <a:spcPts val="0"/>
              </a:spcBef>
              <a:buFont typeface="+mj-ea"/>
              <a:buAutoNum type="circleNumDbPlain"/>
              <a:defRPr/>
            </a:pPr>
            <a:r>
              <a:rPr lang="zh-CN" altLang="en-US" b="1" dirty="0" smtClean="0"/>
              <a:t>重复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，直至图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中所有的节点都在同一个连通分量中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114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Kruskal</a:t>
            </a:r>
            <a:r>
              <a:rPr lang="zh-CN" altLang="en-US" b="1" dirty="0"/>
              <a:t>算法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9228" y="2254613"/>
            <a:ext cx="3867150" cy="3143250"/>
            <a:chOff x="780" y="355"/>
            <a:chExt cx="1767" cy="1603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550" y="35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325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831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325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546" y="116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831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656" y="567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045" y="511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911" y="1056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422" y="1056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045" y="1867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756" y="489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033" y="1011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746" y="1000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1022" y="1344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722" y="1366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169" y="519"/>
              <a:ext cx="15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958" y="442"/>
              <a:ext cx="15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1502" y="753"/>
              <a:ext cx="15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780" y="1286"/>
              <a:ext cx="15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169" y="931"/>
              <a:ext cx="15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158" y="1397"/>
              <a:ext cx="15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1525" y="1652"/>
              <a:ext cx="15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1947" y="1386"/>
              <a:ext cx="15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391" y="1297"/>
              <a:ext cx="15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936" y="930"/>
              <a:ext cx="15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4472833" y="2291672"/>
            <a:ext cx="3665538" cy="3071812"/>
            <a:chOff x="3183" y="473"/>
            <a:chExt cx="1716" cy="1603"/>
          </a:xfrm>
        </p:grpSpPr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3902" y="47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4677" y="186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3183" y="186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4677" y="950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3898" y="1280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3183" y="950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5852371" y="2604409"/>
            <a:ext cx="384175" cy="1171575"/>
            <a:chOff x="3843" y="690"/>
            <a:chExt cx="180" cy="611"/>
          </a:xfrm>
        </p:grpSpPr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023" y="690"/>
              <a:ext cx="0" cy="6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843" y="847"/>
              <a:ext cx="16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7798646" y="3599772"/>
            <a:ext cx="346075" cy="1362075"/>
            <a:chOff x="4769" y="1178"/>
            <a:chExt cx="162" cy="711"/>
          </a:xfrm>
        </p:grpSpPr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801" y="1178"/>
              <a:ext cx="0" cy="7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4769" y="1396"/>
              <a:ext cx="16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4280746" y="3545797"/>
            <a:ext cx="396875" cy="1384300"/>
            <a:chOff x="3114" y="1145"/>
            <a:chExt cx="186" cy="722"/>
          </a:xfrm>
        </p:grpSpPr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3300" y="1145"/>
              <a:ext cx="0" cy="7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3114" y="1406"/>
              <a:ext cx="16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6360371" y="4087134"/>
            <a:ext cx="1376362" cy="873125"/>
            <a:chOff x="4056" y="1488"/>
            <a:chExt cx="644" cy="456"/>
          </a:xfrm>
        </p:grpSpPr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4056" y="1488"/>
              <a:ext cx="644" cy="4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4266" y="1493"/>
              <a:ext cx="16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4</a:t>
              </a:r>
            </a:p>
          </p:txBody>
        </p:sp>
      </p:grpSp>
      <p:grpSp>
        <p:nvGrpSpPr>
          <p:cNvPr id="50" name="Group 50"/>
          <p:cNvGrpSpPr>
            <a:grpSpLocks/>
          </p:cNvGrpSpPr>
          <p:nvPr/>
        </p:nvGrpSpPr>
        <p:grpSpPr bwMode="auto">
          <a:xfrm>
            <a:off x="4972896" y="3180672"/>
            <a:ext cx="1114425" cy="709612"/>
            <a:chOff x="3379" y="1009"/>
            <a:chExt cx="522" cy="370"/>
          </a:xfrm>
        </p:grpSpPr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3379" y="1112"/>
              <a:ext cx="522" cy="2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526" y="1009"/>
              <a:ext cx="16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5</a:t>
              </a:r>
            </a:p>
          </p:txBody>
        </p:sp>
      </p:grp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65349"/>
              </p:ext>
            </p:extLst>
          </p:nvPr>
        </p:nvGraphicFramePr>
        <p:xfrm>
          <a:off x="8506365" y="1585913"/>
          <a:ext cx="292893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3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info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6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6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6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….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…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…</a:t>
                      </a:r>
                      <a:endParaRPr lang="zh-CN" altLang="en-US" sz="24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4" name="TextBox 54"/>
          <p:cNvSpPr txBox="1">
            <a:spLocks noChangeArrowheads="1"/>
          </p:cNvSpPr>
          <p:nvPr/>
        </p:nvSpPr>
        <p:spPr bwMode="auto">
          <a:xfrm>
            <a:off x="8629650" y="6267140"/>
            <a:ext cx="272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Corbel" panose="020B0503020204020204" pitchFamily="34" charset="0"/>
                <a:ea typeface="华文楷体" panose="02010600040101010101" pitchFamily="2" charset="-122"/>
              </a:rPr>
              <a:t>思考：适合的存储结构？</a:t>
            </a:r>
          </a:p>
        </p:txBody>
      </p:sp>
    </p:spTree>
    <p:extLst>
      <p:ext uri="{BB962C8B-B14F-4D97-AF65-F5344CB8AC3E}">
        <p14:creationId xmlns:p14="http://schemas.microsoft.com/office/powerpoint/2010/main" val="105467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Kruskal</a:t>
            </a:r>
            <a:r>
              <a:rPr lang="zh-CN" altLang="en-US" b="1" dirty="0"/>
              <a:t>算法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83716" y="2281286"/>
            <a:ext cx="7795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如何判断两个点是否在同一个连通分量中？</a:t>
            </a:r>
            <a:endParaRPr lang="zh-CN" altLang="en-US" sz="3200" dirty="0"/>
          </a:p>
        </p:txBody>
      </p:sp>
      <p:sp>
        <p:nvSpPr>
          <p:cNvPr id="55" name="文本框 54"/>
          <p:cNvSpPr txBox="1"/>
          <p:nvPr/>
        </p:nvSpPr>
        <p:spPr>
          <a:xfrm>
            <a:off x="3832387" y="3591612"/>
            <a:ext cx="42986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accent2"/>
                </a:solidFill>
              </a:rPr>
              <a:t>并查集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Kruskal</a:t>
            </a:r>
            <a:r>
              <a:rPr lang="zh-CN" altLang="en-US" b="1" dirty="0" smtClean="0"/>
              <a:t>算法描述</a:t>
            </a:r>
            <a:endParaRPr lang="zh-CN" altLang="en-US" b="1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005094" y="2171929"/>
            <a:ext cx="8483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并查集。father[x]=x。</a:t>
            </a:r>
          </a:p>
          <a:p>
            <a:pP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tot=0</a:t>
            </a:r>
          </a:p>
          <a:p>
            <a:pP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将所有边用快排从小到大排序。</a:t>
            </a:r>
          </a:p>
          <a:p>
            <a:pP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计数器 k=0;</a:t>
            </a:r>
          </a:p>
          <a:p>
            <a:pPr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for (i=1; i&lt;=M; i++)      //循环所有已从小到大排序的边</a:t>
            </a:r>
          </a:p>
          <a:p>
            <a:pPr>
              <a:buSzPct val="100000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if  这是一条u,v不属于同一集合的边(u,v)(因为已经排序，所以必为最小)，</a:t>
            </a:r>
          </a:p>
          <a:p>
            <a:pPr>
              <a:buSzPct val="100000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SzPct val="100000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　①合并u,v所在的集合，相当于把边(u,v)加入最小生成树。</a:t>
            </a:r>
          </a:p>
          <a:p>
            <a:pPr>
              <a:buSzPct val="100000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②tot=tot+W(u,v)</a:t>
            </a:r>
          </a:p>
          <a:p>
            <a:pPr>
              <a:buSzPct val="100000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③k+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SzPct val="100000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④如果k=n-1,说明最小生成树已经生成，则break; </a:t>
            </a:r>
          </a:p>
          <a:p>
            <a:pPr>
              <a:buSzPct val="100000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SzPct val="100000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结束，tot即为最小生成树的总权值之和。</a:t>
            </a:r>
          </a:p>
        </p:txBody>
      </p:sp>
    </p:spTree>
    <p:extLst>
      <p:ext uri="{BB962C8B-B14F-4D97-AF65-F5344CB8AC3E}">
        <p14:creationId xmlns:p14="http://schemas.microsoft.com/office/powerpoint/2010/main" val="40357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比较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921863" y="2006763"/>
            <a:ext cx="10119674" cy="4713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002060"/>
                </a:solidFill>
                <a:ea typeface="楷体_GB2312"/>
                <a:cs typeface="楷体_GB2312"/>
              </a:rPr>
              <a:t>普里姆算法的时间复杂度为</a:t>
            </a:r>
            <a:r>
              <a:rPr lang="en-US" altLang="zh-CN" b="1" dirty="0" smtClean="0">
                <a:solidFill>
                  <a:srgbClr val="FF0000"/>
                </a:solidFill>
              </a:rPr>
              <a:t>O(n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b="1" dirty="0" smtClean="0">
                <a:solidFill>
                  <a:srgbClr val="002060"/>
                </a:solidFill>
                <a:ea typeface="楷体_GB2312"/>
                <a:cs typeface="楷体_GB2312"/>
              </a:rPr>
              <a:t>，适于</a:t>
            </a:r>
            <a:r>
              <a:rPr lang="zh-CN" altLang="en-US" b="1" dirty="0" smtClean="0">
                <a:solidFill>
                  <a:srgbClr val="FF0000"/>
                </a:solidFill>
                <a:ea typeface="楷体_GB2312"/>
                <a:cs typeface="楷体_GB2312"/>
              </a:rPr>
              <a:t>稠密图</a:t>
            </a:r>
          </a:p>
          <a:p>
            <a:pPr>
              <a:buFont typeface="Wingdings 2" panose="05020102010507070707" pitchFamily="18" charset="2"/>
              <a:buNone/>
            </a:pPr>
            <a:endParaRPr lang="zh-CN" altLang="en-US" b="1" dirty="0" smtClean="0">
              <a:solidFill>
                <a:srgbClr val="002060"/>
              </a:solidFill>
              <a:ea typeface="楷体_GB2312"/>
              <a:cs typeface="楷体_GB2312"/>
            </a:endParaRPr>
          </a:p>
          <a:p>
            <a:pPr>
              <a:buFont typeface="Wingdings 2" panose="05020102010507070707" pitchFamily="18" charset="2"/>
              <a:buNone/>
            </a:pPr>
            <a:endParaRPr lang="zh-CN" altLang="en-US" b="1" dirty="0" smtClean="0">
              <a:solidFill>
                <a:srgbClr val="002060"/>
              </a:solidFill>
              <a:ea typeface="楷体_GB2312"/>
              <a:cs typeface="楷体_GB2312"/>
            </a:endParaRPr>
          </a:p>
          <a:p>
            <a:r>
              <a:rPr lang="zh-CN" altLang="en-US" b="1" dirty="0" smtClean="0">
                <a:solidFill>
                  <a:srgbClr val="002060"/>
                </a:solidFill>
                <a:ea typeface="楷体_GB2312"/>
                <a:cs typeface="楷体_GB2312"/>
              </a:rPr>
              <a:t>克鲁斯卡尔算法适合采用邻接表存储，时间复杂度为</a:t>
            </a:r>
            <a:r>
              <a:rPr lang="en-US" altLang="zh-CN" b="1" dirty="0" smtClean="0">
                <a:solidFill>
                  <a:srgbClr val="FF0000"/>
                </a:solidFill>
              </a:rPr>
              <a:t>O(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eloge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b="1" dirty="0" smtClean="0">
                <a:solidFill>
                  <a:srgbClr val="002060"/>
                </a:solidFill>
                <a:ea typeface="楷体_GB2312"/>
                <a:cs typeface="楷体_GB2312"/>
              </a:rPr>
              <a:t>，适于</a:t>
            </a:r>
            <a:r>
              <a:rPr lang="zh-CN" altLang="en-US" b="1" dirty="0" smtClean="0">
                <a:solidFill>
                  <a:srgbClr val="FF0000"/>
                </a:solidFill>
                <a:ea typeface="楷体_GB2312"/>
                <a:cs typeface="楷体_GB2312"/>
              </a:rPr>
              <a:t>稀疏图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44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扩展问题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723980" y="2036190"/>
            <a:ext cx="451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将最小生成树输出？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885361" y="2818614"/>
            <a:ext cx="8342722" cy="335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/>
              <a:t>Prim</a:t>
            </a:r>
            <a:r>
              <a:rPr lang="zh-CN" altLang="en-US" sz="3600" b="1" dirty="0" smtClean="0"/>
              <a:t>算法：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Minn</a:t>
            </a:r>
            <a:r>
              <a:rPr lang="zh-CN" altLang="en-US" sz="2400" dirty="0" smtClean="0"/>
              <a:t>数组中：记录是由哪个结点更新的</a:t>
            </a:r>
            <a:r>
              <a:rPr lang="en-US" altLang="zh-CN" sz="2400" dirty="0" err="1" smtClean="0"/>
              <a:t>minn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3600" b="1" dirty="0" err="1"/>
              <a:t>Kruskal</a:t>
            </a:r>
            <a:r>
              <a:rPr lang="zh-CN" altLang="en-US" sz="3600" b="1" dirty="0" smtClean="0"/>
              <a:t>算法：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将每条选中的边记录下来；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642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0060" y="2534212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生成树</a:t>
            </a:r>
          </a:p>
        </p:txBody>
      </p:sp>
      <p:sp>
        <p:nvSpPr>
          <p:cNvPr id="3" name="矩形 2"/>
          <p:cNvSpPr/>
          <p:nvPr/>
        </p:nvSpPr>
        <p:spPr>
          <a:xfrm>
            <a:off x="945734" y="1538421"/>
            <a:ext cx="88819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zh-CN" altLang="en-US" sz="2800" b="1" dirty="0"/>
              <a:t> 一个连通图的生成树是它的</a:t>
            </a:r>
            <a:r>
              <a:rPr lang="zh-CN" altLang="en-US" sz="2800" b="1" dirty="0">
                <a:solidFill>
                  <a:srgbClr val="0070C0"/>
                </a:solidFill>
              </a:rPr>
              <a:t>极小连通子图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有</a:t>
            </a:r>
            <a:r>
              <a:rPr lang="en-US" altLang="zh-CN" sz="2800" b="1" dirty="0">
                <a:solidFill>
                  <a:srgbClr val="FF0000"/>
                </a:solidFill>
              </a:rPr>
              <a:t>n-1</a:t>
            </a:r>
            <a:r>
              <a:rPr lang="zh-CN" altLang="en-US" sz="2800" b="1" dirty="0"/>
              <a:t>条边</a:t>
            </a:r>
            <a:endParaRPr lang="en-US" altLang="zh-CN" sz="2800" b="1" dirty="0"/>
          </a:p>
          <a:p>
            <a:r>
              <a:rPr lang="zh-CN" altLang="en-US" sz="2800" b="1" dirty="0"/>
              <a:t>在生成树上删除一条边，就不再连通</a:t>
            </a:r>
            <a:endParaRPr lang="en-US" altLang="zh-CN" sz="2800" b="1" dirty="0"/>
          </a:p>
          <a:p>
            <a:r>
              <a:rPr lang="zh-CN" altLang="en-US" sz="2800" b="1" dirty="0"/>
              <a:t>在生成树上添加一条边，必定构成一个环</a:t>
            </a:r>
          </a:p>
        </p:txBody>
      </p:sp>
      <p:pic>
        <p:nvPicPr>
          <p:cNvPr id="4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633" y="3664287"/>
            <a:ext cx="49688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最小</a:t>
            </a:r>
            <a:r>
              <a:rPr lang="zh-CN" altLang="en-US" b="1" dirty="0" smtClean="0"/>
              <a:t>生成树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45734" y="1538421"/>
            <a:ext cx="88819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zh-CN" altLang="en-US" sz="2800" b="1" dirty="0"/>
              <a:t> 一个连通图的生成树是它的</a:t>
            </a:r>
            <a:r>
              <a:rPr lang="zh-CN" altLang="en-US" sz="2800" b="1" dirty="0">
                <a:solidFill>
                  <a:srgbClr val="0070C0"/>
                </a:solidFill>
              </a:rPr>
              <a:t>极小连通子图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有</a:t>
            </a:r>
            <a:r>
              <a:rPr lang="en-US" altLang="zh-CN" sz="2800" b="1" dirty="0">
                <a:solidFill>
                  <a:srgbClr val="FF0000"/>
                </a:solidFill>
              </a:rPr>
              <a:t>n-1</a:t>
            </a:r>
            <a:r>
              <a:rPr lang="zh-CN" altLang="en-US" sz="2800" b="1" dirty="0"/>
              <a:t>条</a:t>
            </a:r>
            <a:r>
              <a:rPr lang="zh-CN" altLang="en-US" sz="2800" b="1" dirty="0" smtClean="0"/>
              <a:t>边</a:t>
            </a:r>
            <a:endParaRPr lang="en-US" altLang="zh-CN" sz="2800" b="1" dirty="0"/>
          </a:p>
        </p:txBody>
      </p:sp>
      <p:pic>
        <p:nvPicPr>
          <p:cNvPr id="4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633" y="3664287"/>
            <a:ext cx="49688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008733" y="2790651"/>
            <a:ext cx="7189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这</a:t>
            </a:r>
            <a:r>
              <a:rPr lang="en-US" altLang="zh-CN" sz="2800" b="1" dirty="0" smtClean="0"/>
              <a:t>n-1</a:t>
            </a:r>
            <a:r>
              <a:rPr lang="zh-CN" altLang="en-US" sz="2800" b="1" dirty="0"/>
              <a:t>条边的边权之和是所有方案中最小的。</a:t>
            </a:r>
          </a:p>
        </p:txBody>
      </p:sp>
    </p:spTree>
    <p:extLst>
      <p:ext uri="{BB962C8B-B14F-4D97-AF65-F5344CB8AC3E}">
        <p14:creationId xmlns:p14="http://schemas.microsoft.com/office/powerpoint/2010/main" val="16479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最小生成树</a:t>
            </a:r>
            <a:endParaRPr lang="zh-CN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minimum spanning </a:t>
            </a:r>
            <a:r>
              <a:rPr lang="en-US" altLang="zh-CN" dirty="0" smtClean="0"/>
              <a:t>tree</a:t>
            </a:r>
          </a:p>
          <a:p>
            <a:r>
              <a:rPr lang="en-US" altLang="zh-CN" dirty="0" smtClean="0"/>
              <a:t>MST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Prim</a:t>
            </a:r>
            <a:r>
              <a:rPr lang="zh-CN" altLang="en-US" b="1" dirty="0"/>
              <a:t>算法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59565" y="1881074"/>
            <a:ext cx="10020664" cy="4713288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rgbClr val="002060"/>
                </a:solidFill>
              </a:rPr>
              <a:t>原理：</a:t>
            </a:r>
            <a:endParaRPr lang="en-US" altLang="zh-CN" sz="3200" b="1" dirty="0" smtClean="0">
              <a:solidFill>
                <a:srgbClr val="002060"/>
              </a:solidFill>
            </a:endParaRPr>
          </a:p>
          <a:p>
            <a:pPr marL="438912" indent="-32004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G=(V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E)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是一个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有向连通图</a:t>
            </a:r>
            <a:endParaRPr lang="en-US" altLang="zh-CN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8872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是顶点集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的一个子集</a:t>
            </a:r>
            <a:endParaRPr lang="en-US" altLang="zh-CN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8872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如果：</a:t>
            </a:r>
            <a:endParaRPr lang="en-US" altLang="zh-CN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8872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、边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(u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v) 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u∈U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v∈(V-U)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i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一个顶点在</a:t>
            </a:r>
            <a:r>
              <a:rPr lang="en-US" altLang="zh-CN" sz="2400" b="1" i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400" b="1" i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中、另一个端点不在</a:t>
            </a:r>
            <a:r>
              <a:rPr lang="en-US" altLang="zh-CN" sz="2400" b="1" i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400" b="1" i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endParaRPr lang="en-US" altLang="zh-CN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8872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(u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v)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是满足条件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最小权值的边</a:t>
            </a:r>
            <a:endParaRPr lang="en-US" altLang="zh-CN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8872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</a:t>
            </a:r>
            <a:endParaRPr lang="en-US" altLang="zh-CN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8872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一定存在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的一棵最小生成树包含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(u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v)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644739" y="1654277"/>
            <a:ext cx="1571625" cy="1292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508012" y="1466951"/>
            <a:ext cx="1928812" cy="1577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latin typeface="Corbel" panose="020B0503020204020204" pitchFamily="34" charset="0"/>
                <a:ea typeface="华文楷体" panose="02010600040101010101" pitchFamily="2" charset="-122"/>
              </a:rPr>
              <a:t>V-U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902472" y="2206185"/>
            <a:ext cx="1841500" cy="444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45285" y="2062864"/>
            <a:ext cx="357187" cy="2635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9743972" y="2141250"/>
            <a:ext cx="357188" cy="2635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28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Prim</a:t>
            </a:r>
            <a:r>
              <a:rPr lang="zh-CN" altLang="en-US" b="1" dirty="0" smtClean="0"/>
              <a:t>算法思想</a:t>
            </a:r>
            <a:endParaRPr lang="zh-CN" altLang="en-US" b="1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474149" y="2439849"/>
            <a:ext cx="9473014" cy="47132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rgbClr val="FF9999"/>
              </a:buClr>
            </a:pPr>
            <a:r>
              <a:rPr lang="zh-CN" altLang="en-US" sz="2400" b="1" dirty="0" smtClean="0">
                <a:solidFill>
                  <a:schemeClr val="tx1"/>
                </a:solidFill>
              </a:rPr>
              <a:t>初始令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U={v</a:t>
            </a:r>
            <a:r>
              <a:rPr lang="en-US" altLang="zh-CN" sz="2400" b="1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}(v</a:t>
            </a:r>
            <a:r>
              <a:rPr lang="en-US" altLang="zh-CN" sz="2400" b="1" baseline="-25000" dirty="0" smtClean="0">
                <a:solidFill>
                  <a:schemeClr val="tx1"/>
                </a:solidFill>
              </a:rPr>
              <a:t>0 </a:t>
            </a:r>
            <a:r>
              <a:rPr lang="en-US" altLang="zh-CN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V),  TE={}</a:t>
            </a:r>
          </a:p>
          <a:p>
            <a:pPr eaLnBrk="1" hangingPunct="1">
              <a:lnSpc>
                <a:spcPct val="150000"/>
              </a:lnSpc>
              <a:buClr>
                <a:srgbClr val="FF9999"/>
              </a:buClr>
            </a:pPr>
            <a:r>
              <a:rPr lang="zh-CN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在所有</a:t>
            </a:r>
            <a:r>
              <a:rPr lang="en-US" altLang="zh-CN" sz="2400" b="1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uU</a:t>
            </a:r>
            <a:r>
              <a:rPr lang="en-US" altLang="zh-CN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b="1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vV-U</a:t>
            </a:r>
            <a:r>
              <a:rPr lang="zh-CN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的边(</a:t>
            </a:r>
            <a:r>
              <a:rPr lang="en-US" altLang="zh-CN" sz="2400" b="1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u,v</a:t>
            </a:r>
            <a:r>
              <a:rPr lang="en-US" altLang="zh-CN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)E</a:t>
            </a:r>
            <a:r>
              <a:rPr lang="zh-CN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中，找一条权最小的边(</a:t>
            </a:r>
            <a:r>
              <a:rPr lang="en-US" altLang="zh-CN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u</a:t>
            </a:r>
            <a:r>
              <a:rPr lang="en-US" altLang="zh-CN" sz="2400" b="1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,v</a:t>
            </a:r>
            <a:r>
              <a:rPr lang="en-US" altLang="zh-CN" sz="2400" b="1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50000"/>
              </a:lnSpc>
              <a:buClr>
                <a:srgbClr val="FF9999"/>
              </a:buClr>
            </a:pPr>
            <a:r>
              <a:rPr lang="zh-CN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将(</a:t>
            </a:r>
            <a:r>
              <a:rPr lang="en-US" altLang="zh-CN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u</a:t>
            </a:r>
            <a:r>
              <a:rPr lang="en-US" altLang="zh-CN" sz="2400" b="1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,v</a:t>
            </a:r>
            <a:r>
              <a:rPr lang="en-US" altLang="zh-CN" sz="2400" b="1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zh-CN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并入集合</a:t>
            </a:r>
            <a:r>
              <a:rPr lang="en-US" altLang="zh-CN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TE</a:t>
            </a:r>
            <a:r>
              <a:rPr lang="zh-CN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，同时</a:t>
            </a:r>
            <a:r>
              <a:rPr lang="en-US" altLang="zh-CN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v</a:t>
            </a:r>
            <a:r>
              <a:rPr lang="en-US" altLang="zh-CN" sz="2400" b="1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zh-CN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并入</a:t>
            </a:r>
            <a:r>
              <a:rPr lang="en-US" altLang="zh-CN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U</a:t>
            </a:r>
          </a:p>
          <a:p>
            <a:pPr eaLnBrk="1" hangingPunct="1">
              <a:lnSpc>
                <a:spcPct val="150000"/>
              </a:lnSpc>
              <a:buClr>
                <a:srgbClr val="FF9999"/>
              </a:buClr>
            </a:pPr>
            <a:r>
              <a:rPr lang="zh-CN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重复上述操作直至</a:t>
            </a:r>
            <a:r>
              <a:rPr lang="en-US" altLang="zh-CN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U</a:t>
            </a:r>
            <a:r>
              <a:rPr lang="zh-CN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等于</a:t>
            </a:r>
            <a:r>
              <a:rPr lang="en-US" altLang="zh-CN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150000"/>
              </a:lnSpc>
              <a:buClr>
                <a:srgbClr val="FF9999"/>
              </a:buClr>
            </a:pPr>
            <a:r>
              <a:rPr lang="en-US" altLang="zh-CN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T=(V, {TE})</a:t>
            </a:r>
            <a:r>
              <a:rPr lang="zh-CN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为</a:t>
            </a:r>
            <a:r>
              <a:rPr lang="en-US" altLang="zh-CN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zh-CN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的最小生成树</a:t>
            </a:r>
            <a:endParaRPr lang="zh-CN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644389" y="1825685"/>
            <a:ext cx="1500188" cy="500062"/>
          </a:xfrm>
          <a:prstGeom prst="wedgeRectCallout">
            <a:avLst>
              <a:gd name="adj1" fmla="val -326"/>
              <a:gd name="adj2" fmla="val 100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任意顶点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4875176" y="1825685"/>
            <a:ext cx="2786062" cy="500062"/>
          </a:xfrm>
          <a:prstGeom prst="wedgeRectCallout">
            <a:avLst>
              <a:gd name="adj1" fmla="val -35250"/>
              <a:gd name="adj2" fmla="val 98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最小生成树的边集</a:t>
            </a:r>
          </a:p>
        </p:txBody>
      </p:sp>
    </p:spTree>
    <p:extLst>
      <p:ext uri="{BB962C8B-B14F-4D97-AF65-F5344CB8AC3E}">
        <p14:creationId xmlns:p14="http://schemas.microsoft.com/office/powerpoint/2010/main" val="2100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Prim</a:t>
            </a:r>
            <a:r>
              <a:rPr lang="zh-CN" altLang="en-US" b="1" dirty="0" smtClean="0"/>
              <a:t>算法演示</a:t>
            </a:r>
            <a:endParaRPr lang="zh-CN" altLang="en-US" b="1" dirty="0"/>
          </a:p>
        </p:txBody>
      </p:sp>
      <p:grpSp>
        <p:nvGrpSpPr>
          <p:cNvPr id="7" name="Group 121"/>
          <p:cNvGrpSpPr>
            <a:grpSpLocks/>
          </p:cNvGrpSpPr>
          <p:nvPr/>
        </p:nvGrpSpPr>
        <p:grpSpPr bwMode="auto">
          <a:xfrm>
            <a:off x="1331563" y="1649413"/>
            <a:ext cx="4749800" cy="4038600"/>
            <a:chOff x="452" y="1488"/>
            <a:chExt cx="2992" cy="2544"/>
          </a:xfrm>
        </p:grpSpPr>
        <p:sp>
          <p:nvSpPr>
            <p:cNvPr id="8" name="Oval 31"/>
            <p:cNvSpPr>
              <a:spLocks noChangeArrowheads="1"/>
            </p:cNvSpPr>
            <p:nvPr/>
          </p:nvSpPr>
          <p:spPr bwMode="auto">
            <a:xfrm>
              <a:off x="1652" y="2482"/>
              <a:ext cx="586" cy="556"/>
            </a:xfrm>
            <a:prstGeom prst="ellipse">
              <a:avLst/>
            </a:prstGeom>
            <a:solidFill>
              <a:srgbClr val="FFFFA5"/>
            </a:solidFill>
            <a:ln w="38100" cap="rnd">
              <a:solidFill>
                <a:srgbClr val="99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4000" b="1">
                  <a:latin typeface="Corbel" panose="020B0503020204020204" pitchFamily="34" charset="0"/>
                  <a:ea typeface="隶书" panose="02010509060101010101" pitchFamily="49" charset="-122"/>
                </a:rPr>
                <a:t>V</a:t>
              </a:r>
              <a:r>
                <a:rPr lang="en-US" altLang="zh-CN" sz="4000" b="1" baseline="-25000">
                  <a:latin typeface="Corbel" panose="020B0503020204020204" pitchFamily="34" charset="0"/>
                  <a:ea typeface="隶书" panose="02010509060101010101" pitchFamily="49" charset="-122"/>
                </a:rPr>
                <a:t>3</a:t>
              </a:r>
            </a:p>
          </p:txBody>
        </p:sp>
        <p:sp>
          <p:nvSpPr>
            <p:cNvPr id="9" name="Oval 34"/>
            <p:cNvSpPr>
              <a:spLocks noChangeArrowheads="1"/>
            </p:cNvSpPr>
            <p:nvPr/>
          </p:nvSpPr>
          <p:spPr bwMode="auto">
            <a:xfrm>
              <a:off x="1652" y="1488"/>
              <a:ext cx="586" cy="557"/>
            </a:xfrm>
            <a:prstGeom prst="ellipse">
              <a:avLst/>
            </a:prstGeom>
            <a:solidFill>
              <a:srgbClr val="FFFFA5"/>
            </a:solidFill>
            <a:ln w="38100" cap="rnd">
              <a:solidFill>
                <a:srgbClr val="99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4000" b="1">
                  <a:latin typeface="Corbel" panose="020B0503020204020204" pitchFamily="34" charset="0"/>
                  <a:ea typeface="隶书" panose="02010509060101010101" pitchFamily="49" charset="-122"/>
                </a:rPr>
                <a:t>V</a:t>
              </a:r>
              <a:r>
                <a:rPr lang="en-US" altLang="zh-CN" sz="4000" b="1" baseline="-25000">
                  <a:latin typeface="Corbel" panose="020B050302020402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0" name="Oval 37"/>
            <p:cNvSpPr>
              <a:spLocks noChangeArrowheads="1"/>
            </p:cNvSpPr>
            <p:nvPr/>
          </p:nvSpPr>
          <p:spPr bwMode="auto">
            <a:xfrm>
              <a:off x="2858" y="2283"/>
              <a:ext cx="586" cy="557"/>
            </a:xfrm>
            <a:prstGeom prst="ellipse">
              <a:avLst/>
            </a:prstGeom>
            <a:solidFill>
              <a:srgbClr val="FFFFA5"/>
            </a:solidFill>
            <a:ln w="38100" cap="rnd">
              <a:solidFill>
                <a:srgbClr val="99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4000" b="1">
                  <a:latin typeface="Corbel" panose="020B0503020204020204" pitchFamily="34" charset="0"/>
                  <a:ea typeface="隶书" panose="02010509060101010101" pitchFamily="49" charset="-122"/>
                </a:rPr>
                <a:t>V</a:t>
              </a:r>
              <a:r>
                <a:rPr lang="en-US" altLang="zh-CN" sz="4000" b="1" baseline="-25000">
                  <a:latin typeface="Corbel" panose="020B0503020204020204" pitchFamily="34" charset="0"/>
                  <a:ea typeface="隶书" panose="02010509060101010101" pitchFamily="49" charset="-122"/>
                </a:rPr>
                <a:t>4</a:t>
              </a:r>
            </a:p>
          </p:txBody>
        </p:sp>
        <p:sp>
          <p:nvSpPr>
            <p:cNvPr id="14" name="Oval 40"/>
            <p:cNvSpPr>
              <a:spLocks noChangeArrowheads="1"/>
            </p:cNvSpPr>
            <p:nvPr/>
          </p:nvSpPr>
          <p:spPr bwMode="auto">
            <a:xfrm>
              <a:off x="2238" y="3475"/>
              <a:ext cx="586" cy="557"/>
            </a:xfrm>
            <a:prstGeom prst="ellipse">
              <a:avLst/>
            </a:prstGeom>
            <a:solidFill>
              <a:srgbClr val="FFFFA5"/>
            </a:solidFill>
            <a:ln w="38100" cap="rnd">
              <a:solidFill>
                <a:srgbClr val="99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4000" b="1">
                  <a:latin typeface="Corbel" panose="020B0503020204020204" pitchFamily="34" charset="0"/>
                  <a:ea typeface="隶书" panose="02010509060101010101" pitchFamily="49" charset="-122"/>
                </a:rPr>
                <a:t>V</a:t>
              </a:r>
              <a:r>
                <a:rPr lang="en-US" altLang="zh-CN" sz="4000" b="1" baseline="-25000">
                  <a:latin typeface="Corbel" panose="020B0503020204020204" pitchFamily="34" charset="0"/>
                  <a:ea typeface="隶书" panose="02010509060101010101" pitchFamily="49" charset="-122"/>
                </a:rPr>
                <a:t>6</a:t>
              </a:r>
            </a:p>
          </p:txBody>
        </p:sp>
        <p:sp>
          <p:nvSpPr>
            <p:cNvPr id="15" name="Oval 43"/>
            <p:cNvSpPr>
              <a:spLocks noChangeArrowheads="1"/>
            </p:cNvSpPr>
            <p:nvPr/>
          </p:nvSpPr>
          <p:spPr bwMode="auto">
            <a:xfrm>
              <a:off x="968" y="3475"/>
              <a:ext cx="586" cy="557"/>
            </a:xfrm>
            <a:prstGeom prst="ellipse">
              <a:avLst/>
            </a:prstGeom>
            <a:solidFill>
              <a:srgbClr val="FFFFA5"/>
            </a:solidFill>
            <a:ln w="38100" cap="rnd">
              <a:solidFill>
                <a:srgbClr val="99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4000" b="1">
                  <a:latin typeface="Corbel" panose="020B0503020204020204" pitchFamily="34" charset="0"/>
                  <a:ea typeface="隶书" panose="02010509060101010101" pitchFamily="49" charset="-122"/>
                </a:rPr>
                <a:t>V</a:t>
              </a:r>
              <a:r>
                <a:rPr lang="en-US" altLang="zh-CN" sz="4000" b="1" baseline="-25000">
                  <a:latin typeface="Corbel" panose="020B0503020204020204" pitchFamily="34" charset="0"/>
                  <a:ea typeface="隶书" panose="02010509060101010101" pitchFamily="49" charset="-122"/>
                </a:rPr>
                <a:t>5</a:t>
              </a:r>
            </a:p>
          </p:txBody>
        </p:sp>
        <p:sp>
          <p:nvSpPr>
            <p:cNvPr id="16" name="Oval 46"/>
            <p:cNvSpPr>
              <a:spLocks noChangeArrowheads="1"/>
            </p:cNvSpPr>
            <p:nvPr/>
          </p:nvSpPr>
          <p:spPr bwMode="auto">
            <a:xfrm>
              <a:off x="452" y="2283"/>
              <a:ext cx="586" cy="557"/>
            </a:xfrm>
            <a:prstGeom prst="ellipse">
              <a:avLst/>
            </a:prstGeom>
            <a:solidFill>
              <a:srgbClr val="FFFFA5"/>
            </a:solidFill>
            <a:ln w="38100" cap="rnd">
              <a:solidFill>
                <a:srgbClr val="99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4000" b="1">
                  <a:latin typeface="Corbel" panose="020B0503020204020204" pitchFamily="34" charset="0"/>
                  <a:ea typeface="隶书" panose="02010509060101010101" pitchFamily="49" charset="-122"/>
                </a:rPr>
                <a:t>V</a:t>
              </a:r>
              <a:r>
                <a:rPr lang="en-US" altLang="zh-CN" sz="4000" b="1" baseline="-25000">
                  <a:latin typeface="Corbel" panose="020B0503020204020204" pitchFamily="34" charset="0"/>
                  <a:ea typeface="隶书" panose="02010509060101010101" pitchFamily="49" charset="-122"/>
                </a:rPr>
                <a:t>2</a:t>
              </a:r>
            </a:p>
          </p:txBody>
        </p:sp>
        <p:sp>
          <p:nvSpPr>
            <p:cNvPr id="17" name="Line 48"/>
            <p:cNvSpPr>
              <a:spLocks noChangeShapeType="1"/>
            </p:cNvSpPr>
            <p:nvPr/>
          </p:nvSpPr>
          <p:spPr bwMode="auto">
            <a:xfrm flipH="1">
              <a:off x="912" y="1768"/>
              <a:ext cx="740" cy="566"/>
            </a:xfrm>
            <a:prstGeom prst="line">
              <a:avLst/>
            </a:prstGeom>
            <a:noFill/>
            <a:ln w="38100" cap="rnd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9"/>
            <p:cNvSpPr>
              <a:spLocks noChangeShapeType="1"/>
            </p:cNvSpPr>
            <p:nvPr/>
          </p:nvSpPr>
          <p:spPr bwMode="auto">
            <a:xfrm>
              <a:off x="2234" y="1792"/>
              <a:ext cx="746" cy="540"/>
            </a:xfrm>
            <a:prstGeom prst="line">
              <a:avLst/>
            </a:prstGeom>
            <a:noFill/>
            <a:ln w="38100" cap="rnd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50"/>
            <p:cNvSpPr>
              <a:spLocks noChangeShapeType="1"/>
            </p:cNvSpPr>
            <p:nvPr/>
          </p:nvSpPr>
          <p:spPr bwMode="auto">
            <a:xfrm>
              <a:off x="864" y="2812"/>
              <a:ext cx="288" cy="692"/>
            </a:xfrm>
            <a:prstGeom prst="line">
              <a:avLst/>
            </a:prstGeom>
            <a:noFill/>
            <a:ln w="38100" cap="rnd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 flipH="1">
              <a:off x="2736" y="2808"/>
              <a:ext cx="288" cy="744"/>
            </a:xfrm>
            <a:prstGeom prst="line">
              <a:avLst/>
            </a:prstGeom>
            <a:noFill/>
            <a:ln w="38100" cap="rnd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>
              <a:off x="1554" y="3773"/>
              <a:ext cx="684" cy="0"/>
            </a:xfrm>
            <a:prstGeom prst="line">
              <a:avLst/>
            </a:prstGeom>
            <a:noFill/>
            <a:ln w="38100" cap="rnd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53"/>
            <p:cNvSpPr>
              <a:spLocks noChangeShapeType="1"/>
            </p:cNvSpPr>
            <p:nvPr/>
          </p:nvSpPr>
          <p:spPr bwMode="auto">
            <a:xfrm>
              <a:off x="1948" y="2052"/>
              <a:ext cx="0" cy="432"/>
            </a:xfrm>
            <a:prstGeom prst="line">
              <a:avLst/>
            </a:prstGeom>
            <a:noFill/>
            <a:ln w="38100" cap="rnd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54"/>
            <p:cNvSpPr>
              <a:spLocks noChangeShapeType="1"/>
            </p:cNvSpPr>
            <p:nvPr/>
          </p:nvSpPr>
          <p:spPr bwMode="auto">
            <a:xfrm flipH="1">
              <a:off x="1392" y="2978"/>
              <a:ext cx="358" cy="526"/>
            </a:xfrm>
            <a:prstGeom prst="line">
              <a:avLst/>
            </a:prstGeom>
            <a:noFill/>
            <a:ln w="38100" cap="rnd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55"/>
            <p:cNvSpPr>
              <a:spLocks noChangeShapeType="1"/>
            </p:cNvSpPr>
            <p:nvPr/>
          </p:nvSpPr>
          <p:spPr bwMode="auto">
            <a:xfrm>
              <a:off x="2156" y="2962"/>
              <a:ext cx="308" cy="526"/>
            </a:xfrm>
            <a:prstGeom prst="line">
              <a:avLst/>
            </a:prstGeom>
            <a:noFill/>
            <a:ln w="38100" cap="rnd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56"/>
            <p:cNvSpPr>
              <a:spLocks noChangeShapeType="1"/>
            </p:cNvSpPr>
            <p:nvPr/>
          </p:nvSpPr>
          <p:spPr bwMode="auto">
            <a:xfrm>
              <a:off x="1038" y="2581"/>
              <a:ext cx="614" cy="155"/>
            </a:xfrm>
            <a:prstGeom prst="line">
              <a:avLst/>
            </a:prstGeom>
            <a:noFill/>
            <a:ln w="38100" cap="rnd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57"/>
            <p:cNvSpPr>
              <a:spLocks noChangeShapeType="1"/>
            </p:cNvSpPr>
            <p:nvPr/>
          </p:nvSpPr>
          <p:spPr bwMode="auto">
            <a:xfrm flipH="1">
              <a:off x="2240" y="2564"/>
              <a:ext cx="624" cy="172"/>
            </a:xfrm>
            <a:prstGeom prst="line">
              <a:avLst/>
            </a:prstGeom>
            <a:noFill/>
            <a:ln w="38100" cap="rnd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11"/>
            <p:cNvSpPr txBox="1">
              <a:spLocks noChangeArrowheads="1"/>
            </p:cNvSpPr>
            <p:nvPr/>
          </p:nvSpPr>
          <p:spPr bwMode="auto">
            <a:xfrm>
              <a:off x="1068" y="1785"/>
              <a:ext cx="24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Corbel" panose="020B0503020204020204" pitchFamily="34" charset="0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28" name="Rectangle 112"/>
            <p:cNvSpPr>
              <a:spLocks noChangeArrowheads="1"/>
            </p:cNvSpPr>
            <p:nvPr/>
          </p:nvSpPr>
          <p:spPr bwMode="auto">
            <a:xfrm>
              <a:off x="1344" y="3024"/>
              <a:ext cx="24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Corbel" panose="020B0503020204020204" pitchFamily="34" charset="0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29" name="Rectangle 113"/>
            <p:cNvSpPr>
              <a:spLocks noChangeArrowheads="1"/>
            </p:cNvSpPr>
            <p:nvPr/>
          </p:nvSpPr>
          <p:spPr bwMode="auto">
            <a:xfrm>
              <a:off x="1788" y="3456"/>
              <a:ext cx="24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Corbel" panose="020B0503020204020204" pitchFamily="34" charset="0"/>
                  <a:ea typeface="华文楷体" panose="02010600040101010101" pitchFamily="2" charset="-122"/>
                </a:rPr>
                <a:t>6</a:t>
              </a:r>
            </a:p>
          </p:txBody>
        </p:sp>
        <p:sp>
          <p:nvSpPr>
            <p:cNvPr id="30" name="Rectangle 114"/>
            <p:cNvSpPr>
              <a:spLocks noChangeArrowheads="1"/>
            </p:cNvSpPr>
            <p:nvPr/>
          </p:nvSpPr>
          <p:spPr bwMode="auto">
            <a:xfrm>
              <a:off x="2556" y="178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Corbel" panose="020B050302020402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31" name="Rectangle 115"/>
            <p:cNvSpPr>
              <a:spLocks noChangeArrowheads="1"/>
            </p:cNvSpPr>
            <p:nvPr/>
          </p:nvSpPr>
          <p:spPr bwMode="auto">
            <a:xfrm>
              <a:off x="2421" y="235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Corbel" panose="020B050302020402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32" name="Rectangle 116"/>
            <p:cNvSpPr>
              <a:spLocks noChangeArrowheads="1"/>
            </p:cNvSpPr>
            <p:nvPr/>
          </p:nvSpPr>
          <p:spPr bwMode="auto">
            <a:xfrm>
              <a:off x="1260" y="233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Corbel" panose="020B050302020402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  <p:sp>
          <p:nvSpPr>
            <p:cNvPr id="33" name="Rectangle 117"/>
            <p:cNvSpPr>
              <a:spLocks noChangeArrowheads="1"/>
            </p:cNvSpPr>
            <p:nvPr/>
          </p:nvSpPr>
          <p:spPr bwMode="auto">
            <a:xfrm>
              <a:off x="1728" y="210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Corbel" panose="020B050302020402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34" name="Rectangle 118"/>
            <p:cNvSpPr>
              <a:spLocks noChangeArrowheads="1"/>
            </p:cNvSpPr>
            <p:nvPr/>
          </p:nvSpPr>
          <p:spPr bwMode="auto">
            <a:xfrm>
              <a:off x="756" y="30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Corbel" panose="020B050302020402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35" name="Rectangle 119"/>
            <p:cNvSpPr>
              <a:spLocks noChangeArrowheads="1"/>
            </p:cNvSpPr>
            <p:nvPr/>
          </p:nvSpPr>
          <p:spPr bwMode="auto">
            <a:xfrm>
              <a:off x="2922" y="300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Corbel" panose="020B050302020402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36" name="Rectangle 120"/>
            <p:cNvSpPr>
              <a:spLocks noChangeArrowheads="1"/>
            </p:cNvSpPr>
            <p:nvPr/>
          </p:nvSpPr>
          <p:spPr bwMode="auto">
            <a:xfrm>
              <a:off x="2323" y="3024"/>
              <a:ext cx="2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Corbel" panose="020B050302020402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37" name="AutoShape 148"/>
          <p:cNvSpPr>
            <a:spLocks noChangeArrowheads="1"/>
          </p:cNvSpPr>
          <p:nvPr/>
        </p:nvSpPr>
        <p:spPr bwMode="auto">
          <a:xfrm>
            <a:off x="9780661" y="1520825"/>
            <a:ext cx="1828800" cy="2286000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rgbClr val="99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38" name="AutoShape 10"/>
          <p:cNvSpPr>
            <a:spLocks noChangeArrowheads="1"/>
          </p:cNvSpPr>
          <p:nvPr/>
        </p:nvSpPr>
        <p:spPr bwMode="auto">
          <a:xfrm>
            <a:off x="7647061" y="1520825"/>
            <a:ext cx="1828800" cy="2286000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39" name="Oval 94"/>
          <p:cNvSpPr>
            <a:spLocks noChangeArrowheads="1"/>
          </p:cNvSpPr>
          <p:nvPr/>
        </p:nvSpPr>
        <p:spPr bwMode="auto">
          <a:xfrm>
            <a:off x="3244501" y="3227388"/>
            <a:ext cx="930275" cy="882650"/>
          </a:xfrm>
          <a:prstGeom prst="ellipse">
            <a:avLst/>
          </a:prstGeom>
          <a:solidFill>
            <a:srgbClr val="FF99FF"/>
          </a:solidFill>
          <a:ln w="38100" cap="rnd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4000" b="1" baseline="-25000">
                <a:latin typeface="Corbel" panose="020B0503020204020204" pitchFamily="34" charset="0"/>
                <a:ea typeface="隶书" panose="02010509060101010101" pitchFamily="49" charset="-122"/>
              </a:rPr>
              <a:t>3</a:t>
            </a:r>
          </a:p>
        </p:txBody>
      </p:sp>
      <p:sp>
        <p:nvSpPr>
          <p:cNvPr id="40" name="Oval 95"/>
          <p:cNvSpPr>
            <a:spLocks noChangeArrowheads="1"/>
          </p:cNvSpPr>
          <p:nvPr/>
        </p:nvSpPr>
        <p:spPr bwMode="auto">
          <a:xfrm>
            <a:off x="3230213" y="1649413"/>
            <a:ext cx="930275" cy="884237"/>
          </a:xfrm>
          <a:prstGeom prst="ellipse">
            <a:avLst/>
          </a:prstGeom>
          <a:solidFill>
            <a:srgbClr val="FF99FF"/>
          </a:solidFill>
          <a:ln w="38100" cap="rnd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4000" b="1" baseline="-25000">
                <a:latin typeface="Corbel" panose="020B0503020204020204" pitchFamily="34" charset="0"/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41" name="Oval 96"/>
          <p:cNvSpPr>
            <a:spLocks noChangeArrowheads="1"/>
          </p:cNvSpPr>
          <p:nvPr/>
        </p:nvSpPr>
        <p:spPr bwMode="auto">
          <a:xfrm>
            <a:off x="5159026" y="2911475"/>
            <a:ext cx="930275" cy="884238"/>
          </a:xfrm>
          <a:prstGeom prst="ellipse">
            <a:avLst/>
          </a:prstGeom>
          <a:solidFill>
            <a:srgbClr val="FF99FF"/>
          </a:solidFill>
          <a:ln w="38100" cap="rnd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4000" b="1" baseline="-25000">
                <a:latin typeface="Corbel" panose="020B0503020204020204" pitchFamily="34" charset="0"/>
                <a:ea typeface="隶书" panose="02010509060101010101" pitchFamily="49" charset="-122"/>
              </a:rPr>
              <a:t>4</a:t>
            </a:r>
          </a:p>
        </p:txBody>
      </p:sp>
      <p:sp>
        <p:nvSpPr>
          <p:cNvPr id="42" name="Oval 97"/>
          <p:cNvSpPr>
            <a:spLocks noChangeArrowheads="1"/>
          </p:cNvSpPr>
          <p:nvPr/>
        </p:nvSpPr>
        <p:spPr bwMode="auto">
          <a:xfrm>
            <a:off x="4174776" y="4803775"/>
            <a:ext cx="930275" cy="884238"/>
          </a:xfrm>
          <a:prstGeom prst="ellipse">
            <a:avLst/>
          </a:prstGeom>
          <a:solidFill>
            <a:srgbClr val="FF99FF"/>
          </a:solidFill>
          <a:ln w="38100" cap="rnd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4000" b="1" baseline="-25000">
                <a:latin typeface="Corbel" panose="020B0503020204020204" pitchFamily="34" charset="0"/>
                <a:ea typeface="隶书" panose="02010509060101010101" pitchFamily="49" charset="-122"/>
              </a:rPr>
              <a:t>6</a:t>
            </a:r>
          </a:p>
        </p:txBody>
      </p:sp>
      <p:sp>
        <p:nvSpPr>
          <p:cNvPr id="43" name="Oval 98"/>
          <p:cNvSpPr>
            <a:spLocks noChangeArrowheads="1"/>
          </p:cNvSpPr>
          <p:nvPr/>
        </p:nvSpPr>
        <p:spPr bwMode="auto">
          <a:xfrm>
            <a:off x="2158651" y="4803775"/>
            <a:ext cx="930275" cy="884238"/>
          </a:xfrm>
          <a:prstGeom prst="ellipse">
            <a:avLst/>
          </a:prstGeom>
          <a:solidFill>
            <a:srgbClr val="FF99FF"/>
          </a:solidFill>
          <a:ln w="38100" cap="rnd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4000" b="1" baseline="-25000">
                <a:latin typeface="Corbel" panose="020B0503020204020204" pitchFamily="34" charset="0"/>
                <a:ea typeface="隶书" panose="02010509060101010101" pitchFamily="49" charset="-122"/>
              </a:rPr>
              <a:t>5</a:t>
            </a:r>
          </a:p>
        </p:txBody>
      </p:sp>
      <p:sp>
        <p:nvSpPr>
          <p:cNvPr id="44" name="Oval 99"/>
          <p:cNvSpPr>
            <a:spLocks noChangeArrowheads="1"/>
          </p:cNvSpPr>
          <p:nvPr/>
        </p:nvSpPr>
        <p:spPr bwMode="auto">
          <a:xfrm>
            <a:off x="1334738" y="2916238"/>
            <a:ext cx="930275" cy="884237"/>
          </a:xfrm>
          <a:prstGeom prst="ellipse">
            <a:avLst/>
          </a:prstGeom>
          <a:solidFill>
            <a:srgbClr val="FF99FF"/>
          </a:solidFill>
          <a:ln w="38100" cap="rnd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4000" b="1" baseline="-25000">
                <a:latin typeface="Corbel" panose="020B0503020204020204" pitchFamily="34" charset="0"/>
                <a:ea typeface="隶书" panose="02010509060101010101" pitchFamily="49" charset="-122"/>
              </a:rPr>
              <a:t>2</a:t>
            </a:r>
          </a:p>
        </p:txBody>
      </p:sp>
      <p:sp>
        <p:nvSpPr>
          <p:cNvPr id="45" name="Line 102"/>
          <p:cNvSpPr>
            <a:spLocks noChangeShapeType="1"/>
          </p:cNvSpPr>
          <p:nvPr/>
        </p:nvSpPr>
        <p:spPr bwMode="auto">
          <a:xfrm>
            <a:off x="1988788" y="3751263"/>
            <a:ext cx="457200" cy="1098550"/>
          </a:xfrm>
          <a:prstGeom prst="line">
            <a:avLst/>
          </a:prstGeom>
          <a:noFill/>
          <a:ln w="57150" cap="rnd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03"/>
          <p:cNvSpPr>
            <a:spLocks noChangeShapeType="1"/>
          </p:cNvSpPr>
          <p:nvPr/>
        </p:nvSpPr>
        <p:spPr bwMode="auto">
          <a:xfrm flipH="1">
            <a:off x="4960588" y="3744913"/>
            <a:ext cx="457200" cy="1181100"/>
          </a:xfrm>
          <a:prstGeom prst="line">
            <a:avLst/>
          </a:prstGeom>
          <a:noFill/>
          <a:ln w="57150" cap="rnd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05"/>
          <p:cNvSpPr>
            <a:spLocks noChangeShapeType="1"/>
          </p:cNvSpPr>
          <p:nvPr/>
        </p:nvSpPr>
        <p:spPr bwMode="auto">
          <a:xfrm>
            <a:off x="3709638" y="2544763"/>
            <a:ext cx="0" cy="685800"/>
          </a:xfrm>
          <a:prstGeom prst="line">
            <a:avLst/>
          </a:prstGeom>
          <a:noFill/>
          <a:ln w="57150" cap="rnd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07"/>
          <p:cNvSpPr>
            <a:spLocks noChangeShapeType="1"/>
          </p:cNvSpPr>
          <p:nvPr/>
        </p:nvSpPr>
        <p:spPr bwMode="auto">
          <a:xfrm>
            <a:off x="4039838" y="3989388"/>
            <a:ext cx="488950" cy="835025"/>
          </a:xfrm>
          <a:prstGeom prst="line">
            <a:avLst/>
          </a:prstGeom>
          <a:noFill/>
          <a:ln w="57150" cap="rnd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08"/>
          <p:cNvSpPr>
            <a:spLocks noChangeShapeType="1"/>
          </p:cNvSpPr>
          <p:nvPr/>
        </p:nvSpPr>
        <p:spPr bwMode="auto">
          <a:xfrm>
            <a:off x="2265013" y="3384550"/>
            <a:ext cx="974725" cy="246063"/>
          </a:xfrm>
          <a:prstGeom prst="line">
            <a:avLst/>
          </a:prstGeom>
          <a:noFill/>
          <a:ln w="57150" cap="rnd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124"/>
          <p:cNvSpPr>
            <a:spLocks noChangeArrowheads="1"/>
          </p:cNvSpPr>
          <p:nvPr/>
        </p:nvSpPr>
        <p:spPr bwMode="auto">
          <a:xfrm>
            <a:off x="6927500" y="4967288"/>
            <a:ext cx="4672013" cy="1557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1" name="Group 158"/>
          <p:cNvGrpSpPr>
            <a:grpSpLocks/>
          </p:cNvGrpSpPr>
          <p:nvPr/>
        </p:nvGrpSpPr>
        <p:grpSpPr bwMode="auto">
          <a:xfrm>
            <a:off x="9933061" y="1597025"/>
            <a:ext cx="1524000" cy="2133600"/>
            <a:chOff x="4416" y="672"/>
            <a:chExt cx="960" cy="1344"/>
          </a:xfrm>
        </p:grpSpPr>
        <p:sp>
          <p:nvSpPr>
            <p:cNvPr id="52" name="Oval 125"/>
            <p:cNvSpPr>
              <a:spLocks noChangeArrowheads="1"/>
            </p:cNvSpPr>
            <p:nvPr/>
          </p:nvSpPr>
          <p:spPr bwMode="auto">
            <a:xfrm>
              <a:off x="4416" y="1134"/>
              <a:ext cx="426" cy="410"/>
            </a:xfrm>
            <a:prstGeom prst="ellipse">
              <a:avLst/>
            </a:prstGeom>
            <a:solidFill>
              <a:srgbClr val="FFFFA5"/>
            </a:solidFill>
            <a:ln w="38100" cap="rnd">
              <a:solidFill>
                <a:srgbClr val="99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>
                  <a:solidFill>
                    <a:srgbClr val="996600"/>
                  </a:solidFill>
                  <a:latin typeface="Corbel" panose="020B0503020204020204" pitchFamily="34" charset="0"/>
                  <a:ea typeface="隶书" panose="02010509060101010101" pitchFamily="49" charset="-122"/>
                </a:rPr>
                <a:t>V</a:t>
              </a:r>
              <a:r>
                <a:rPr lang="en-US" altLang="zh-CN" sz="3200" b="1" baseline="-25000">
                  <a:solidFill>
                    <a:srgbClr val="996600"/>
                  </a:solidFill>
                  <a:latin typeface="Corbel" panose="020B0503020204020204" pitchFamily="34" charset="0"/>
                  <a:ea typeface="隶书" panose="02010509060101010101" pitchFamily="49" charset="-122"/>
                </a:rPr>
                <a:t>3</a:t>
              </a:r>
            </a:p>
          </p:txBody>
        </p:sp>
        <p:sp>
          <p:nvSpPr>
            <p:cNvPr id="53" name="Oval 126"/>
            <p:cNvSpPr>
              <a:spLocks noChangeArrowheads="1"/>
            </p:cNvSpPr>
            <p:nvPr/>
          </p:nvSpPr>
          <p:spPr bwMode="auto">
            <a:xfrm>
              <a:off x="4422" y="672"/>
              <a:ext cx="426" cy="410"/>
            </a:xfrm>
            <a:prstGeom prst="ellipse">
              <a:avLst/>
            </a:prstGeom>
            <a:solidFill>
              <a:srgbClr val="FFFFA5"/>
            </a:solidFill>
            <a:ln w="38100" cap="rnd">
              <a:solidFill>
                <a:srgbClr val="99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>
                  <a:solidFill>
                    <a:srgbClr val="996600"/>
                  </a:solidFill>
                  <a:latin typeface="Corbel" panose="020B0503020204020204" pitchFamily="34" charset="0"/>
                  <a:ea typeface="隶书" panose="02010509060101010101" pitchFamily="49" charset="-122"/>
                </a:rPr>
                <a:t>V</a:t>
              </a:r>
              <a:r>
                <a:rPr lang="en-US" altLang="zh-CN" sz="3200" b="1" baseline="-25000">
                  <a:solidFill>
                    <a:srgbClr val="996600"/>
                  </a:solidFill>
                  <a:latin typeface="Corbel" panose="020B050302020402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4" name="Oval 127"/>
            <p:cNvSpPr>
              <a:spLocks noChangeArrowheads="1"/>
            </p:cNvSpPr>
            <p:nvPr/>
          </p:nvSpPr>
          <p:spPr bwMode="auto">
            <a:xfrm>
              <a:off x="4944" y="1144"/>
              <a:ext cx="426" cy="410"/>
            </a:xfrm>
            <a:prstGeom prst="ellipse">
              <a:avLst/>
            </a:prstGeom>
            <a:solidFill>
              <a:srgbClr val="FFFFA5"/>
            </a:solidFill>
            <a:ln w="38100" cap="rnd">
              <a:solidFill>
                <a:srgbClr val="99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>
                  <a:solidFill>
                    <a:srgbClr val="996600"/>
                  </a:solidFill>
                  <a:latin typeface="Corbel" panose="020B0503020204020204" pitchFamily="34" charset="0"/>
                  <a:ea typeface="隶书" panose="02010509060101010101" pitchFamily="49" charset="-122"/>
                </a:rPr>
                <a:t>V</a:t>
              </a:r>
              <a:r>
                <a:rPr lang="en-US" altLang="zh-CN" sz="3200" b="1" baseline="-25000">
                  <a:solidFill>
                    <a:srgbClr val="996600"/>
                  </a:solidFill>
                  <a:latin typeface="Corbel" panose="020B0503020204020204" pitchFamily="34" charset="0"/>
                  <a:ea typeface="隶书" panose="02010509060101010101" pitchFamily="49" charset="-122"/>
                </a:rPr>
                <a:t>4</a:t>
              </a:r>
            </a:p>
          </p:txBody>
        </p:sp>
        <p:sp>
          <p:nvSpPr>
            <p:cNvPr id="55" name="Oval 128"/>
            <p:cNvSpPr>
              <a:spLocks noChangeArrowheads="1"/>
            </p:cNvSpPr>
            <p:nvPr/>
          </p:nvSpPr>
          <p:spPr bwMode="auto">
            <a:xfrm>
              <a:off x="4944" y="1606"/>
              <a:ext cx="425" cy="410"/>
            </a:xfrm>
            <a:prstGeom prst="ellipse">
              <a:avLst/>
            </a:prstGeom>
            <a:solidFill>
              <a:srgbClr val="FFFFA5"/>
            </a:solidFill>
            <a:ln w="38100" cap="rnd">
              <a:solidFill>
                <a:srgbClr val="99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>
                  <a:solidFill>
                    <a:srgbClr val="996600"/>
                  </a:solidFill>
                  <a:latin typeface="Corbel" panose="020B0503020204020204" pitchFamily="34" charset="0"/>
                  <a:ea typeface="隶书" panose="02010509060101010101" pitchFamily="49" charset="-122"/>
                </a:rPr>
                <a:t>V</a:t>
              </a:r>
              <a:r>
                <a:rPr lang="en-US" altLang="zh-CN" sz="3200" b="1" baseline="-25000">
                  <a:solidFill>
                    <a:srgbClr val="996600"/>
                  </a:solidFill>
                  <a:latin typeface="Corbel" panose="020B0503020204020204" pitchFamily="34" charset="0"/>
                  <a:ea typeface="隶书" panose="02010509060101010101" pitchFamily="49" charset="-122"/>
                </a:rPr>
                <a:t>6</a:t>
              </a:r>
            </a:p>
          </p:txBody>
        </p:sp>
        <p:sp>
          <p:nvSpPr>
            <p:cNvPr id="56" name="Oval 129"/>
            <p:cNvSpPr>
              <a:spLocks noChangeArrowheads="1"/>
            </p:cNvSpPr>
            <p:nvPr/>
          </p:nvSpPr>
          <p:spPr bwMode="auto">
            <a:xfrm>
              <a:off x="4423" y="1598"/>
              <a:ext cx="425" cy="410"/>
            </a:xfrm>
            <a:prstGeom prst="ellipse">
              <a:avLst/>
            </a:prstGeom>
            <a:solidFill>
              <a:srgbClr val="FFFFA5"/>
            </a:solidFill>
            <a:ln w="38100" cap="rnd">
              <a:solidFill>
                <a:srgbClr val="99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>
                  <a:solidFill>
                    <a:srgbClr val="996600"/>
                  </a:solidFill>
                  <a:latin typeface="Corbel" panose="020B0503020204020204" pitchFamily="34" charset="0"/>
                  <a:ea typeface="隶书" panose="02010509060101010101" pitchFamily="49" charset="-122"/>
                </a:rPr>
                <a:t>V</a:t>
              </a:r>
              <a:r>
                <a:rPr lang="en-US" altLang="zh-CN" sz="3200" b="1" baseline="-25000">
                  <a:solidFill>
                    <a:srgbClr val="996600"/>
                  </a:solidFill>
                  <a:latin typeface="Corbel" panose="020B0503020204020204" pitchFamily="34" charset="0"/>
                  <a:ea typeface="隶书" panose="02010509060101010101" pitchFamily="49" charset="-122"/>
                </a:rPr>
                <a:t>5</a:t>
              </a:r>
            </a:p>
          </p:txBody>
        </p:sp>
        <p:sp>
          <p:nvSpPr>
            <p:cNvPr id="57" name="Oval 130"/>
            <p:cNvSpPr>
              <a:spLocks noChangeArrowheads="1"/>
            </p:cNvSpPr>
            <p:nvPr/>
          </p:nvSpPr>
          <p:spPr bwMode="auto">
            <a:xfrm>
              <a:off x="4950" y="672"/>
              <a:ext cx="426" cy="410"/>
            </a:xfrm>
            <a:prstGeom prst="ellipse">
              <a:avLst/>
            </a:prstGeom>
            <a:solidFill>
              <a:srgbClr val="FFFFA5"/>
            </a:solidFill>
            <a:ln w="38100" cap="rnd">
              <a:solidFill>
                <a:srgbClr val="99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>
                  <a:solidFill>
                    <a:srgbClr val="996600"/>
                  </a:solidFill>
                  <a:latin typeface="Corbel" panose="020B0503020204020204" pitchFamily="34" charset="0"/>
                  <a:ea typeface="隶书" panose="02010509060101010101" pitchFamily="49" charset="-122"/>
                </a:rPr>
                <a:t>V</a:t>
              </a:r>
              <a:r>
                <a:rPr lang="en-US" altLang="zh-CN" sz="3200" b="1" baseline="-25000">
                  <a:solidFill>
                    <a:srgbClr val="996600"/>
                  </a:solidFill>
                  <a:latin typeface="Corbel" panose="020B0503020204020204" pitchFamily="34" charset="0"/>
                  <a:ea typeface="隶书" panose="02010509060101010101" pitchFamily="49" charset="-122"/>
                </a:rPr>
                <a:t>2</a:t>
              </a:r>
            </a:p>
          </p:txBody>
        </p:sp>
      </p:grpSp>
      <p:sp>
        <p:nvSpPr>
          <p:cNvPr id="58" name="Oval 142"/>
          <p:cNvSpPr>
            <a:spLocks noChangeArrowheads="1"/>
          </p:cNvSpPr>
          <p:nvPr/>
        </p:nvSpPr>
        <p:spPr bwMode="auto">
          <a:xfrm>
            <a:off x="8637661" y="1597025"/>
            <a:ext cx="676275" cy="650875"/>
          </a:xfrm>
          <a:prstGeom prst="ellipse">
            <a:avLst/>
          </a:prstGeom>
          <a:solidFill>
            <a:srgbClr val="FF99FF"/>
          </a:solidFill>
          <a:ln w="38100" cap="rnd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rgbClr val="FF1313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3200" b="1" baseline="-25000">
                <a:solidFill>
                  <a:srgbClr val="FF1313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3</a:t>
            </a:r>
          </a:p>
        </p:txBody>
      </p:sp>
      <p:sp>
        <p:nvSpPr>
          <p:cNvPr id="59" name="Oval 143"/>
          <p:cNvSpPr>
            <a:spLocks noChangeArrowheads="1"/>
          </p:cNvSpPr>
          <p:nvPr/>
        </p:nvSpPr>
        <p:spPr bwMode="auto">
          <a:xfrm>
            <a:off x="7808986" y="1597025"/>
            <a:ext cx="676275" cy="650875"/>
          </a:xfrm>
          <a:prstGeom prst="ellipse">
            <a:avLst/>
          </a:prstGeom>
          <a:solidFill>
            <a:srgbClr val="FF99FF"/>
          </a:solidFill>
          <a:ln w="38100" cap="rnd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rgbClr val="FF1313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3200" b="1" baseline="-25000">
                <a:solidFill>
                  <a:srgbClr val="FF1313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60" name="Oval 144"/>
          <p:cNvSpPr>
            <a:spLocks noChangeArrowheads="1"/>
          </p:cNvSpPr>
          <p:nvPr/>
        </p:nvSpPr>
        <p:spPr bwMode="auto">
          <a:xfrm>
            <a:off x="8637661" y="2359025"/>
            <a:ext cx="676275" cy="650875"/>
          </a:xfrm>
          <a:prstGeom prst="ellipse">
            <a:avLst/>
          </a:prstGeom>
          <a:solidFill>
            <a:srgbClr val="FF99FF"/>
          </a:solidFill>
          <a:ln w="38100" cap="rnd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rgbClr val="FF1313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3200" b="1" baseline="-25000">
                <a:solidFill>
                  <a:srgbClr val="FF1313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4</a:t>
            </a:r>
          </a:p>
        </p:txBody>
      </p:sp>
      <p:sp>
        <p:nvSpPr>
          <p:cNvPr id="61" name="Oval 145"/>
          <p:cNvSpPr>
            <a:spLocks noChangeArrowheads="1"/>
          </p:cNvSpPr>
          <p:nvPr/>
        </p:nvSpPr>
        <p:spPr bwMode="auto">
          <a:xfrm>
            <a:off x="7824861" y="2343150"/>
            <a:ext cx="674688" cy="650875"/>
          </a:xfrm>
          <a:prstGeom prst="ellipse">
            <a:avLst/>
          </a:prstGeom>
          <a:solidFill>
            <a:srgbClr val="FF99FF"/>
          </a:solidFill>
          <a:ln w="38100" cap="rnd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rgbClr val="FF1313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3200" b="1" baseline="-25000">
                <a:solidFill>
                  <a:srgbClr val="FF1313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6</a:t>
            </a:r>
          </a:p>
        </p:txBody>
      </p:sp>
      <p:sp>
        <p:nvSpPr>
          <p:cNvPr id="62" name="Oval 146"/>
          <p:cNvSpPr>
            <a:spLocks noChangeArrowheads="1"/>
          </p:cNvSpPr>
          <p:nvPr/>
        </p:nvSpPr>
        <p:spPr bwMode="auto">
          <a:xfrm>
            <a:off x="8637661" y="3082925"/>
            <a:ext cx="674688" cy="650875"/>
          </a:xfrm>
          <a:prstGeom prst="ellipse">
            <a:avLst/>
          </a:prstGeom>
          <a:solidFill>
            <a:srgbClr val="FF99FF"/>
          </a:solidFill>
          <a:ln w="38100" cap="rnd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rgbClr val="FF1313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3200" b="1" baseline="-25000">
                <a:solidFill>
                  <a:srgbClr val="FF1313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5</a:t>
            </a:r>
          </a:p>
        </p:txBody>
      </p:sp>
      <p:sp>
        <p:nvSpPr>
          <p:cNvPr id="63" name="Oval 147"/>
          <p:cNvSpPr>
            <a:spLocks noChangeArrowheads="1"/>
          </p:cNvSpPr>
          <p:nvPr/>
        </p:nvSpPr>
        <p:spPr bwMode="auto">
          <a:xfrm>
            <a:off x="7808986" y="3070225"/>
            <a:ext cx="676275" cy="650875"/>
          </a:xfrm>
          <a:prstGeom prst="ellipse">
            <a:avLst/>
          </a:prstGeom>
          <a:solidFill>
            <a:srgbClr val="FF99FF"/>
          </a:solidFill>
          <a:ln w="38100" cap="rnd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rgbClr val="FF1313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3200" b="1" baseline="-25000">
                <a:solidFill>
                  <a:srgbClr val="FF1313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2</a:t>
            </a:r>
          </a:p>
        </p:txBody>
      </p:sp>
      <p:sp>
        <p:nvSpPr>
          <p:cNvPr id="64" name="Text Box 149"/>
          <p:cNvSpPr txBox="1">
            <a:spLocks noChangeArrowheads="1"/>
          </p:cNvSpPr>
          <p:nvPr/>
        </p:nvSpPr>
        <p:spPr bwMode="auto">
          <a:xfrm>
            <a:off x="8256661" y="3806825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</a:p>
        </p:txBody>
      </p:sp>
      <p:sp>
        <p:nvSpPr>
          <p:cNvPr id="65" name="Text Box 150"/>
          <p:cNvSpPr txBox="1">
            <a:spLocks noChangeArrowheads="1"/>
          </p:cNvSpPr>
          <p:nvPr/>
        </p:nvSpPr>
        <p:spPr bwMode="auto">
          <a:xfrm>
            <a:off x="10199761" y="3806825"/>
            <a:ext cx="99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9966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V-U</a:t>
            </a:r>
          </a:p>
        </p:txBody>
      </p:sp>
      <p:sp>
        <p:nvSpPr>
          <p:cNvPr id="66" name="Text Box 151"/>
          <p:cNvSpPr txBox="1">
            <a:spLocks noChangeArrowheads="1"/>
          </p:cNvSpPr>
          <p:nvPr/>
        </p:nvSpPr>
        <p:spPr bwMode="auto">
          <a:xfrm>
            <a:off x="8778525" y="4468813"/>
            <a:ext cx="79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TE</a:t>
            </a:r>
          </a:p>
        </p:txBody>
      </p:sp>
      <p:sp>
        <p:nvSpPr>
          <p:cNvPr id="67" name="Oval 152"/>
          <p:cNvSpPr>
            <a:spLocks noChangeArrowheads="1"/>
          </p:cNvSpPr>
          <p:nvPr/>
        </p:nvSpPr>
        <p:spPr bwMode="auto">
          <a:xfrm>
            <a:off x="9933061" y="2330450"/>
            <a:ext cx="676275" cy="6508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chemeClr val="bg1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3200" b="1" baseline="-25000">
                <a:solidFill>
                  <a:schemeClr val="bg1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3</a:t>
            </a:r>
          </a:p>
        </p:txBody>
      </p:sp>
      <p:sp>
        <p:nvSpPr>
          <p:cNvPr id="68" name="Oval 153"/>
          <p:cNvSpPr>
            <a:spLocks noChangeArrowheads="1"/>
          </p:cNvSpPr>
          <p:nvPr/>
        </p:nvSpPr>
        <p:spPr bwMode="auto">
          <a:xfrm>
            <a:off x="9942586" y="1597025"/>
            <a:ext cx="676275" cy="6508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chemeClr val="bg1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3200" b="1" baseline="-25000">
                <a:solidFill>
                  <a:schemeClr val="bg1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69" name="Oval 154"/>
          <p:cNvSpPr>
            <a:spLocks noChangeArrowheads="1"/>
          </p:cNvSpPr>
          <p:nvPr/>
        </p:nvSpPr>
        <p:spPr bwMode="auto">
          <a:xfrm>
            <a:off x="10771261" y="2346325"/>
            <a:ext cx="676275" cy="6508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chemeClr val="bg1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3200" b="1" baseline="-25000">
                <a:solidFill>
                  <a:schemeClr val="bg1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4</a:t>
            </a:r>
          </a:p>
        </p:txBody>
      </p:sp>
      <p:sp>
        <p:nvSpPr>
          <p:cNvPr id="70" name="Oval 155"/>
          <p:cNvSpPr>
            <a:spLocks noChangeArrowheads="1"/>
          </p:cNvSpPr>
          <p:nvPr/>
        </p:nvSpPr>
        <p:spPr bwMode="auto">
          <a:xfrm>
            <a:off x="10771261" y="3079750"/>
            <a:ext cx="674688" cy="6508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chemeClr val="bg1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3200" b="1" baseline="-25000">
                <a:solidFill>
                  <a:schemeClr val="bg1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6</a:t>
            </a:r>
          </a:p>
        </p:txBody>
      </p:sp>
      <p:sp>
        <p:nvSpPr>
          <p:cNvPr id="71" name="Oval 156"/>
          <p:cNvSpPr>
            <a:spLocks noChangeArrowheads="1"/>
          </p:cNvSpPr>
          <p:nvPr/>
        </p:nvSpPr>
        <p:spPr bwMode="auto">
          <a:xfrm>
            <a:off x="9944174" y="3067050"/>
            <a:ext cx="674687" cy="6508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chemeClr val="bg1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3200" b="1" baseline="-25000">
                <a:solidFill>
                  <a:schemeClr val="bg1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5</a:t>
            </a:r>
          </a:p>
        </p:txBody>
      </p:sp>
      <p:sp>
        <p:nvSpPr>
          <p:cNvPr id="72" name="Oval 157"/>
          <p:cNvSpPr>
            <a:spLocks noChangeArrowheads="1"/>
          </p:cNvSpPr>
          <p:nvPr/>
        </p:nvSpPr>
        <p:spPr bwMode="auto">
          <a:xfrm>
            <a:off x="10780786" y="1597025"/>
            <a:ext cx="676275" cy="65087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chemeClr val="bg1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V</a:t>
            </a:r>
            <a:r>
              <a:rPr lang="en-US" altLang="zh-CN" sz="3200" b="1" baseline="-25000">
                <a:solidFill>
                  <a:schemeClr val="bg1"/>
                </a:solidFill>
                <a:latin typeface="Corbel" panose="020B0503020204020204" pitchFamily="34" charset="0"/>
                <a:ea typeface="隶书" panose="02010509060101010101" pitchFamily="49" charset="-122"/>
              </a:rPr>
              <a:t>2</a:t>
            </a:r>
          </a:p>
        </p:txBody>
      </p:sp>
      <p:sp>
        <p:nvSpPr>
          <p:cNvPr id="73" name="Text Box 160"/>
          <p:cNvSpPr txBox="1">
            <a:spLocks noChangeArrowheads="1"/>
          </p:cNvSpPr>
          <p:nvPr/>
        </p:nvSpPr>
        <p:spPr bwMode="auto">
          <a:xfrm>
            <a:off x="6975125" y="5110163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3600" b="1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v</a:t>
            </a:r>
            <a:r>
              <a:rPr lang="en-US" altLang="zh-CN" sz="3600" b="1" baseline="-25000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1</a:t>
            </a:r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,</a:t>
            </a:r>
            <a:r>
              <a:rPr lang="en-US" altLang="zh-CN" sz="3600" b="1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v</a:t>
            </a:r>
            <a:r>
              <a:rPr lang="en-US" altLang="zh-CN" sz="3600" b="1" baseline="-25000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3</a:t>
            </a:r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),</a:t>
            </a:r>
          </a:p>
        </p:txBody>
      </p:sp>
      <p:sp>
        <p:nvSpPr>
          <p:cNvPr id="74" name="Text Box 161"/>
          <p:cNvSpPr txBox="1">
            <a:spLocks noChangeArrowheads="1"/>
          </p:cNvSpPr>
          <p:nvPr/>
        </p:nvSpPr>
        <p:spPr bwMode="auto">
          <a:xfrm>
            <a:off x="8467375" y="5110163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3600" b="1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v</a:t>
            </a:r>
            <a:r>
              <a:rPr lang="en-US" altLang="zh-CN" sz="3600" b="1" baseline="-25000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3</a:t>
            </a:r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,</a:t>
            </a:r>
            <a:r>
              <a:rPr lang="en-US" altLang="zh-CN" sz="3600" b="1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v</a:t>
            </a:r>
            <a:r>
              <a:rPr lang="en-US" altLang="zh-CN" sz="3600" b="1" baseline="-25000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6</a:t>
            </a:r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),</a:t>
            </a:r>
          </a:p>
        </p:txBody>
      </p:sp>
      <p:sp>
        <p:nvSpPr>
          <p:cNvPr id="75" name="Text Box 162"/>
          <p:cNvSpPr txBox="1">
            <a:spLocks noChangeArrowheads="1"/>
          </p:cNvSpPr>
          <p:nvPr/>
        </p:nvSpPr>
        <p:spPr bwMode="auto">
          <a:xfrm>
            <a:off x="9915175" y="5110163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3600" b="1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v</a:t>
            </a:r>
            <a:r>
              <a:rPr lang="en-US" altLang="zh-CN" sz="3600" b="1" baseline="-25000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6</a:t>
            </a:r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,</a:t>
            </a:r>
            <a:r>
              <a:rPr lang="en-US" altLang="zh-CN" sz="3600" b="1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v</a:t>
            </a:r>
            <a:r>
              <a:rPr lang="en-US" altLang="zh-CN" sz="3600" b="1" baseline="-25000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4</a:t>
            </a:r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),</a:t>
            </a:r>
          </a:p>
        </p:txBody>
      </p:sp>
      <p:sp>
        <p:nvSpPr>
          <p:cNvPr id="76" name="Text Box 163"/>
          <p:cNvSpPr txBox="1">
            <a:spLocks noChangeArrowheads="1"/>
          </p:cNvSpPr>
          <p:nvPr/>
        </p:nvSpPr>
        <p:spPr bwMode="auto">
          <a:xfrm>
            <a:off x="6975125" y="5688013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3600" b="1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v</a:t>
            </a:r>
            <a:r>
              <a:rPr lang="en-US" altLang="zh-CN" sz="3600" b="1" baseline="-25000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3</a:t>
            </a:r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,</a:t>
            </a:r>
            <a:r>
              <a:rPr lang="en-US" altLang="zh-CN" sz="3600" b="1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v</a:t>
            </a:r>
            <a:r>
              <a:rPr lang="en-US" altLang="zh-CN" sz="3600" b="1" baseline="-25000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2</a:t>
            </a:r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),</a:t>
            </a:r>
          </a:p>
        </p:txBody>
      </p:sp>
      <p:sp>
        <p:nvSpPr>
          <p:cNvPr id="77" name="Text Box 164"/>
          <p:cNvSpPr txBox="1">
            <a:spLocks noChangeArrowheads="1"/>
          </p:cNvSpPr>
          <p:nvPr/>
        </p:nvSpPr>
        <p:spPr bwMode="auto">
          <a:xfrm>
            <a:off x="8499125" y="5688013"/>
            <a:ext cx="136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3600" b="1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v</a:t>
            </a:r>
            <a:r>
              <a:rPr lang="en-US" altLang="zh-CN" sz="3600" b="1" baseline="-25000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2</a:t>
            </a:r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,</a:t>
            </a:r>
            <a:r>
              <a:rPr lang="en-US" altLang="zh-CN" sz="3600" b="1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v</a:t>
            </a:r>
            <a:r>
              <a:rPr lang="en-US" altLang="zh-CN" sz="3600" b="1" baseline="-25000">
                <a:solidFill>
                  <a:srgbClr val="FF1313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5</a:t>
            </a:r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1588738" y="5864225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Corbel" panose="020B0503020204020204" pitchFamily="34" charset="0"/>
                <a:ea typeface="华文楷体" panose="02010600040101010101" pitchFamily="2" charset="-122"/>
              </a:rPr>
              <a:t>v</a:t>
            </a:r>
            <a:r>
              <a:rPr lang="en-US" altLang="zh-CN" sz="24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6</a:t>
            </a:r>
            <a:r>
              <a:rPr lang="zh-CN" altLang="en-US" sz="2400" b="1">
                <a:latin typeface="Corbel" panose="020B0503020204020204" pitchFamily="34" charset="0"/>
                <a:ea typeface="华文楷体" panose="02010600040101010101" pitchFamily="2" charset="-122"/>
              </a:rPr>
              <a:t>出发，生成过程？</a:t>
            </a:r>
            <a:endParaRPr lang="en-US" altLang="zh-CN" sz="2400" b="1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1255584" y="6323955"/>
            <a:ext cx="49271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Corbel" panose="020B0503020204020204" pitchFamily="34" charset="0"/>
                <a:ea typeface="华文楷体" panose="02010600040101010101" pitchFamily="2" charset="-122"/>
              </a:rPr>
              <a:t>(V6, V4)(V3, V6)(V1, 3</a:t>
            </a:r>
            <a:r>
              <a:rPr lang="en-US" altLang="zh-CN" sz="2400" dirty="0" smtClean="0">
                <a:latin typeface="Corbel" panose="020B0503020204020204" pitchFamily="34" charset="0"/>
                <a:ea typeface="华文楷体" panose="02010600040101010101" pitchFamily="2" charset="-122"/>
              </a:rPr>
              <a:t>)(</a:t>
            </a:r>
            <a:r>
              <a:rPr lang="en-US" altLang="zh-CN" sz="2400" dirty="0">
                <a:latin typeface="Corbel" panose="020B0503020204020204" pitchFamily="34" charset="0"/>
                <a:ea typeface="华文楷体" panose="02010600040101010101" pitchFamily="2" charset="-122"/>
              </a:rPr>
              <a:t>V3, V2)(V2, V5)</a:t>
            </a:r>
            <a:endParaRPr lang="zh-CN" altLang="en-US" sz="2400" dirty="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71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75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75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8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5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7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7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7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 autoUpdateAnimBg="0"/>
      <p:bldP spid="40" grpId="0" animBg="1" autoUpdateAnimBg="0"/>
      <p:bldP spid="41" grpId="0" animBg="1" autoUpdateAnimBg="0"/>
      <p:bldP spid="42" grpId="0" animBg="1" autoUpdateAnimBg="0"/>
      <p:bldP spid="43" grpId="0" animBg="1" autoUpdateAnimBg="0"/>
      <p:bldP spid="44" grpId="0" animBg="1" autoUpdateAnimBg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8" grpId="0" animBg="1" autoUpdateAnimBg="0"/>
      <p:bldP spid="59" grpId="0" animBg="1" autoUpdateAnimBg="0"/>
      <p:bldP spid="60" grpId="0" animBg="1" autoUpdateAnimBg="0"/>
      <p:bldP spid="61" grpId="0" animBg="1" autoUpdateAnimBg="0"/>
      <p:bldP spid="62" grpId="0" animBg="1" autoUpdateAnimBg="0"/>
      <p:bldP spid="63" grpId="0" animBg="1" autoUpdateAnimBg="0"/>
      <p:bldP spid="64" grpId="0" autoUpdateAnimBg="0"/>
      <p:bldP spid="65" grpId="0" autoUpdateAnimBg="0"/>
      <p:bldP spid="66" grpId="0" autoUpdateAnimBg="0"/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utoUpdateAnimBg="0"/>
      <p:bldP spid="74" grpId="0" autoUpdateAnimBg="0"/>
      <p:bldP spid="75" grpId="0" autoUpdateAnimBg="0"/>
      <p:bldP spid="76" grpId="0" autoUpdateAnimBg="0"/>
      <p:bldP spid="77" grpId="0" autoUpdateAnimBg="0"/>
      <p:bldP spid="79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Prim</a:t>
            </a:r>
            <a:r>
              <a:rPr lang="zh-CN" altLang="en-US" b="1" dirty="0" smtClean="0"/>
              <a:t>算法具体实现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26791" y="1478423"/>
            <a:ext cx="91098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如何表示集合</a:t>
            </a:r>
            <a:r>
              <a:rPr lang="en-US" altLang="zh-CN" sz="3600" dirty="0" smtClean="0"/>
              <a:t>U</a:t>
            </a:r>
            <a:r>
              <a:rPr lang="zh-CN" altLang="en-US" sz="3600" dirty="0" smtClean="0"/>
              <a:t>与集合</a:t>
            </a:r>
            <a:r>
              <a:rPr lang="en-US" altLang="zh-CN" sz="3600" dirty="0" smtClean="0"/>
              <a:t>V-U</a:t>
            </a:r>
            <a:r>
              <a:rPr lang="zh-CN" altLang="en-US" sz="3600" dirty="0" smtClean="0"/>
              <a:t>？</a:t>
            </a:r>
            <a:endParaRPr lang="en-US" altLang="zh-CN" sz="36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可以使用</a:t>
            </a:r>
            <a:r>
              <a:rPr lang="en-US" altLang="zh-CN" sz="2400" dirty="0" err="1" smtClean="0"/>
              <a:t>vis</a:t>
            </a:r>
            <a:r>
              <a:rPr lang="en-US" altLang="zh-CN" sz="2400" dirty="0" smtClean="0"/>
              <a:t>[]</a:t>
            </a:r>
            <a:r>
              <a:rPr lang="zh-CN" altLang="en-US" sz="2400" dirty="0" smtClean="0"/>
              <a:t>数组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vis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]==1 </a:t>
            </a:r>
            <a:r>
              <a:rPr lang="zh-CN" altLang="en-US" sz="2400" dirty="0" smtClean="0"/>
              <a:t>表示在集合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vis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]==0 </a:t>
            </a:r>
            <a:r>
              <a:rPr lang="zh-CN" altLang="en-US" sz="2400" dirty="0" smtClean="0"/>
              <a:t>表示在集合</a:t>
            </a:r>
            <a:r>
              <a:rPr lang="en-US" altLang="zh-CN" sz="2400" dirty="0" smtClean="0"/>
              <a:t>V-U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如何来找符合条件边？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辅助数组：</a:t>
            </a:r>
            <a:r>
              <a:rPr lang="en-US" altLang="zh-CN" sz="2400" dirty="0" err="1" smtClean="0"/>
              <a:t>minn</a:t>
            </a:r>
            <a:r>
              <a:rPr lang="en-US" altLang="zh-CN" sz="2400" dirty="0" smtClean="0"/>
              <a:t>[]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minn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用于记录节点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到达点集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的最短权值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992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Prim</a:t>
            </a:r>
            <a:r>
              <a:rPr lang="zh-CN" altLang="en-US" b="1" dirty="0" smtClean="0"/>
              <a:t>算法实现演示</a:t>
            </a:r>
            <a:endParaRPr lang="zh-CN" altLang="en-US" dirty="0"/>
          </a:p>
        </p:txBody>
      </p:sp>
      <p:grpSp>
        <p:nvGrpSpPr>
          <p:cNvPr id="3" name="Group 1026"/>
          <p:cNvGrpSpPr>
            <a:grpSpLocks/>
          </p:cNvGrpSpPr>
          <p:nvPr/>
        </p:nvGrpSpPr>
        <p:grpSpPr bwMode="auto">
          <a:xfrm>
            <a:off x="2214562" y="4332408"/>
            <a:ext cx="8116888" cy="2578101"/>
            <a:chOff x="287" y="2409"/>
            <a:chExt cx="5113" cy="1624"/>
          </a:xfrm>
        </p:grpSpPr>
        <p:graphicFrame>
          <p:nvGraphicFramePr>
            <p:cNvPr id="4" name="Object 10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0967457"/>
                </p:ext>
              </p:extLst>
            </p:nvPr>
          </p:nvGraphicFramePr>
          <p:xfrm>
            <a:off x="287" y="2429"/>
            <a:ext cx="5113" cy="1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Document" r:id="rId3" imgW="8220132" imgH="2574087" progId="Word.Document.8">
                    <p:embed/>
                  </p:oleObj>
                </mc:Choice>
                <mc:Fallback>
                  <p:oleObj name="Document" r:id="rId3" imgW="8220132" imgH="2574087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" y="2429"/>
                          <a:ext cx="5113" cy="1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1028"/>
            <p:cNvSpPr txBox="1">
              <a:spLocks noChangeArrowheads="1"/>
            </p:cNvSpPr>
            <p:nvPr/>
          </p:nvSpPr>
          <p:spPr bwMode="auto">
            <a:xfrm>
              <a:off x="1046" y="2409"/>
              <a:ext cx="25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400" b="1">
                  <a:solidFill>
                    <a:srgbClr val="0000FF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i</a:t>
              </a:r>
            </a:p>
          </p:txBody>
        </p:sp>
      </p:grp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1158671" y="1419107"/>
            <a:ext cx="4349750" cy="2759075"/>
            <a:chOff x="812" y="374"/>
            <a:chExt cx="2740" cy="1738"/>
          </a:xfrm>
        </p:grpSpPr>
        <p:sp>
          <p:nvSpPr>
            <p:cNvPr id="7" name="Oval 1030"/>
            <p:cNvSpPr>
              <a:spLocks noChangeArrowheads="1"/>
            </p:cNvSpPr>
            <p:nvPr/>
          </p:nvSpPr>
          <p:spPr bwMode="auto">
            <a:xfrm>
              <a:off x="1008" y="509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400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Oval 1031"/>
            <p:cNvSpPr>
              <a:spLocks noChangeArrowheads="1"/>
            </p:cNvSpPr>
            <p:nvPr/>
          </p:nvSpPr>
          <p:spPr bwMode="auto">
            <a:xfrm>
              <a:off x="2448" y="509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400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Oval 1032"/>
            <p:cNvSpPr>
              <a:spLocks noChangeArrowheads="1"/>
            </p:cNvSpPr>
            <p:nvPr/>
          </p:nvSpPr>
          <p:spPr bwMode="auto">
            <a:xfrm>
              <a:off x="3264" y="797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400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Oval 1033"/>
            <p:cNvSpPr>
              <a:spLocks noChangeArrowheads="1"/>
            </p:cNvSpPr>
            <p:nvPr/>
          </p:nvSpPr>
          <p:spPr bwMode="auto">
            <a:xfrm>
              <a:off x="2880" y="1325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400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Oval 1034"/>
            <p:cNvSpPr>
              <a:spLocks noChangeArrowheads="1"/>
            </p:cNvSpPr>
            <p:nvPr/>
          </p:nvSpPr>
          <p:spPr bwMode="auto">
            <a:xfrm>
              <a:off x="2016" y="1133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e</a:t>
              </a:r>
              <a:endParaRPr lang="en-US" altLang="zh-CN" sz="2400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Oval 1035"/>
            <p:cNvSpPr>
              <a:spLocks noChangeArrowheads="1"/>
            </p:cNvSpPr>
            <p:nvPr/>
          </p:nvSpPr>
          <p:spPr bwMode="auto">
            <a:xfrm>
              <a:off x="912" y="1469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g</a:t>
              </a:r>
              <a:endParaRPr lang="en-US" altLang="zh-CN" sz="2400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Oval 1036"/>
            <p:cNvSpPr>
              <a:spLocks noChangeArrowheads="1"/>
            </p:cNvSpPr>
            <p:nvPr/>
          </p:nvSpPr>
          <p:spPr bwMode="auto">
            <a:xfrm>
              <a:off x="1968" y="1853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f</a:t>
              </a:r>
              <a:endParaRPr lang="en-US" altLang="zh-CN" sz="2400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1037"/>
            <p:cNvSpPr>
              <a:spLocks noChangeShapeType="1"/>
            </p:cNvSpPr>
            <p:nvPr/>
          </p:nvSpPr>
          <p:spPr bwMode="auto">
            <a:xfrm flipV="1">
              <a:off x="1296" y="653"/>
              <a:ext cx="1152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038"/>
            <p:cNvSpPr>
              <a:spLocks noChangeShapeType="1"/>
            </p:cNvSpPr>
            <p:nvPr/>
          </p:nvSpPr>
          <p:spPr bwMode="auto">
            <a:xfrm>
              <a:off x="1248" y="749"/>
              <a:ext cx="816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 flipH="1">
              <a:off x="2208" y="749"/>
              <a:ext cx="288" cy="38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40"/>
            <p:cNvSpPr>
              <a:spLocks noChangeShapeType="1"/>
            </p:cNvSpPr>
            <p:nvPr/>
          </p:nvSpPr>
          <p:spPr bwMode="auto">
            <a:xfrm flipH="1">
              <a:off x="1056" y="797"/>
              <a:ext cx="96" cy="6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041"/>
            <p:cNvSpPr>
              <a:spLocks noChangeShapeType="1"/>
            </p:cNvSpPr>
            <p:nvPr/>
          </p:nvSpPr>
          <p:spPr bwMode="auto">
            <a:xfrm flipV="1">
              <a:off x="1200" y="1325"/>
              <a:ext cx="816" cy="24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042"/>
            <p:cNvSpPr>
              <a:spLocks noChangeShapeType="1"/>
            </p:cNvSpPr>
            <p:nvPr/>
          </p:nvSpPr>
          <p:spPr bwMode="auto">
            <a:xfrm>
              <a:off x="2304" y="1277"/>
              <a:ext cx="576" cy="14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043"/>
            <p:cNvSpPr>
              <a:spLocks noChangeShapeType="1"/>
            </p:cNvSpPr>
            <p:nvPr/>
          </p:nvSpPr>
          <p:spPr bwMode="auto">
            <a:xfrm>
              <a:off x="2736" y="653"/>
              <a:ext cx="528" cy="19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044"/>
            <p:cNvSpPr>
              <a:spLocks noChangeShapeType="1"/>
            </p:cNvSpPr>
            <p:nvPr/>
          </p:nvSpPr>
          <p:spPr bwMode="auto">
            <a:xfrm flipH="1">
              <a:off x="3120" y="1037"/>
              <a:ext cx="192" cy="28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045"/>
            <p:cNvSpPr>
              <a:spLocks noChangeShapeType="1"/>
            </p:cNvSpPr>
            <p:nvPr/>
          </p:nvSpPr>
          <p:spPr bwMode="auto">
            <a:xfrm>
              <a:off x="2688" y="749"/>
              <a:ext cx="336" cy="62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046"/>
            <p:cNvSpPr>
              <a:spLocks noChangeShapeType="1"/>
            </p:cNvSpPr>
            <p:nvPr/>
          </p:nvSpPr>
          <p:spPr bwMode="auto">
            <a:xfrm>
              <a:off x="1200" y="1661"/>
              <a:ext cx="768" cy="28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047"/>
            <p:cNvSpPr>
              <a:spLocks noChangeShapeType="1"/>
            </p:cNvSpPr>
            <p:nvPr/>
          </p:nvSpPr>
          <p:spPr bwMode="auto">
            <a:xfrm flipH="1">
              <a:off x="2256" y="1517"/>
              <a:ext cx="624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048"/>
            <p:cNvSpPr txBox="1">
              <a:spLocks noChangeArrowheads="1"/>
            </p:cNvSpPr>
            <p:nvPr/>
          </p:nvSpPr>
          <p:spPr bwMode="auto">
            <a:xfrm>
              <a:off x="1632" y="37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19</a:t>
              </a:r>
              <a:endParaRPr lang="en-US" altLang="zh-CN" sz="2800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Text Box 1049"/>
            <p:cNvSpPr txBox="1">
              <a:spLocks noChangeArrowheads="1"/>
            </p:cNvSpPr>
            <p:nvPr/>
          </p:nvSpPr>
          <p:spPr bwMode="auto">
            <a:xfrm>
              <a:off x="2976" y="46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5</a:t>
              </a:r>
              <a:endParaRPr lang="en-US" altLang="zh-CN" sz="2400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Text Box 1050"/>
            <p:cNvSpPr txBox="1">
              <a:spLocks noChangeArrowheads="1"/>
            </p:cNvSpPr>
            <p:nvPr/>
          </p:nvSpPr>
          <p:spPr bwMode="auto">
            <a:xfrm>
              <a:off x="1392" y="65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14</a:t>
              </a:r>
              <a:endParaRPr lang="en-US" altLang="zh-CN" sz="2400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Text Box 1051"/>
            <p:cNvSpPr txBox="1">
              <a:spLocks noChangeArrowheads="1"/>
            </p:cNvSpPr>
            <p:nvPr/>
          </p:nvSpPr>
          <p:spPr bwMode="auto">
            <a:xfrm>
              <a:off x="812" y="94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18</a:t>
              </a:r>
              <a:endParaRPr lang="en-US" altLang="zh-CN" sz="3200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1052"/>
            <p:cNvSpPr txBox="1">
              <a:spLocks noChangeArrowheads="1"/>
            </p:cNvSpPr>
            <p:nvPr/>
          </p:nvSpPr>
          <p:spPr bwMode="auto">
            <a:xfrm>
              <a:off x="1488" y="156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27</a:t>
              </a:r>
              <a:endParaRPr lang="en-US" altLang="zh-CN" sz="3200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Text Box 1053"/>
            <p:cNvSpPr txBox="1">
              <a:spLocks noChangeArrowheads="1"/>
            </p:cNvSpPr>
            <p:nvPr/>
          </p:nvSpPr>
          <p:spPr bwMode="auto">
            <a:xfrm>
              <a:off x="1296" y="120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16</a:t>
              </a:r>
              <a:endParaRPr lang="en-US" altLang="zh-CN" sz="2800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Text Box 1054"/>
            <p:cNvSpPr txBox="1">
              <a:spLocks noChangeArrowheads="1"/>
            </p:cNvSpPr>
            <p:nvPr/>
          </p:nvSpPr>
          <p:spPr bwMode="auto">
            <a:xfrm>
              <a:off x="2448" y="109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8</a:t>
              </a:r>
              <a:endParaRPr lang="en-US" altLang="zh-CN" sz="3200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Text Box 1055"/>
            <p:cNvSpPr txBox="1">
              <a:spLocks noChangeArrowheads="1"/>
            </p:cNvSpPr>
            <p:nvPr/>
          </p:nvSpPr>
          <p:spPr bwMode="auto">
            <a:xfrm>
              <a:off x="2304" y="147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21</a:t>
              </a:r>
              <a:endParaRPr lang="en-US" altLang="zh-CN" sz="2800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Text Box 1056"/>
            <p:cNvSpPr txBox="1">
              <a:spLocks noChangeArrowheads="1"/>
            </p:cNvSpPr>
            <p:nvPr/>
          </p:nvSpPr>
          <p:spPr bwMode="auto">
            <a:xfrm>
              <a:off x="3216" y="108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3200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" name="Text Box 1057"/>
            <p:cNvSpPr txBox="1">
              <a:spLocks noChangeArrowheads="1"/>
            </p:cNvSpPr>
            <p:nvPr/>
          </p:nvSpPr>
          <p:spPr bwMode="auto">
            <a:xfrm>
              <a:off x="2112" y="65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12</a:t>
              </a:r>
              <a:endParaRPr lang="en-US" altLang="zh-CN" sz="3200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Text Box 1058"/>
            <p:cNvSpPr txBox="1">
              <a:spLocks noChangeArrowheads="1"/>
            </p:cNvSpPr>
            <p:nvPr/>
          </p:nvSpPr>
          <p:spPr bwMode="auto">
            <a:xfrm>
              <a:off x="2784" y="8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7</a:t>
              </a:r>
              <a:endParaRPr lang="en-US" altLang="zh-CN" sz="3200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9" name="Text Box 1062"/>
          <p:cNvSpPr txBox="1">
            <a:spLocks noChangeArrowheads="1"/>
          </p:cNvSpPr>
          <p:nvPr/>
        </p:nvSpPr>
        <p:spPr bwMode="auto">
          <a:xfrm>
            <a:off x="4931069" y="5934657"/>
            <a:ext cx="854075" cy="641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8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19</a:t>
            </a:r>
            <a:endParaRPr lang="en-US" altLang="zh-CN" sz="3600" b="1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40" name="Text Box 1063"/>
          <p:cNvSpPr txBox="1">
            <a:spLocks noChangeArrowheads="1"/>
          </p:cNvSpPr>
          <p:nvPr/>
        </p:nvSpPr>
        <p:spPr bwMode="auto">
          <a:xfrm>
            <a:off x="7686675" y="5918320"/>
            <a:ext cx="854075" cy="641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rgbClr val="00008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14</a:t>
            </a:r>
            <a:endParaRPr lang="en-US" altLang="zh-CN" sz="3600" b="1" dirty="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41" name="Text Box 1064"/>
          <p:cNvSpPr txBox="1">
            <a:spLocks noChangeArrowheads="1"/>
          </p:cNvSpPr>
          <p:nvPr/>
        </p:nvSpPr>
        <p:spPr bwMode="auto">
          <a:xfrm>
            <a:off x="9457130" y="5924670"/>
            <a:ext cx="854075" cy="641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rgbClr val="00008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18</a:t>
            </a:r>
            <a:endParaRPr lang="en-US" altLang="zh-CN" sz="3600" b="1" dirty="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42" name="Text Box 1065"/>
          <p:cNvSpPr txBox="1">
            <a:spLocks noChangeArrowheads="1"/>
          </p:cNvSpPr>
          <p:nvPr/>
        </p:nvSpPr>
        <p:spPr bwMode="auto">
          <a:xfrm>
            <a:off x="7647576" y="5972981"/>
            <a:ext cx="854075" cy="641350"/>
          </a:xfrm>
          <a:prstGeom prst="rect">
            <a:avLst/>
          </a:prstGeom>
          <a:solidFill>
            <a:srgbClr val="FA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0</a:t>
            </a:r>
            <a:endParaRPr lang="en-US" altLang="zh-CN" sz="3600" b="1" dirty="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43" name="Text Box 1067"/>
          <p:cNvSpPr txBox="1">
            <a:spLocks noChangeArrowheads="1"/>
          </p:cNvSpPr>
          <p:nvPr/>
        </p:nvSpPr>
        <p:spPr bwMode="auto">
          <a:xfrm>
            <a:off x="6727065" y="5232293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00008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1</a:t>
            </a:r>
            <a:endParaRPr lang="en-US" altLang="zh-CN" sz="3600" b="1" dirty="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44" name="Text Box 1068"/>
          <p:cNvSpPr txBox="1">
            <a:spLocks noChangeArrowheads="1"/>
          </p:cNvSpPr>
          <p:nvPr/>
        </p:nvSpPr>
        <p:spPr bwMode="auto">
          <a:xfrm>
            <a:off x="4959350" y="5950070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8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12</a:t>
            </a:r>
            <a:endParaRPr lang="en-US" altLang="zh-CN" sz="3600" b="1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47" name="Text Box 1071"/>
          <p:cNvSpPr txBox="1">
            <a:spLocks noChangeArrowheads="1"/>
          </p:cNvSpPr>
          <p:nvPr/>
        </p:nvSpPr>
        <p:spPr bwMode="auto">
          <a:xfrm>
            <a:off x="6772275" y="5950070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>
                <a:latin typeface="Corbel" panose="020B0503020204020204" pitchFamily="34" charset="0"/>
                <a:ea typeface="华文楷体" panose="02010600040101010101" pitchFamily="2" charset="-122"/>
              </a:rPr>
              <a:t>8</a:t>
            </a:r>
            <a:endParaRPr lang="en-US" altLang="zh-CN" sz="3600" b="1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48" name="Text Box 1072"/>
          <p:cNvSpPr txBox="1">
            <a:spLocks noChangeArrowheads="1"/>
          </p:cNvSpPr>
          <p:nvPr/>
        </p:nvSpPr>
        <p:spPr bwMode="auto">
          <a:xfrm>
            <a:off x="9436885" y="5972981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8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16</a:t>
            </a:r>
            <a:endParaRPr lang="en-US" altLang="zh-CN" sz="3600" b="1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49" name="Text Box 1073"/>
          <p:cNvSpPr txBox="1">
            <a:spLocks noChangeArrowheads="1"/>
          </p:cNvSpPr>
          <p:nvPr/>
        </p:nvSpPr>
        <p:spPr bwMode="auto">
          <a:xfrm>
            <a:off x="6788150" y="5950070"/>
            <a:ext cx="854075" cy="641350"/>
          </a:xfrm>
          <a:prstGeom prst="rect">
            <a:avLst/>
          </a:prstGeom>
          <a:solidFill>
            <a:srgbClr val="FA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0</a:t>
            </a:r>
            <a:endParaRPr lang="en-US" altLang="zh-CN" sz="3600" b="1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1" name="Text Box 1075"/>
          <p:cNvSpPr txBox="1">
            <a:spLocks noChangeArrowheads="1"/>
          </p:cNvSpPr>
          <p:nvPr/>
        </p:nvSpPr>
        <p:spPr bwMode="auto">
          <a:xfrm>
            <a:off x="5873750" y="5950070"/>
            <a:ext cx="854075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3</a:t>
            </a:r>
            <a:endParaRPr lang="en-US" altLang="zh-CN" sz="3600" b="1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4" name="Text Box 1078"/>
          <p:cNvSpPr txBox="1">
            <a:spLocks noChangeArrowheads="1"/>
          </p:cNvSpPr>
          <p:nvPr/>
        </p:nvSpPr>
        <p:spPr bwMode="auto">
          <a:xfrm>
            <a:off x="4959350" y="5950070"/>
            <a:ext cx="854075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latin typeface="Corbel" panose="020B0503020204020204" pitchFamily="34" charset="0"/>
                <a:ea typeface="华文楷体" panose="02010600040101010101" pitchFamily="2" charset="-122"/>
              </a:rPr>
              <a:t>7</a:t>
            </a:r>
          </a:p>
        </p:txBody>
      </p:sp>
      <p:sp>
        <p:nvSpPr>
          <p:cNvPr id="55" name="Text Box 1079"/>
          <p:cNvSpPr txBox="1">
            <a:spLocks noChangeArrowheads="1"/>
          </p:cNvSpPr>
          <p:nvPr/>
        </p:nvSpPr>
        <p:spPr bwMode="auto">
          <a:xfrm>
            <a:off x="8616950" y="5918320"/>
            <a:ext cx="854075" cy="65405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21</a:t>
            </a:r>
          </a:p>
        </p:txBody>
      </p:sp>
      <p:sp>
        <p:nvSpPr>
          <p:cNvPr id="56" name="Text Box 1080"/>
          <p:cNvSpPr txBox="1">
            <a:spLocks noChangeArrowheads="1"/>
          </p:cNvSpPr>
          <p:nvPr/>
        </p:nvSpPr>
        <p:spPr bwMode="auto">
          <a:xfrm>
            <a:off x="5873750" y="5950070"/>
            <a:ext cx="854075" cy="641350"/>
          </a:xfrm>
          <a:prstGeom prst="rect">
            <a:avLst/>
          </a:prstGeom>
          <a:solidFill>
            <a:srgbClr val="FA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0</a:t>
            </a:r>
            <a:endParaRPr lang="en-US" altLang="zh-CN" sz="3600" b="1" dirty="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8" name="Text Box 1082"/>
          <p:cNvSpPr txBox="1">
            <a:spLocks noChangeArrowheads="1"/>
          </p:cNvSpPr>
          <p:nvPr/>
        </p:nvSpPr>
        <p:spPr bwMode="auto">
          <a:xfrm>
            <a:off x="4966495" y="5957007"/>
            <a:ext cx="854075" cy="65405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rgbClr val="80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5</a:t>
            </a:r>
            <a:endParaRPr lang="en-US" altLang="zh-CN" sz="3600" b="1" dirty="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9" name="Text Box 1083"/>
          <p:cNvSpPr txBox="1">
            <a:spLocks noChangeArrowheads="1"/>
          </p:cNvSpPr>
          <p:nvPr/>
        </p:nvSpPr>
        <p:spPr bwMode="auto">
          <a:xfrm>
            <a:off x="4978596" y="5979295"/>
            <a:ext cx="854075" cy="641350"/>
          </a:xfrm>
          <a:prstGeom prst="rect">
            <a:avLst/>
          </a:prstGeom>
          <a:solidFill>
            <a:srgbClr val="FA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0</a:t>
            </a:r>
            <a:endParaRPr lang="en-US" altLang="zh-CN" sz="3600" b="1" dirty="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0" name="Text Box 1084"/>
          <p:cNvSpPr txBox="1">
            <a:spLocks noChangeArrowheads="1"/>
          </p:cNvSpPr>
          <p:nvPr/>
        </p:nvSpPr>
        <p:spPr bwMode="auto">
          <a:xfrm>
            <a:off x="9453955" y="5995849"/>
            <a:ext cx="854075" cy="654050"/>
          </a:xfrm>
          <a:prstGeom prst="rect">
            <a:avLst/>
          </a:prstGeom>
          <a:solidFill>
            <a:srgbClr val="FFCCCC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rgbClr val="FF33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0</a:t>
            </a:r>
            <a:endParaRPr lang="en-US" altLang="zh-CN" sz="3600" b="1" dirty="0">
              <a:solidFill>
                <a:srgbClr val="FF3300"/>
              </a:solidFill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2" name="Text Box 1086"/>
          <p:cNvSpPr txBox="1">
            <a:spLocks noChangeArrowheads="1"/>
          </p:cNvSpPr>
          <p:nvPr/>
        </p:nvSpPr>
        <p:spPr bwMode="auto">
          <a:xfrm>
            <a:off x="8616950" y="5940545"/>
            <a:ext cx="854075" cy="654050"/>
          </a:xfrm>
          <a:prstGeom prst="rect">
            <a:avLst/>
          </a:prstGeom>
          <a:solidFill>
            <a:srgbClr val="FFCC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rgbClr val="FF33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63" name="Line 1090"/>
          <p:cNvSpPr>
            <a:spLocks noChangeShapeType="1"/>
          </p:cNvSpPr>
          <p:nvPr/>
        </p:nvSpPr>
        <p:spPr bwMode="auto">
          <a:xfrm>
            <a:off x="3527221" y="2852620"/>
            <a:ext cx="914400" cy="2286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1091"/>
          <p:cNvSpPr>
            <a:spLocks noChangeArrowheads="1"/>
          </p:cNvSpPr>
          <p:nvPr/>
        </p:nvSpPr>
        <p:spPr bwMode="auto">
          <a:xfrm>
            <a:off x="3070021" y="2624020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>
                <a:solidFill>
                  <a:srgbClr val="80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e</a:t>
            </a:r>
            <a:endParaRPr lang="en-US" altLang="zh-CN" sz="240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5" name="Line 1092"/>
          <p:cNvSpPr>
            <a:spLocks noChangeShapeType="1"/>
          </p:cNvSpPr>
          <p:nvPr/>
        </p:nvSpPr>
        <p:spPr bwMode="auto">
          <a:xfrm>
            <a:off x="1850821" y="2014420"/>
            <a:ext cx="1295400" cy="685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Oval 1093"/>
          <p:cNvSpPr>
            <a:spLocks noChangeArrowheads="1"/>
          </p:cNvSpPr>
          <p:nvPr/>
        </p:nvSpPr>
        <p:spPr bwMode="auto">
          <a:xfrm>
            <a:off x="4441621" y="2928820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>
                <a:solidFill>
                  <a:srgbClr val="80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d</a:t>
            </a:r>
            <a:endParaRPr lang="en-US" altLang="zh-CN" sz="240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7" name="Line 1094"/>
          <p:cNvSpPr>
            <a:spLocks noChangeShapeType="1"/>
          </p:cNvSpPr>
          <p:nvPr/>
        </p:nvSpPr>
        <p:spPr bwMode="auto">
          <a:xfrm flipH="1">
            <a:off x="4822621" y="2471620"/>
            <a:ext cx="304800" cy="457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Oval 1095"/>
          <p:cNvSpPr>
            <a:spLocks noChangeArrowheads="1"/>
          </p:cNvSpPr>
          <p:nvPr/>
        </p:nvSpPr>
        <p:spPr bwMode="auto">
          <a:xfrm>
            <a:off x="5051221" y="2090620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>
                <a:solidFill>
                  <a:srgbClr val="80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c</a:t>
            </a:r>
            <a:endParaRPr lang="en-US" altLang="zh-CN" sz="240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9" name="Line 1096"/>
          <p:cNvSpPr>
            <a:spLocks noChangeShapeType="1"/>
          </p:cNvSpPr>
          <p:nvPr/>
        </p:nvSpPr>
        <p:spPr bwMode="auto">
          <a:xfrm>
            <a:off x="4213021" y="1862020"/>
            <a:ext cx="838200" cy="304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Oval 1097"/>
          <p:cNvSpPr>
            <a:spLocks noChangeArrowheads="1"/>
          </p:cNvSpPr>
          <p:nvPr/>
        </p:nvSpPr>
        <p:spPr bwMode="auto">
          <a:xfrm>
            <a:off x="3755821" y="1633420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>
                <a:solidFill>
                  <a:srgbClr val="80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b</a:t>
            </a:r>
            <a:endParaRPr lang="en-US" altLang="zh-CN" sz="240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1" name="Line 1098"/>
          <p:cNvSpPr>
            <a:spLocks noChangeShapeType="1"/>
          </p:cNvSpPr>
          <p:nvPr/>
        </p:nvSpPr>
        <p:spPr bwMode="auto">
          <a:xfrm flipH="1">
            <a:off x="3476421" y="3209807"/>
            <a:ext cx="990600" cy="68580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1099"/>
          <p:cNvSpPr>
            <a:spLocks noChangeShapeType="1"/>
          </p:cNvSpPr>
          <p:nvPr/>
        </p:nvSpPr>
        <p:spPr bwMode="auto">
          <a:xfrm flipV="1">
            <a:off x="1774621" y="2920882"/>
            <a:ext cx="1295400" cy="381000"/>
          </a:xfrm>
          <a:prstGeom prst="line">
            <a:avLst/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Oval 1100"/>
          <p:cNvSpPr>
            <a:spLocks noChangeArrowheads="1"/>
          </p:cNvSpPr>
          <p:nvPr/>
        </p:nvSpPr>
        <p:spPr bwMode="auto">
          <a:xfrm>
            <a:off x="1469821" y="1633420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>
                <a:solidFill>
                  <a:srgbClr val="80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a</a:t>
            </a:r>
            <a:endParaRPr lang="en-US" altLang="zh-CN" sz="240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4" name="Oval 1101"/>
          <p:cNvSpPr>
            <a:spLocks noChangeArrowheads="1"/>
          </p:cNvSpPr>
          <p:nvPr/>
        </p:nvSpPr>
        <p:spPr bwMode="auto">
          <a:xfrm>
            <a:off x="1317421" y="3149482"/>
            <a:ext cx="457200" cy="411163"/>
          </a:xfrm>
          <a:prstGeom prst="ellipse">
            <a:avLst/>
          </a:prstGeom>
          <a:solidFill>
            <a:srgbClr val="FFFF00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g</a:t>
            </a:r>
            <a:endParaRPr lang="en-US" altLang="zh-CN" sz="240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5" name="Oval 1102"/>
          <p:cNvSpPr>
            <a:spLocks noChangeArrowheads="1"/>
          </p:cNvSpPr>
          <p:nvPr/>
        </p:nvSpPr>
        <p:spPr bwMode="auto">
          <a:xfrm>
            <a:off x="2993821" y="3767020"/>
            <a:ext cx="457200" cy="411162"/>
          </a:xfrm>
          <a:prstGeom prst="ellipse">
            <a:avLst/>
          </a:prstGeom>
          <a:solidFill>
            <a:srgbClr val="FFFF00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f</a:t>
            </a:r>
            <a:endParaRPr lang="en-US" altLang="zh-CN" sz="240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6" name="Rectangle 1103"/>
          <p:cNvSpPr>
            <a:spLocks noChangeArrowheads="1"/>
          </p:cNvSpPr>
          <p:nvPr/>
        </p:nvSpPr>
        <p:spPr bwMode="auto">
          <a:xfrm>
            <a:off x="4300538" y="4713407"/>
            <a:ext cx="5784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00008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a          b            c        d           e           f         g</a:t>
            </a:r>
          </a:p>
        </p:txBody>
      </p:sp>
      <p:sp>
        <p:nvSpPr>
          <p:cNvPr id="78" name="Text Box 1105"/>
          <p:cNvSpPr txBox="1">
            <a:spLocks noChangeArrowheads="1"/>
          </p:cNvSpPr>
          <p:nvPr/>
        </p:nvSpPr>
        <p:spPr bwMode="auto">
          <a:xfrm>
            <a:off x="5089525" y="1212850"/>
            <a:ext cx="184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88" name="Group 1115"/>
          <p:cNvGrpSpPr>
            <a:grpSpLocks/>
          </p:cNvGrpSpPr>
          <p:nvPr/>
        </p:nvGrpSpPr>
        <p:grpSpPr bwMode="auto">
          <a:xfrm>
            <a:off x="7396845" y="1586938"/>
            <a:ext cx="3200400" cy="2436812"/>
            <a:chOff x="5117" y="822"/>
            <a:chExt cx="2016" cy="1535"/>
          </a:xfrm>
        </p:grpSpPr>
        <p:sp>
          <p:nvSpPr>
            <p:cNvPr id="89" name="Text Box 1116"/>
            <p:cNvSpPr txBox="1">
              <a:spLocks noChangeArrowheads="1"/>
            </p:cNvSpPr>
            <p:nvPr/>
          </p:nvSpPr>
          <p:spPr bwMode="auto">
            <a:xfrm>
              <a:off x="5182" y="822"/>
              <a:ext cx="1903" cy="1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∞  </a:t>
              </a:r>
              <a:r>
                <a:rPr lang="en-US" altLang="zh-CN" sz="2200" b="1" dirty="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19</a:t>
              </a:r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  ∞  ∞  </a:t>
              </a:r>
              <a:r>
                <a:rPr lang="en-US" altLang="zh-CN" sz="2200" b="1" dirty="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14</a:t>
              </a:r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  ∞  </a:t>
              </a:r>
              <a:r>
                <a:rPr lang="en-US" altLang="zh-CN" sz="2200" b="1" dirty="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18</a:t>
              </a:r>
            </a:p>
            <a:p>
              <a:pPr eaLnBrk="1" hangingPunct="1"/>
              <a:r>
                <a:rPr lang="en-US" altLang="zh-CN" sz="2200" b="1" dirty="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19</a:t>
              </a:r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  ∞   </a:t>
              </a:r>
              <a:r>
                <a:rPr lang="en-US" altLang="zh-CN" sz="2200" b="1" dirty="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5    7   12</a:t>
              </a:r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  ∞  ∞</a:t>
              </a:r>
            </a:p>
            <a:p>
              <a:pPr eaLnBrk="1" hangingPunct="1"/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∞   </a:t>
              </a:r>
              <a:r>
                <a:rPr lang="en-US" altLang="zh-CN" sz="2200" b="1" dirty="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5</a:t>
              </a:r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   ∞   </a:t>
              </a:r>
              <a:r>
                <a:rPr lang="en-US" altLang="zh-CN" sz="2200" b="1" dirty="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3</a:t>
              </a:r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   ∞  ∞  ∞</a:t>
              </a:r>
            </a:p>
            <a:p>
              <a:pPr eaLnBrk="1" hangingPunct="1"/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∞   </a:t>
              </a:r>
              <a:r>
                <a:rPr lang="en-US" altLang="zh-CN" sz="2200" b="1" dirty="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7    3</a:t>
              </a:r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   ∞   </a:t>
              </a:r>
              <a:r>
                <a:rPr lang="en-US" altLang="zh-CN" sz="2200" b="1" dirty="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8</a:t>
              </a:r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   ∞  ∞</a:t>
              </a:r>
            </a:p>
            <a:p>
              <a:pPr eaLnBrk="1" hangingPunct="1">
                <a:buFontTx/>
                <a:buAutoNum type="arabicPlain" startAt="14"/>
              </a:pPr>
              <a:r>
                <a:rPr lang="en-US" altLang="zh-CN" sz="2200" b="1" dirty="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12</a:t>
              </a:r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  ∞   </a:t>
              </a:r>
              <a:r>
                <a:rPr lang="en-US" altLang="zh-CN" sz="2200" b="1" dirty="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8</a:t>
              </a:r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   ∞  ∞  </a:t>
              </a:r>
              <a:r>
                <a:rPr lang="en-US" altLang="zh-CN" sz="2200" b="1" dirty="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16</a:t>
              </a:r>
            </a:p>
            <a:p>
              <a:pPr eaLnBrk="1" hangingPunct="1"/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∞  ∞  ∞  </a:t>
              </a:r>
              <a:r>
                <a:rPr lang="en-US" altLang="zh-CN" sz="2200" b="1" dirty="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21</a:t>
              </a:r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  ∞ ∞   </a:t>
              </a:r>
              <a:r>
                <a:rPr lang="en-US" altLang="zh-CN" sz="2200" b="1" dirty="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27</a:t>
              </a:r>
            </a:p>
            <a:p>
              <a:pPr eaLnBrk="1" hangingPunct="1"/>
              <a:r>
                <a:rPr lang="en-US" altLang="zh-CN" sz="2200" b="1" dirty="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18</a:t>
              </a:r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  ∞  ∞  ∞  </a:t>
              </a:r>
              <a:r>
                <a:rPr lang="en-US" altLang="zh-CN" sz="2200" b="1" dirty="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16  27</a:t>
              </a:r>
              <a:r>
                <a:rPr lang="en-US" altLang="zh-CN" sz="2200" b="1" dirty="0">
                  <a:solidFill>
                    <a:srgbClr val="FF1313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  ∞</a:t>
              </a:r>
            </a:p>
          </p:txBody>
        </p:sp>
        <p:sp>
          <p:nvSpPr>
            <p:cNvPr id="90" name="AutoShape 1117"/>
            <p:cNvSpPr>
              <a:spLocks noChangeArrowheads="1"/>
            </p:cNvSpPr>
            <p:nvPr/>
          </p:nvSpPr>
          <p:spPr bwMode="auto">
            <a:xfrm>
              <a:off x="5117" y="901"/>
              <a:ext cx="2016" cy="1440"/>
            </a:xfrm>
            <a:prstGeom prst="bracketPair">
              <a:avLst>
                <a:gd name="adj" fmla="val 3681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91" name="Text Box 1083"/>
          <p:cNvSpPr txBox="1">
            <a:spLocks noChangeArrowheads="1"/>
          </p:cNvSpPr>
          <p:nvPr/>
        </p:nvSpPr>
        <p:spPr bwMode="auto">
          <a:xfrm>
            <a:off x="4048125" y="5953245"/>
            <a:ext cx="854075" cy="641350"/>
          </a:xfrm>
          <a:prstGeom prst="rect">
            <a:avLst/>
          </a:prstGeom>
          <a:solidFill>
            <a:srgbClr val="FA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0</a:t>
            </a:r>
            <a:endParaRPr lang="en-US" altLang="zh-CN" sz="3600" b="1" dirty="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Text Box 1067"/>
          <p:cNvSpPr txBox="1">
            <a:spLocks noChangeArrowheads="1"/>
          </p:cNvSpPr>
          <p:nvPr/>
        </p:nvSpPr>
        <p:spPr bwMode="auto">
          <a:xfrm>
            <a:off x="3994658" y="5226170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00008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1</a:t>
            </a:r>
            <a:endParaRPr lang="en-US" altLang="zh-CN" sz="3600" b="1" dirty="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Text Box 1067"/>
          <p:cNvSpPr txBox="1">
            <a:spLocks noChangeArrowheads="1"/>
          </p:cNvSpPr>
          <p:nvPr/>
        </p:nvSpPr>
        <p:spPr bwMode="auto">
          <a:xfrm>
            <a:off x="7584940" y="5225943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00008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1</a:t>
            </a:r>
            <a:endParaRPr lang="en-US" altLang="zh-CN" sz="3600" b="1" dirty="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4" name="Text Box 1067"/>
          <p:cNvSpPr txBox="1">
            <a:spLocks noChangeArrowheads="1"/>
          </p:cNvSpPr>
          <p:nvPr/>
        </p:nvSpPr>
        <p:spPr bwMode="auto">
          <a:xfrm>
            <a:off x="5826926" y="5203032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00008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1</a:t>
            </a:r>
            <a:endParaRPr lang="en-US" altLang="zh-CN" sz="3600" b="1" dirty="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5" name="Text Box 1067"/>
          <p:cNvSpPr txBox="1">
            <a:spLocks noChangeArrowheads="1"/>
          </p:cNvSpPr>
          <p:nvPr/>
        </p:nvSpPr>
        <p:spPr bwMode="auto">
          <a:xfrm>
            <a:off x="4931068" y="5232293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00008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1</a:t>
            </a:r>
            <a:endParaRPr lang="en-US" altLang="zh-CN" sz="3600" b="1" dirty="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6" name="Text Box 1067"/>
          <p:cNvSpPr txBox="1">
            <a:spLocks noChangeArrowheads="1"/>
          </p:cNvSpPr>
          <p:nvPr/>
        </p:nvSpPr>
        <p:spPr bwMode="auto">
          <a:xfrm>
            <a:off x="9499600" y="5290356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00008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1</a:t>
            </a:r>
            <a:endParaRPr lang="en-US" altLang="zh-CN" sz="3600" b="1" dirty="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7" name="Text Box 1067"/>
          <p:cNvSpPr txBox="1">
            <a:spLocks noChangeArrowheads="1"/>
          </p:cNvSpPr>
          <p:nvPr/>
        </p:nvSpPr>
        <p:spPr bwMode="auto">
          <a:xfrm>
            <a:off x="8492585" y="5232293"/>
            <a:ext cx="854075" cy="6540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00008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1</a:t>
            </a:r>
            <a:endParaRPr lang="en-US" altLang="zh-CN" sz="3600" b="1" dirty="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42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5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5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 autoUpdateAnimBg="0"/>
      <p:bldP spid="40" grpId="0" animBg="1" autoUpdateAnimBg="0"/>
      <p:bldP spid="41" grpId="0" animBg="1" autoUpdateAnimBg="0"/>
      <p:bldP spid="42" grpId="0" animBg="1" autoUpdateAnimBg="0"/>
      <p:bldP spid="43" grpId="0" animBg="1" autoUpdateAnimBg="0"/>
      <p:bldP spid="44" grpId="0" animBg="1" autoUpdateAnimBg="0"/>
      <p:bldP spid="47" grpId="0" animBg="1" autoUpdateAnimBg="0"/>
      <p:bldP spid="48" grpId="0" animBg="1" autoUpdateAnimBg="0"/>
      <p:bldP spid="49" grpId="0" animBg="1" autoUpdateAnimBg="0"/>
      <p:bldP spid="51" grpId="0" animBg="1" autoUpdateAnimBg="0"/>
      <p:bldP spid="54" grpId="0" animBg="1" autoUpdateAnimBg="0"/>
      <p:bldP spid="55" grpId="0" animBg="1" autoUpdateAnimBg="0"/>
      <p:bldP spid="56" grpId="0" animBg="1" autoUpdateAnimBg="0"/>
      <p:bldP spid="58" grpId="0" animBg="1" autoUpdateAnimBg="0"/>
      <p:bldP spid="59" grpId="0" animBg="1" autoUpdateAnimBg="0"/>
      <p:bldP spid="60" grpId="0" animBg="1" autoUpdateAnimBg="0"/>
      <p:bldP spid="62" grpId="0" animBg="1" autoUpdateAnimBg="0"/>
      <p:bldP spid="63" grpId="0" animBg="1"/>
      <p:bldP spid="64" grpId="0" animBg="1" autoUpdateAnimBg="0"/>
      <p:bldP spid="65" grpId="0" animBg="1"/>
      <p:bldP spid="66" grpId="0" animBg="1" autoUpdateAnimBg="0"/>
      <p:bldP spid="67" grpId="0" animBg="1"/>
      <p:bldP spid="68" grpId="0" animBg="1" autoUpdateAnimBg="0"/>
      <p:bldP spid="69" grpId="0" animBg="1"/>
      <p:bldP spid="70" grpId="0" animBg="1" autoUpdateAnimBg="0"/>
      <p:bldP spid="71" grpId="0" animBg="1"/>
      <p:bldP spid="72" grpId="0" animBg="1"/>
      <p:bldP spid="73" grpId="0" animBg="1" autoUpdateAnimBg="0"/>
      <p:bldP spid="74" grpId="0" animBg="1" autoUpdateAnimBg="0"/>
      <p:bldP spid="75" grpId="0" animBg="1" autoUpdateAnimBg="0"/>
      <p:bldP spid="76" grpId="0" autoUpdateAnimBg="0"/>
      <p:bldP spid="91" grpId="0" animBg="1"/>
      <p:bldP spid="92" grpId="0" animBg="1" autoUpdateAnimBg="0"/>
      <p:bldP spid="93" grpId="0" animBg="1" autoUpdateAnimBg="0"/>
      <p:bldP spid="94" grpId="0" animBg="1" autoUpdateAnimBg="0"/>
      <p:bldP spid="95" grpId="0" animBg="1" autoUpdateAnimBg="0"/>
      <p:bldP spid="96" grpId="0" animBg="1" autoUpdateAnimBg="0"/>
      <p:bldP spid="97" grpId="0" animBg="1" autoUpdateAnimBg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941</Words>
  <Application>Microsoft Office PowerPoint</Application>
  <PresentationFormat>宽屏</PresentationFormat>
  <Paragraphs>296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Microsoft YaHei UI</vt:lpstr>
      <vt:lpstr>黑体</vt:lpstr>
      <vt:lpstr>华文楷体</vt:lpstr>
      <vt:lpstr>楷体_GB2312</vt:lpstr>
      <vt:lpstr>隶书</vt:lpstr>
      <vt:lpstr>宋体</vt:lpstr>
      <vt:lpstr>Arial</vt:lpstr>
      <vt:lpstr>Calibri</vt:lpstr>
      <vt:lpstr>Corbel</vt:lpstr>
      <vt:lpstr>Segoe UI</vt:lpstr>
      <vt:lpstr>Segoe UI Light</vt:lpstr>
      <vt:lpstr>Symbol</vt:lpstr>
      <vt:lpstr>Times New Roman</vt:lpstr>
      <vt:lpstr>Wingdings 2</vt:lpstr>
      <vt:lpstr>WelcomeDoc</vt:lpstr>
      <vt:lpstr>Document</vt:lpstr>
      <vt:lpstr>城市公交网建设问题</vt:lpstr>
      <vt:lpstr>生成树</vt:lpstr>
      <vt:lpstr>最小生成树</vt:lpstr>
      <vt:lpstr>最小生成树</vt:lpstr>
      <vt:lpstr>Prim算法</vt:lpstr>
      <vt:lpstr>Prim算法思想</vt:lpstr>
      <vt:lpstr>Prim算法演示</vt:lpstr>
      <vt:lpstr>Prim算法具体实现</vt:lpstr>
      <vt:lpstr>Prim算法实现演示</vt:lpstr>
      <vt:lpstr>Prim算法程序框架</vt:lpstr>
      <vt:lpstr>Prim算法程序代码</vt:lpstr>
      <vt:lpstr>Kruskal算法</vt:lpstr>
      <vt:lpstr>Kruskal算法</vt:lpstr>
      <vt:lpstr>Kruskal算法</vt:lpstr>
      <vt:lpstr>Kruskal算法描述</vt:lpstr>
      <vt:lpstr>比较</vt:lpstr>
      <vt:lpstr>扩展问题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2016-07-14T13:01:22Z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